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60690" y="938808"/>
            <a:ext cx="7622619" cy="2717006"/>
          </a:xfrm>
          <a:prstGeom prst="rect">
            <a:avLst/>
          </a:prstGeom>
          <a:noFill/>
          <a:ln/>
        </p:spPr>
        <p:txBody>
          <a:bodyPr wrap="square" lIns="0" tIns="0" rIns="0" bIns="0" rtlCol="0" anchor="t"/>
          <a:lstStyle/>
          <a:p>
            <a:pPr algn="l" indent="0" marL="0">
              <a:lnSpc>
                <a:spcPts val="5300"/>
              </a:lnSpc>
              <a:buNone/>
            </a:pPr>
            <a:r>
              <a:rPr lang="en-US" sz="4250" b="1" spc="-128" kern="0" dirty="0">
                <a:solidFill>
                  <a:srgbClr val="000000"/>
                </a:solidFill>
                <a:latin typeface="Inter Bold" pitchFamily="34" charset="0"/>
                <a:ea typeface="Inter Bold" pitchFamily="34" charset="-122"/>
                <a:cs typeface="Inter Bold" pitchFamily="34" charset="-120"/>
              </a:rPr>
              <a:t>A Parallel Algorithm Template for Updating Single-Source Shortest Paths in Large-Scale Dynamic Networks</a:t>
            </a:r>
            <a:endParaRPr lang="en-US" sz="4250" dirty="0"/>
          </a:p>
        </p:txBody>
      </p:sp>
      <p:sp>
        <p:nvSpPr>
          <p:cNvPr id="4" name="Text 1"/>
          <p:cNvSpPr/>
          <p:nvPr/>
        </p:nvSpPr>
        <p:spPr>
          <a:xfrm>
            <a:off x="760690" y="3981807"/>
            <a:ext cx="7622619" cy="347782"/>
          </a:xfrm>
          <a:prstGeom prst="rect">
            <a:avLst/>
          </a:prstGeom>
          <a:noFill/>
          <a:ln/>
        </p:spPr>
        <p:txBody>
          <a:bodyPr wrap="none" lIns="0" tIns="0" rIns="0" bIns="0" rtlCol="0" anchor="t"/>
          <a:lstStyle/>
          <a:p>
            <a:pPr algn="l" indent="0" marL="0">
              <a:lnSpc>
                <a:spcPts val="2700"/>
              </a:lnSpc>
              <a:buNone/>
            </a:pPr>
            <a:endParaRPr lang="en-US" sz="1700" dirty="0"/>
          </a:p>
        </p:txBody>
      </p:sp>
      <p:sp>
        <p:nvSpPr>
          <p:cNvPr id="5" name="Text 2"/>
          <p:cNvSpPr/>
          <p:nvPr/>
        </p:nvSpPr>
        <p:spPr>
          <a:xfrm>
            <a:off x="760690" y="4574024"/>
            <a:ext cx="7622619" cy="347782"/>
          </a:xfrm>
          <a:prstGeom prst="rect">
            <a:avLst/>
          </a:prstGeom>
          <a:noFill/>
          <a:ln/>
        </p:spPr>
        <p:txBody>
          <a:bodyPr wrap="none" lIns="0" tIns="0" rIns="0" bIns="0" rtlCol="0" anchor="t"/>
          <a:lstStyle/>
          <a:p>
            <a:pPr algn="l" indent="0" marL="0">
              <a:lnSpc>
                <a:spcPts val="2700"/>
              </a:lnSpc>
              <a:buNone/>
            </a:pPr>
            <a:r>
              <a:rPr lang="en-US" sz="1700" spc="-34" kern="0" dirty="0">
                <a:solidFill>
                  <a:srgbClr val="272525"/>
                </a:solidFill>
                <a:latin typeface="Inter" pitchFamily="34" charset="0"/>
                <a:ea typeface="Inter" pitchFamily="34" charset="-122"/>
                <a:cs typeface="Inter" pitchFamily="34" charset="-120"/>
              </a:rPr>
              <a:t>Presented By : </a:t>
            </a:r>
            <a:endParaRPr lang="en-US" sz="1700" dirty="0"/>
          </a:p>
        </p:txBody>
      </p:sp>
      <p:sp>
        <p:nvSpPr>
          <p:cNvPr id="6" name="Text 3"/>
          <p:cNvSpPr/>
          <p:nvPr/>
        </p:nvSpPr>
        <p:spPr>
          <a:xfrm>
            <a:off x="760690" y="5166241"/>
            <a:ext cx="7622619" cy="347782"/>
          </a:xfrm>
          <a:prstGeom prst="rect">
            <a:avLst/>
          </a:prstGeom>
          <a:noFill/>
          <a:ln/>
        </p:spPr>
        <p:txBody>
          <a:bodyPr wrap="none" lIns="0" tIns="0" rIns="0" bIns="0" rtlCol="0" anchor="t"/>
          <a:lstStyle/>
          <a:p>
            <a:pPr algn="l" indent="0" marL="0">
              <a:lnSpc>
                <a:spcPts val="2700"/>
              </a:lnSpc>
              <a:buNone/>
            </a:pPr>
            <a:r>
              <a:rPr lang="en-US" sz="1700" spc="-34" kern="0" dirty="0">
                <a:solidFill>
                  <a:srgbClr val="272525"/>
                </a:solidFill>
                <a:latin typeface="Inter" pitchFamily="34" charset="0"/>
                <a:ea typeface="Inter" pitchFamily="34" charset="-122"/>
                <a:cs typeface="Inter" pitchFamily="34" charset="-120"/>
              </a:rPr>
              <a:t>M. Azeem Ashfaq   22I-1057</a:t>
            </a:r>
            <a:endParaRPr lang="en-US" sz="1700" dirty="0"/>
          </a:p>
        </p:txBody>
      </p:sp>
      <p:sp>
        <p:nvSpPr>
          <p:cNvPr id="7" name="Text 4"/>
          <p:cNvSpPr/>
          <p:nvPr/>
        </p:nvSpPr>
        <p:spPr>
          <a:xfrm>
            <a:off x="760690" y="5758458"/>
            <a:ext cx="7622619" cy="347782"/>
          </a:xfrm>
          <a:prstGeom prst="rect">
            <a:avLst/>
          </a:prstGeom>
          <a:noFill/>
          <a:ln/>
        </p:spPr>
        <p:txBody>
          <a:bodyPr wrap="none" lIns="0" tIns="0" rIns="0" bIns="0" rtlCol="0" anchor="t"/>
          <a:lstStyle/>
          <a:p>
            <a:pPr algn="l" indent="0" marL="0">
              <a:lnSpc>
                <a:spcPts val="2700"/>
              </a:lnSpc>
              <a:buNone/>
            </a:pPr>
            <a:r>
              <a:rPr lang="en-US" sz="1700" spc="-34" kern="0" dirty="0">
                <a:solidFill>
                  <a:srgbClr val="272525"/>
                </a:solidFill>
                <a:latin typeface="Inter" pitchFamily="34" charset="0"/>
                <a:ea typeface="Inter" pitchFamily="34" charset="-122"/>
                <a:cs typeface="Inter" pitchFamily="34" charset="-120"/>
              </a:rPr>
              <a:t>M. Bilal Tariq            22I-1297</a:t>
            </a:r>
            <a:endParaRPr lang="en-US" sz="1700" dirty="0"/>
          </a:p>
        </p:txBody>
      </p:sp>
      <p:sp>
        <p:nvSpPr>
          <p:cNvPr id="8" name="Text 5"/>
          <p:cNvSpPr/>
          <p:nvPr/>
        </p:nvSpPr>
        <p:spPr>
          <a:xfrm>
            <a:off x="760690" y="6350675"/>
            <a:ext cx="7622619" cy="347782"/>
          </a:xfrm>
          <a:prstGeom prst="rect">
            <a:avLst/>
          </a:prstGeom>
          <a:noFill/>
          <a:ln/>
        </p:spPr>
        <p:txBody>
          <a:bodyPr wrap="none" lIns="0" tIns="0" rIns="0" bIns="0" rtlCol="0" anchor="t"/>
          <a:lstStyle/>
          <a:p>
            <a:pPr algn="l" indent="0" marL="0">
              <a:lnSpc>
                <a:spcPts val="2700"/>
              </a:lnSpc>
              <a:buNone/>
            </a:pPr>
            <a:r>
              <a:rPr lang="en-US" sz="1700" spc="-34" kern="0" dirty="0">
                <a:solidFill>
                  <a:srgbClr val="272525"/>
                </a:solidFill>
                <a:latin typeface="Inter" pitchFamily="34" charset="0"/>
                <a:ea typeface="Inter" pitchFamily="34" charset="-122"/>
                <a:cs typeface="Inter" pitchFamily="34" charset="-120"/>
              </a:rPr>
              <a:t>M. Nabeed Haider   22I-0871 </a:t>
            </a:r>
            <a:endParaRPr lang="en-US" sz="1700" dirty="0"/>
          </a:p>
        </p:txBody>
      </p:sp>
      <p:sp>
        <p:nvSpPr>
          <p:cNvPr id="9" name="Text 6"/>
          <p:cNvSpPr/>
          <p:nvPr/>
        </p:nvSpPr>
        <p:spPr>
          <a:xfrm>
            <a:off x="760690" y="6942892"/>
            <a:ext cx="7622619" cy="347782"/>
          </a:xfrm>
          <a:prstGeom prst="rect">
            <a:avLst/>
          </a:prstGeom>
          <a:noFill/>
          <a:ln/>
        </p:spPr>
        <p:txBody>
          <a:bodyPr wrap="none" lIns="0" tIns="0" rIns="0" bIns="0" rtlCol="0" anchor="t"/>
          <a:lstStyle/>
          <a:p>
            <a:pPr algn="l" indent="0" marL="0">
              <a:lnSpc>
                <a:spcPts val="2700"/>
              </a:lnSpc>
              <a:buNone/>
            </a:pP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380411"/>
            <a:ext cx="13042821" cy="1417558"/>
          </a:xfrm>
          <a:prstGeom prst="rect">
            <a:avLst/>
          </a:prstGeom>
          <a:noFill/>
          <a:ln/>
        </p:spPr>
        <p:txBody>
          <a:bodyPr wrap="square" lIns="0" tIns="0" rIns="0" bIns="0" rtlCol="0" anchor="t"/>
          <a:lstStyle/>
          <a:p>
            <a:pPr algn="l"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Motivation: Dynamic Networks and SSSP Challenges</a:t>
            </a:r>
            <a:endParaRPr lang="en-US" sz="4450" dirty="0"/>
          </a:p>
        </p:txBody>
      </p:sp>
      <p:sp>
        <p:nvSpPr>
          <p:cNvPr id="3" name="Text 1"/>
          <p:cNvSpPr/>
          <p:nvPr/>
        </p:nvSpPr>
        <p:spPr>
          <a:xfrm>
            <a:off x="793790" y="3364944"/>
            <a:ext cx="2882979"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000000"/>
                </a:solidFill>
                <a:latin typeface="Inter Bold" pitchFamily="34" charset="0"/>
                <a:ea typeface="Inter Bold" pitchFamily="34" charset="-122"/>
                <a:cs typeface="Inter Bold" pitchFamily="34" charset="-120"/>
              </a:rPr>
              <a:t>Real-World Relevance</a:t>
            </a:r>
            <a:endParaRPr lang="en-US" sz="2200" dirty="0"/>
          </a:p>
        </p:txBody>
      </p:sp>
      <p:sp>
        <p:nvSpPr>
          <p:cNvPr id="4" name="Text 2"/>
          <p:cNvSpPr/>
          <p:nvPr/>
        </p:nvSpPr>
        <p:spPr>
          <a:xfrm>
            <a:off x="793790" y="3946088"/>
            <a:ext cx="6244709" cy="1451610"/>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Many complex systems—such as social, biological, and communication networks—are modeled as large, dynamic graphs. Their structures change over time, requiring fast, scalable analysis methods.</a:t>
            </a:r>
            <a:endParaRPr lang="en-US" sz="1750" dirty="0"/>
          </a:p>
        </p:txBody>
      </p:sp>
      <p:sp>
        <p:nvSpPr>
          <p:cNvPr id="5" name="Text 3"/>
          <p:cNvSpPr/>
          <p:nvPr/>
        </p:nvSpPr>
        <p:spPr>
          <a:xfrm>
            <a:off x="793790" y="560177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Millions of nodes and billions of edges</a:t>
            </a:r>
            <a:endParaRPr lang="en-US" sz="1750" dirty="0"/>
          </a:p>
        </p:txBody>
      </p:sp>
      <p:sp>
        <p:nvSpPr>
          <p:cNvPr id="6" name="Text 4"/>
          <p:cNvSpPr/>
          <p:nvPr/>
        </p:nvSpPr>
        <p:spPr>
          <a:xfrm>
            <a:off x="793790" y="604397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Applications in transportation, cybersecurity, and more</a:t>
            </a:r>
            <a:endParaRPr lang="en-US" sz="1750" dirty="0"/>
          </a:p>
        </p:txBody>
      </p:sp>
      <p:sp>
        <p:nvSpPr>
          <p:cNvPr id="7" name="Text 5"/>
          <p:cNvSpPr/>
          <p:nvPr/>
        </p:nvSpPr>
        <p:spPr>
          <a:xfrm>
            <a:off x="7599521" y="3364944"/>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000000"/>
                </a:solidFill>
                <a:latin typeface="Inter Bold" pitchFamily="34" charset="0"/>
                <a:ea typeface="Inter Bold" pitchFamily="34" charset="-122"/>
                <a:cs typeface="Inter Bold" pitchFamily="34" charset="-120"/>
              </a:rPr>
              <a:t>SSSP Problem</a:t>
            </a:r>
            <a:endParaRPr lang="en-US" sz="2200" dirty="0"/>
          </a:p>
        </p:txBody>
      </p:sp>
      <p:sp>
        <p:nvSpPr>
          <p:cNvPr id="8" name="Text 6"/>
          <p:cNvSpPr/>
          <p:nvPr/>
        </p:nvSpPr>
        <p:spPr>
          <a:xfrm>
            <a:off x="7599521" y="3946088"/>
            <a:ext cx="6244709" cy="1814513"/>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Single Source Shortest Path (SSSP) problem is foundational for network analysis, supporting metrics like closeness and betweenness centrality. Existing parallel algorithms often assume static graphs, limiting their utility for dynamic scenarios.</a:t>
            </a:r>
            <a:endParaRPr lang="en-US" sz="1750" dirty="0"/>
          </a:p>
        </p:txBody>
      </p:sp>
      <p:sp>
        <p:nvSpPr>
          <p:cNvPr id="9" name="Text 7"/>
          <p:cNvSpPr/>
          <p:nvPr/>
        </p:nvSpPr>
        <p:spPr>
          <a:xfrm>
            <a:off x="7599521" y="5964674"/>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Need for efficient, platform-independent updates</a:t>
            </a:r>
            <a:endParaRPr lang="en-US" sz="1750" dirty="0"/>
          </a:p>
        </p:txBody>
      </p:sp>
      <p:sp>
        <p:nvSpPr>
          <p:cNvPr id="10" name="Text 8"/>
          <p:cNvSpPr/>
          <p:nvPr/>
        </p:nvSpPr>
        <p:spPr>
          <a:xfrm>
            <a:off x="7599521" y="640687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spc="-36" kern="0" dirty="0">
                <a:solidFill>
                  <a:srgbClr val="272525"/>
                </a:solidFill>
                <a:latin typeface="Inter" pitchFamily="34" charset="0"/>
                <a:ea typeface="Inter" pitchFamily="34" charset="-122"/>
                <a:cs typeface="Inter" pitchFamily="34" charset="-120"/>
              </a:rPr>
              <a:t>Scalability is critical for exascale computing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106805"/>
            <a:ext cx="7556421" cy="1417558"/>
          </a:xfrm>
          <a:prstGeom prst="rect">
            <a:avLst/>
          </a:prstGeom>
          <a:noFill/>
          <a:ln/>
        </p:spPr>
        <p:txBody>
          <a:bodyPr wrap="square" lIns="0" tIns="0" rIns="0" bIns="0" rtlCol="0" anchor="t"/>
          <a:lstStyle/>
          <a:p>
            <a:pPr algn="l"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Framework Overview: Parallel SSSP Updates</a:t>
            </a:r>
            <a:endParaRPr lang="en-US" sz="4450" dirty="0"/>
          </a:p>
        </p:txBody>
      </p:sp>
      <p:sp>
        <p:nvSpPr>
          <p:cNvPr id="4" name="Shape 1"/>
          <p:cNvSpPr/>
          <p:nvPr/>
        </p:nvSpPr>
        <p:spPr>
          <a:xfrm>
            <a:off x="6280190" y="3119676"/>
            <a:ext cx="510302" cy="510302"/>
          </a:xfrm>
          <a:prstGeom prst="roundRect">
            <a:avLst>
              <a:gd name="adj" fmla="val 18669"/>
            </a:avLst>
          </a:prstGeom>
          <a:solidFill>
            <a:srgbClr val="DADBF1"/>
          </a:solidFill>
          <a:ln w="7620">
            <a:solidFill>
              <a:srgbClr val="C0C1D7"/>
            </a:solidFill>
            <a:prstDash val="solid"/>
          </a:ln>
        </p:spPr>
      </p:sp>
      <p:sp>
        <p:nvSpPr>
          <p:cNvPr id="5" name="Text 2"/>
          <p:cNvSpPr/>
          <p:nvPr/>
        </p:nvSpPr>
        <p:spPr>
          <a:xfrm>
            <a:off x="7017306" y="3119676"/>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Key Idea</a:t>
            </a:r>
            <a:endParaRPr lang="en-US" sz="2200" dirty="0"/>
          </a:p>
        </p:txBody>
      </p:sp>
      <p:sp>
        <p:nvSpPr>
          <p:cNvPr id="6" name="Text 3"/>
          <p:cNvSpPr/>
          <p:nvPr/>
        </p:nvSpPr>
        <p:spPr>
          <a:xfrm>
            <a:off x="7017306" y="3610094"/>
            <a:ext cx="2927747" cy="1814513"/>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Identify and update only the subgraphs affected by network changes, rather than recomputing the entire SSSP tree.</a:t>
            </a:r>
            <a:endParaRPr lang="en-US" sz="1750" dirty="0"/>
          </a:p>
        </p:txBody>
      </p:sp>
      <p:sp>
        <p:nvSpPr>
          <p:cNvPr id="7" name="Shape 4"/>
          <p:cNvSpPr/>
          <p:nvPr/>
        </p:nvSpPr>
        <p:spPr>
          <a:xfrm>
            <a:off x="10171867" y="3119676"/>
            <a:ext cx="510302" cy="510302"/>
          </a:xfrm>
          <a:prstGeom prst="roundRect">
            <a:avLst>
              <a:gd name="adj" fmla="val 18669"/>
            </a:avLst>
          </a:prstGeom>
          <a:solidFill>
            <a:srgbClr val="DADBF1"/>
          </a:solidFill>
          <a:ln w="7620">
            <a:solidFill>
              <a:srgbClr val="C0C1D7"/>
            </a:solidFill>
            <a:prstDash val="solid"/>
          </a:ln>
        </p:spPr>
      </p:sp>
      <p:sp>
        <p:nvSpPr>
          <p:cNvPr id="8" name="Text 5"/>
          <p:cNvSpPr/>
          <p:nvPr/>
        </p:nvSpPr>
        <p:spPr>
          <a:xfrm>
            <a:off x="10908983" y="3119676"/>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Two-Step Process</a:t>
            </a:r>
            <a:endParaRPr lang="en-US" sz="2200" dirty="0"/>
          </a:p>
        </p:txBody>
      </p:sp>
      <p:sp>
        <p:nvSpPr>
          <p:cNvPr id="9" name="Text 6"/>
          <p:cNvSpPr/>
          <p:nvPr/>
        </p:nvSpPr>
        <p:spPr>
          <a:xfrm>
            <a:off x="10908983" y="3610094"/>
            <a:ext cx="2927747" cy="1814513"/>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Step 1: Detect affected vertices in parallel. Step 2: Update these subgraphs, synchronizing only as needed.</a:t>
            </a:r>
            <a:endParaRPr lang="en-US" sz="1750" dirty="0"/>
          </a:p>
        </p:txBody>
      </p:sp>
      <p:sp>
        <p:nvSpPr>
          <p:cNvPr id="10" name="Shape 7"/>
          <p:cNvSpPr/>
          <p:nvPr/>
        </p:nvSpPr>
        <p:spPr>
          <a:xfrm>
            <a:off x="6280190" y="5906572"/>
            <a:ext cx="510302" cy="510302"/>
          </a:xfrm>
          <a:prstGeom prst="roundRect">
            <a:avLst>
              <a:gd name="adj" fmla="val 18669"/>
            </a:avLst>
          </a:prstGeom>
          <a:solidFill>
            <a:srgbClr val="DADBF1"/>
          </a:solidFill>
          <a:ln w="7620">
            <a:solidFill>
              <a:srgbClr val="C0C1D7"/>
            </a:solidFill>
            <a:prstDash val="solid"/>
          </a:ln>
        </p:spPr>
      </p:sp>
      <p:sp>
        <p:nvSpPr>
          <p:cNvPr id="11" name="Text 8"/>
          <p:cNvSpPr/>
          <p:nvPr/>
        </p:nvSpPr>
        <p:spPr>
          <a:xfrm>
            <a:off x="7017306" y="5906572"/>
            <a:ext cx="305121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Platform Independence</a:t>
            </a:r>
            <a:endParaRPr lang="en-US" sz="2200" dirty="0"/>
          </a:p>
        </p:txBody>
      </p:sp>
      <p:sp>
        <p:nvSpPr>
          <p:cNvPr id="12" name="Text 9"/>
          <p:cNvSpPr/>
          <p:nvPr/>
        </p:nvSpPr>
        <p:spPr>
          <a:xfrm>
            <a:off x="7017306" y="6396990"/>
            <a:ext cx="6819305" cy="725805"/>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framework is designed to be implemented efficiently on both shared-memory CPUs and GPUs, enabling broad scalability.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731163"/>
            <a:ext cx="7556421" cy="1417558"/>
          </a:xfrm>
          <a:prstGeom prst="rect">
            <a:avLst/>
          </a:prstGeom>
          <a:noFill/>
          <a:ln/>
        </p:spPr>
        <p:txBody>
          <a:bodyPr wrap="square" lIns="0" tIns="0" rIns="0" bIns="0" rtlCol="0" anchor="t"/>
          <a:lstStyle/>
          <a:p>
            <a:pPr algn="l"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Algorithm Details: Data Structures &amp; Parallel Steps</a:t>
            </a:r>
            <a:endParaRPr lang="en-US" sz="4450" dirty="0"/>
          </a:p>
        </p:txBody>
      </p:sp>
      <p:pic>
        <p:nvPicPr>
          <p:cNvPr id="4" name="Image 1" descr="preencoded.png">    </p:cNvPr>
          <p:cNvPicPr>
            <a:picLocks noChangeAspect="1"/>
          </p:cNvPicPr>
          <p:nvPr/>
        </p:nvPicPr>
        <p:blipFill>
          <a:blip r:embed="rId2"/>
          <a:stretch>
            <a:fillRect/>
          </a:stretch>
        </p:blipFill>
        <p:spPr>
          <a:xfrm>
            <a:off x="793790" y="2528530"/>
            <a:ext cx="566976" cy="566976"/>
          </a:xfrm>
          <a:prstGeom prst="rect">
            <a:avLst/>
          </a:prstGeom>
        </p:spPr>
      </p:pic>
      <p:sp>
        <p:nvSpPr>
          <p:cNvPr id="5" name="Text 1"/>
          <p:cNvSpPr/>
          <p:nvPr/>
        </p:nvSpPr>
        <p:spPr>
          <a:xfrm>
            <a:off x="1587579" y="2488883"/>
            <a:ext cx="2858810"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Rooted Tree Structure</a:t>
            </a:r>
            <a:endParaRPr lang="en-US" sz="2200" dirty="0"/>
          </a:p>
        </p:txBody>
      </p:sp>
      <p:sp>
        <p:nvSpPr>
          <p:cNvPr id="6" name="Text 2"/>
          <p:cNvSpPr/>
          <p:nvPr/>
        </p:nvSpPr>
        <p:spPr>
          <a:xfrm>
            <a:off x="1587579" y="2979301"/>
            <a:ext cx="6762631" cy="725805"/>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SSSP is stored as a rooted tree, with each vertex maintaining its parent, distance from the root, and flags for affected status.</a:t>
            </a:r>
            <a:endParaRPr lang="en-US" sz="1750" dirty="0"/>
          </a:p>
        </p:txBody>
      </p:sp>
      <p:pic>
        <p:nvPicPr>
          <p:cNvPr id="7" name="Image 2" descr="preencoded.png">    </p:cNvPr>
          <p:cNvPicPr>
            <a:picLocks noChangeAspect="1"/>
          </p:cNvPicPr>
          <p:nvPr/>
        </p:nvPicPr>
        <p:blipFill>
          <a:blip r:embed="rId3"/>
          <a:stretch>
            <a:fillRect/>
          </a:stretch>
        </p:blipFill>
        <p:spPr>
          <a:xfrm>
            <a:off x="793790" y="4425196"/>
            <a:ext cx="566976" cy="566976"/>
          </a:xfrm>
          <a:prstGeom prst="rect">
            <a:avLst/>
          </a:prstGeom>
        </p:spPr>
      </p:pic>
      <p:sp>
        <p:nvSpPr>
          <p:cNvPr id="8" name="Text 3"/>
          <p:cNvSpPr/>
          <p:nvPr/>
        </p:nvSpPr>
        <p:spPr>
          <a:xfrm>
            <a:off x="1587579" y="4385548"/>
            <a:ext cx="3199567"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Parallel Edge Processing</a:t>
            </a:r>
            <a:endParaRPr lang="en-US" sz="2200" dirty="0"/>
          </a:p>
        </p:txBody>
      </p:sp>
      <p:sp>
        <p:nvSpPr>
          <p:cNvPr id="9" name="Text 4"/>
          <p:cNvSpPr/>
          <p:nvPr/>
        </p:nvSpPr>
        <p:spPr>
          <a:xfrm>
            <a:off x="1587579" y="4875967"/>
            <a:ext cx="6762631" cy="725805"/>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Edge insertions and deletions are processed in parallel to mark affected vertices, minimizing synchronization.</a:t>
            </a:r>
            <a:endParaRPr lang="en-US" sz="1750" dirty="0"/>
          </a:p>
        </p:txBody>
      </p:sp>
      <p:pic>
        <p:nvPicPr>
          <p:cNvPr id="10" name="Image 3" descr="preencoded.png">    </p:cNvPr>
          <p:cNvPicPr>
            <a:picLocks noChangeAspect="1"/>
          </p:cNvPicPr>
          <p:nvPr/>
        </p:nvPicPr>
        <p:blipFill>
          <a:blip r:embed="rId4"/>
          <a:stretch>
            <a:fillRect/>
          </a:stretch>
        </p:blipFill>
        <p:spPr>
          <a:xfrm>
            <a:off x="793790" y="6321862"/>
            <a:ext cx="566976" cy="566976"/>
          </a:xfrm>
          <a:prstGeom prst="rect">
            <a:avLst/>
          </a:prstGeom>
        </p:spPr>
      </p:pic>
      <p:sp>
        <p:nvSpPr>
          <p:cNvPr id="11" name="Text 5"/>
          <p:cNvSpPr/>
          <p:nvPr/>
        </p:nvSpPr>
        <p:spPr>
          <a:xfrm>
            <a:off x="1587579" y="6282214"/>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Iterative Updates</a:t>
            </a:r>
            <a:endParaRPr lang="en-US" sz="2200" dirty="0"/>
          </a:p>
        </p:txBody>
      </p:sp>
      <p:sp>
        <p:nvSpPr>
          <p:cNvPr id="12" name="Text 6"/>
          <p:cNvSpPr/>
          <p:nvPr/>
        </p:nvSpPr>
        <p:spPr>
          <a:xfrm>
            <a:off x="1587579" y="6772632"/>
            <a:ext cx="6762631" cy="725805"/>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Affected subgraphs are updated iteratively, converging to correct distances without expensive locking mechanisms.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004060"/>
            <a:ext cx="13042821" cy="1417558"/>
          </a:xfrm>
          <a:prstGeom prst="rect">
            <a:avLst/>
          </a:prstGeom>
          <a:noFill/>
          <a:ln/>
        </p:spPr>
        <p:txBody>
          <a:bodyPr wrap="square" lIns="0" tIns="0" rIns="0" bIns="0" rtlCol="0" anchor="t"/>
          <a:lstStyle/>
          <a:p>
            <a:pPr algn="l"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Implementation: Shared-Memory and GPU Approaches</a:t>
            </a:r>
            <a:endParaRPr lang="en-US" sz="4450" dirty="0"/>
          </a:p>
        </p:txBody>
      </p:sp>
      <p:sp>
        <p:nvSpPr>
          <p:cNvPr id="3" name="Text 1"/>
          <p:cNvSpPr/>
          <p:nvPr/>
        </p:nvSpPr>
        <p:spPr>
          <a:xfrm>
            <a:off x="793790" y="3988594"/>
            <a:ext cx="2990374"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000000"/>
                </a:solidFill>
                <a:latin typeface="Inter Bold" pitchFamily="34" charset="0"/>
                <a:ea typeface="Inter Bold" pitchFamily="34" charset="-122"/>
                <a:cs typeface="Inter Bold" pitchFamily="34" charset="-120"/>
              </a:rPr>
              <a:t>Shared-Memory (CPU)</a:t>
            </a:r>
            <a:endParaRPr lang="en-US" sz="2200" dirty="0"/>
          </a:p>
        </p:txBody>
      </p:sp>
      <p:sp>
        <p:nvSpPr>
          <p:cNvPr id="4" name="Text 2"/>
          <p:cNvSpPr/>
          <p:nvPr/>
        </p:nvSpPr>
        <p:spPr>
          <a:xfrm>
            <a:off x="793790" y="4569738"/>
            <a:ext cx="6244709" cy="1451610"/>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Uses OpenMP for parallelism, processing edge changes in batches. Asynchronous updates reduce synchronization overhead, and batch processing improves load balancing for large updates.</a:t>
            </a:r>
            <a:endParaRPr lang="en-US" sz="1750" dirty="0"/>
          </a:p>
        </p:txBody>
      </p:sp>
      <p:sp>
        <p:nvSpPr>
          <p:cNvPr id="5" name="Text 3"/>
          <p:cNvSpPr/>
          <p:nvPr/>
        </p:nvSpPr>
        <p:spPr>
          <a:xfrm>
            <a:off x="7599521" y="3988594"/>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000000"/>
                </a:solidFill>
                <a:latin typeface="Inter Bold" pitchFamily="34" charset="0"/>
                <a:ea typeface="Inter Bold" pitchFamily="34" charset="-122"/>
                <a:cs typeface="Inter Bold" pitchFamily="34" charset="-120"/>
              </a:rPr>
              <a:t>GPU Implementation</a:t>
            </a:r>
            <a:endParaRPr lang="en-US" sz="2200" dirty="0"/>
          </a:p>
        </p:txBody>
      </p:sp>
      <p:sp>
        <p:nvSpPr>
          <p:cNvPr id="6" name="Text 4"/>
          <p:cNvSpPr/>
          <p:nvPr/>
        </p:nvSpPr>
        <p:spPr>
          <a:xfrm>
            <a:off x="7599521" y="4569738"/>
            <a:ext cx="6244709" cy="1451610"/>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Employs CUDA and a Vertex-Marking Functional Block (VMFB) to parallelize marking and updating affected vertices. The approach leverages massive thread parallelism and efficient data structures like CSR.</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602938"/>
            <a:ext cx="11712535" cy="708779"/>
          </a:xfrm>
          <a:prstGeom prst="rect">
            <a:avLst/>
          </a:prstGeom>
          <a:noFill/>
          <a:ln/>
        </p:spPr>
        <p:txBody>
          <a:bodyPr wrap="none" lIns="0" tIns="0" rIns="0" bIns="0" rtlCol="0" anchor="t"/>
          <a:lstStyle/>
          <a:p>
            <a:pPr algn="l" indent="0" marL="0">
              <a:lnSpc>
                <a:spcPts val="5550"/>
              </a:lnSpc>
              <a:buNone/>
            </a:pPr>
            <a:r>
              <a:rPr lang="en-US" sz="4450" b="1" spc="-134" kern="0" dirty="0">
                <a:solidFill>
                  <a:srgbClr val="000000"/>
                </a:solidFill>
                <a:latin typeface="Inter Bold" pitchFamily="34" charset="0"/>
                <a:ea typeface="Inter Bold" pitchFamily="34" charset="-122"/>
                <a:cs typeface="Inter Bold" pitchFamily="34" charset="-120"/>
              </a:rPr>
              <a:t>Key Insights: When to Update vs. Recompute</a:t>
            </a:r>
            <a:endParaRPr lang="en-US" sz="4450" dirty="0"/>
          </a:p>
        </p:txBody>
      </p:sp>
      <p:sp>
        <p:nvSpPr>
          <p:cNvPr id="3" name="Text 1"/>
          <p:cNvSpPr/>
          <p:nvPr/>
        </p:nvSpPr>
        <p:spPr>
          <a:xfrm>
            <a:off x="2200394" y="3906441"/>
            <a:ext cx="2835235" cy="354330"/>
          </a:xfrm>
          <a:prstGeom prst="rect">
            <a:avLst/>
          </a:prstGeom>
          <a:noFill/>
          <a:ln/>
        </p:spPr>
        <p:txBody>
          <a:bodyPr wrap="none" lIns="0" tIns="0" rIns="0" bIns="0" rtlCol="0" anchor="t"/>
          <a:lstStyle/>
          <a:p>
            <a:pPr algn="r"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Edge Insertions</a:t>
            </a:r>
            <a:endParaRPr lang="en-US" sz="2200" dirty="0"/>
          </a:p>
        </p:txBody>
      </p:sp>
      <p:sp>
        <p:nvSpPr>
          <p:cNvPr id="4" name="Text 2"/>
          <p:cNvSpPr/>
          <p:nvPr/>
        </p:nvSpPr>
        <p:spPr>
          <a:xfrm>
            <a:off x="793790" y="4396859"/>
            <a:ext cx="4241840" cy="1088708"/>
          </a:xfrm>
          <a:prstGeom prst="rect">
            <a:avLst/>
          </a:prstGeom>
          <a:noFill/>
          <a:ln/>
        </p:spPr>
        <p:txBody>
          <a:bodyPr wrap="square" lIns="0" tIns="0" rIns="0" bIns="0" rtlCol="0" anchor="t"/>
          <a:lstStyle/>
          <a:p>
            <a:pPr algn="r" indent="0" marL="0">
              <a:lnSpc>
                <a:spcPts val="2850"/>
              </a:lnSpc>
              <a:buNone/>
            </a:pPr>
            <a:r>
              <a:rPr lang="en-US" sz="1750" spc="-36" kern="0" dirty="0">
                <a:solidFill>
                  <a:srgbClr val="272525"/>
                </a:solidFill>
                <a:latin typeface="Inter" pitchFamily="34" charset="0"/>
                <a:ea typeface="Inter" pitchFamily="34" charset="-122"/>
                <a:cs typeface="Inter" pitchFamily="34" charset="-120"/>
              </a:rPr>
              <a:t>Updating is highly efficient when most changes are insertions, requiring fewer computations than recomputation.</a:t>
            </a:r>
            <a:endParaRPr lang="en-US" sz="1750" dirty="0"/>
          </a:p>
        </p:txBody>
      </p:sp>
      <p:pic>
        <p:nvPicPr>
          <p:cNvPr id="5" name="Image 0" descr="preencoded.png">    </p:cNvPr>
          <p:cNvPicPr>
            <a:picLocks noChangeAspect="1"/>
          </p:cNvPicPr>
          <p:nvPr/>
        </p:nvPicPr>
        <p:blipFill>
          <a:blip r:embed="rId1"/>
          <a:stretch>
            <a:fillRect/>
          </a:stretch>
        </p:blipFill>
        <p:spPr>
          <a:xfrm>
            <a:off x="5489258" y="2870002"/>
            <a:ext cx="3651885" cy="3651885"/>
          </a:xfrm>
          <a:prstGeom prst="rect">
            <a:avLst/>
          </a:prstGeom>
        </p:spPr>
      </p:pic>
      <p:sp>
        <p:nvSpPr>
          <p:cNvPr id="6" name="Shape 3"/>
          <p:cNvSpPr/>
          <p:nvPr/>
        </p:nvSpPr>
        <p:spPr>
          <a:xfrm>
            <a:off x="5274231" y="4412456"/>
            <a:ext cx="566976" cy="566976"/>
          </a:xfrm>
          <a:prstGeom prst="roundRect">
            <a:avLst>
              <a:gd name="adj" fmla="val 1611154"/>
            </a:avLst>
          </a:prstGeom>
          <a:solidFill>
            <a:srgbClr val="DADBF1"/>
          </a:solidFill>
          <a:ln w="7620">
            <a:solidFill>
              <a:srgbClr val="C0C1D7"/>
            </a:solidFill>
            <a:prstDash val="solid"/>
          </a:ln>
        </p:spPr>
      </p:sp>
      <p:sp>
        <p:nvSpPr>
          <p:cNvPr id="7" name="Text 4"/>
          <p:cNvSpPr/>
          <p:nvPr/>
        </p:nvSpPr>
        <p:spPr>
          <a:xfrm>
            <a:off x="5430083" y="4536400"/>
            <a:ext cx="255151" cy="318968"/>
          </a:xfrm>
          <a:prstGeom prst="rect">
            <a:avLst/>
          </a:prstGeom>
          <a:noFill/>
          <a:ln/>
        </p:spPr>
        <p:txBody>
          <a:bodyPr wrap="none" lIns="0" tIns="0" rIns="0" bIns="0" rtlCol="0" anchor="t"/>
          <a:lstStyle/>
          <a:p>
            <a:pPr algn="l" indent="0" marL="0">
              <a:lnSpc>
                <a:spcPts val="3200"/>
              </a:lnSpc>
              <a:buNone/>
            </a:pPr>
            <a:r>
              <a:rPr lang="en-US" sz="2000" b="1" spc="-54" kern="0" dirty="0">
                <a:solidFill>
                  <a:srgbClr val="272525"/>
                </a:solidFill>
                <a:latin typeface="Inter Bold" pitchFamily="34" charset="0"/>
                <a:ea typeface="Inter Bold" pitchFamily="34" charset="-122"/>
                <a:cs typeface="Inter Bold" pitchFamily="34" charset="-120"/>
              </a:rPr>
              <a:t>1</a:t>
            </a:r>
            <a:endParaRPr lang="en-US" sz="2000" dirty="0"/>
          </a:p>
        </p:txBody>
      </p:sp>
      <p:sp>
        <p:nvSpPr>
          <p:cNvPr id="8" name="Text 5"/>
          <p:cNvSpPr/>
          <p:nvPr/>
        </p:nvSpPr>
        <p:spPr>
          <a:xfrm>
            <a:off x="9481304" y="2765346"/>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Edge Deletions</a:t>
            </a:r>
            <a:endParaRPr lang="en-US" sz="2200" dirty="0"/>
          </a:p>
        </p:txBody>
      </p:sp>
      <p:sp>
        <p:nvSpPr>
          <p:cNvPr id="9" name="Text 6"/>
          <p:cNvSpPr/>
          <p:nvPr/>
        </p:nvSpPr>
        <p:spPr>
          <a:xfrm>
            <a:off x="9481304" y="3255764"/>
            <a:ext cx="4355306" cy="1451610"/>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As deletions increase beyond 50%, recomputing from scratch may become preferable, especially if a large portion of the network is affected.</a:t>
            </a:r>
            <a:endParaRPr lang="en-US" sz="1750" dirty="0"/>
          </a:p>
        </p:txBody>
      </p:sp>
      <p:pic>
        <p:nvPicPr>
          <p:cNvPr id="10" name="Image 1" descr="preencoded.png">    </p:cNvPr>
          <p:cNvPicPr>
            <a:picLocks noChangeAspect="1"/>
          </p:cNvPicPr>
          <p:nvPr/>
        </p:nvPicPr>
        <p:blipFill>
          <a:blip r:embed="rId2"/>
          <a:stretch>
            <a:fillRect/>
          </a:stretch>
        </p:blipFill>
        <p:spPr>
          <a:xfrm>
            <a:off x="5489258" y="2870002"/>
            <a:ext cx="3651885" cy="3651885"/>
          </a:xfrm>
          <a:prstGeom prst="rect">
            <a:avLst/>
          </a:prstGeom>
        </p:spPr>
      </p:pic>
      <p:sp>
        <p:nvSpPr>
          <p:cNvPr id="11" name="Shape 7"/>
          <p:cNvSpPr/>
          <p:nvPr/>
        </p:nvSpPr>
        <p:spPr>
          <a:xfrm>
            <a:off x="7910393" y="2890361"/>
            <a:ext cx="566976" cy="566976"/>
          </a:xfrm>
          <a:prstGeom prst="roundRect">
            <a:avLst>
              <a:gd name="adj" fmla="val 1611154"/>
            </a:avLst>
          </a:prstGeom>
          <a:solidFill>
            <a:srgbClr val="DADBF1"/>
          </a:solidFill>
          <a:ln w="7620">
            <a:solidFill>
              <a:srgbClr val="C0C1D7"/>
            </a:solidFill>
            <a:prstDash val="solid"/>
          </a:ln>
        </p:spPr>
      </p:sp>
      <p:sp>
        <p:nvSpPr>
          <p:cNvPr id="12" name="Text 8"/>
          <p:cNvSpPr/>
          <p:nvPr/>
        </p:nvSpPr>
        <p:spPr>
          <a:xfrm>
            <a:off x="8066246" y="3014305"/>
            <a:ext cx="255151" cy="318968"/>
          </a:xfrm>
          <a:prstGeom prst="rect">
            <a:avLst/>
          </a:prstGeom>
          <a:noFill/>
          <a:ln/>
        </p:spPr>
        <p:txBody>
          <a:bodyPr wrap="none" lIns="0" tIns="0" rIns="0" bIns="0" rtlCol="0" anchor="t"/>
          <a:lstStyle/>
          <a:p>
            <a:pPr algn="l" indent="0" marL="0">
              <a:lnSpc>
                <a:spcPts val="3200"/>
              </a:lnSpc>
              <a:buNone/>
            </a:pPr>
            <a:r>
              <a:rPr lang="en-US" sz="2000" b="1" spc="-54" kern="0" dirty="0">
                <a:solidFill>
                  <a:srgbClr val="272525"/>
                </a:solidFill>
                <a:latin typeface="Inter Bold" pitchFamily="34" charset="0"/>
                <a:ea typeface="Inter Bold" pitchFamily="34" charset="-122"/>
                <a:cs typeface="Inter Bold" pitchFamily="34" charset="-120"/>
              </a:rPr>
              <a:t>2</a:t>
            </a:r>
            <a:endParaRPr lang="en-US" sz="2000" dirty="0"/>
          </a:p>
        </p:txBody>
      </p:sp>
      <p:sp>
        <p:nvSpPr>
          <p:cNvPr id="13" name="Text 9"/>
          <p:cNvSpPr/>
          <p:nvPr/>
        </p:nvSpPr>
        <p:spPr>
          <a:xfrm>
            <a:off x="9481304" y="5047536"/>
            <a:ext cx="2835235" cy="354330"/>
          </a:xfrm>
          <a:prstGeom prst="rect">
            <a:avLst/>
          </a:prstGeom>
          <a:noFill/>
          <a:ln/>
        </p:spPr>
        <p:txBody>
          <a:bodyPr wrap="none" lIns="0" tIns="0" rIns="0" bIns="0" rtlCol="0" anchor="t"/>
          <a:lstStyle/>
          <a:p>
            <a:pPr algn="l" indent="0" marL="0">
              <a:lnSpc>
                <a:spcPts val="2750"/>
              </a:lnSpc>
              <a:buNone/>
            </a:pPr>
            <a:r>
              <a:rPr lang="en-US" sz="2200" b="1" spc="-67" kern="0" dirty="0">
                <a:solidFill>
                  <a:srgbClr val="272525"/>
                </a:solidFill>
                <a:latin typeface="Inter Bold" pitchFamily="34" charset="0"/>
                <a:ea typeface="Inter Bold" pitchFamily="34" charset="-122"/>
                <a:cs typeface="Inter Bold" pitchFamily="34" charset="-120"/>
              </a:rPr>
              <a:t>Batch Processing</a:t>
            </a:r>
            <a:endParaRPr lang="en-US" sz="2200" dirty="0"/>
          </a:p>
        </p:txBody>
      </p:sp>
      <p:sp>
        <p:nvSpPr>
          <p:cNvPr id="14" name="Text 10"/>
          <p:cNvSpPr/>
          <p:nvPr/>
        </p:nvSpPr>
        <p:spPr>
          <a:xfrm>
            <a:off x="9481304" y="5537954"/>
            <a:ext cx="4355306" cy="108870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Processing edge changes in batches and tuning asynchrony levels further improve performance and scalability.</a:t>
            </a:r>
            <a:endParaRPr lang="en-US" sz="1750" dirty="0"/>
          </a:p>
        </p:txBody>
      </p:sp>
      <p:pic>
        <p:nvPicPr>
          <p:cNvPr id="15" name="Image 2" descr="preencoded.png">    </p:cNvPr>
          <p:cNvPicPr>
            <a:picLocks noChangeAspect="1"/>
          </p:cNvPicPr>
          <p:nvPr/>
        </p:nvPicPr>
        <p:blipFill>
          <a:blip r:embed="rId3"/>
          <a:stretch>
            <a:fillRect/>
          </a:stretch>
        </p:blipFill>
        <p:spPr>
          <a:xfrm>
            <a:off x="5489258" y="2870002"/>
            <a:ext cx="3651885" cy="3651885"/>
          </a:xfrm>
          <a:prstGeom prst="rect">
            <a:avLst/>
          </a:prstGeom>
        </p:spPr>
      </p:pic>
      <p:sp>
        <p:nvSpPr>
          <p:cNvPr id="16" name="Shape 11"/>
          <p:cNvSpPr/>
          <p:nvPr/>
        </p:nvSpPr>
        <p:spPr>
          <a:xfrm>
            <a:off x="7910393" y="5934432"/>
            <a:ext cx="566976" cy="566976"/>
          </a:xfrm>
          <a:prstGeom prst="roundRect">
            <a:avLst>
              <a:gd name="adj" fmla="val 1611154"/>
            </a:avLst>
          </a:prstGeom>
          <a:solidFill>
            <a:srgbClr val="DADBF1"/>
          </a:solidFill>
          <a:ln w="7620">
            <a:solidFill>
              <a:srgbClr val="C0C1D7"/>
            </a:solidFill>
            <a:prstDash val="solid"/>
          </a:ln>
        </p:spPr>
      </p:sp>
      <p:sp>
        <p:nvSpPr>
          <p:cNvPr id="17" name="Text 12"/>
          <p:cNvSpPr/>
          <p:nvPr/>
        </p:nvSpPr>
        <p:spPr>
          <a:xfrm>
            <a:off x="8066246" y="6058376"/>
            <a:ext cx="255151" cy="318968"/>
          </a:xfrm>
          <a:prstGeom prst="rect">
            <a:avLst/>
          </a:prstGeom>
          <a:noFill/>
          <a:ln/>
        </p:spPr>
        <p:txBody>
          <a:bodyPr wrap="none" lIns="0" tIns="0" rIns="0" bIns="0" rtlCol="0" anchor="t"/>
          <a:lstStyle/>
          <a:p>
            <a:pPr algn="l" indent="0" marL="0">
              <a:lnSpc>
                <a:spcPts val="3200"/>
              </a:lnSpc>
              <a:buNone/>
            </a:pPr>
            <a:r>
              <a:rPr lang="en-US" sz="2000" b="1" spc="-54" kern="0" dirty="0">
                <a:solidFill>
                  <a:srgbClr val="272525"/>
                </a:solidFill>
                <a:latin typeface="Inter Bold" pitchFamily="34" charset="0"/>
                <a:ea typeface="Inter Bold" pitchFamily="34" charset="-122"/>
                <a:cs typeface="Inter Bold" pitchFamily="34" charset="-120"/>
              </a:rPr>
              <a:t>3</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17471" y="1213128"/>
            <a:ext cx="7247453" cy="640556"/>
          </a:xfrm>
          <a:prstGeom prst="rect">
            <a:avLst/>
          </a:prstGeom>
          <a:noFill/>
          <a:ln/>
        </p:spPr>
        <p:txBody>
          <a:bodyPr wrap="none" lIns="0" tIns="0" rIns="0" bIns="0" rtlCol="0" anchor="t"/>
          <a:lstStyle/>
          <a:p>
            <a:pPr algn="l" indent="0" marL="0">
              <a:lnSpc>
                <a:spcPts val="5000"/>
              </a:lnSpc>
              <a:buNone/>
            </a:pPr>
            <a:r>
              <a:rPr lang="en-US" sz="4000" b="1" spc="-121" kern="0" dirty="0">
                <a:solidFill>
                  <a:srgbClr val="000000"/>
                </a:solidFill>
                <a:latin typeface="Inter Bold" pitchFamily="34" charset="0"/>
                <a:ea typeface="Inter Bold" pitchFamily="34" charset="-122"/>
                <a:cs typeface="Inter Bold" pitchFamily="34" charset="-120"/>
              </a:rPr>
              <a:t>Conclusion &amp; Future Directions</a:t>
            </a:r>
            <a:endParaRPr lang="en-US" sz="4000" dirty="0"/>
          </a:p>
        </p:txBody>
      </p:sp>
      <p:pic>
        <p:nvPicPr>
          <p:cNvPr id="4" name="Image 1" descr="preencoded.png">    </p:cNvPr>
          <p:cNvPicPr>
            <a:picLocks noChangeAspect="1"/>
          </p:cNvPicPr>
          <p:nvPr/>
        </p:nvPicPr>
        <p:blipFill>
          <a:blip r:embed="rId2"/>
          <a:stretch>
            <a:fillRect/>
          </a:stretch>
        </p:blipFill>
        <p:spPr>
          <a:xfrm>
            <a:off x="717471" y="2161103"/>
            <a:ext cx="1024890" cy="1509117"/>
          </a:xfrm>
          <a:prstGeom prst="rect">
            <a:avLst/>
          </a:prstGeom>
        </p:spPr>
      </p:pic>
      <p:sp>
        <p:nvSpPr>
          <p:cNvPr id="5" name="Text 1"/>
          <p:cNvSpPr/>
          <p:nvPr/>
        </p:nvSpPr>
        <p:spPr>
          <a:xfrm>
            <a:off x="2049780" y="2366010"/>
            <a:ext cx="2562463" cy="320278"/>
          </a:xfrm>
          <a:prstGeom prst="rect">
            <a:avLst/>
          </a:prstGeom>
          <a:noFill/>
          <a:ln/>
        </p:spPr>
        <p:txBody>
          <a:bodyPr wrap="none" lIns="0" tIns="0" rIns="0" bIns="0" rtlCol="0" anchor="t"/>
          <a:lstStyle/>
          <a:p>
            <a:pPr algn="l" indent="0" marL="0">
              <a:lnSpc>
                <a:spcPts val="2500"/>
              </a:lnSpc>
              <a:buNone/>
            </a:pPr>
            <a:r>
              <a:rPr lang="en-US" sz="2000" b="1" spc="-61" kern="0" dirty="0">
                <a:solidFill>
                  <a:srgbClr val="272525"/>
                </a:solidFill>
                <a:latin typeface="Inter Bold" pitchFamily="34" charset="0"/>
                <a:ea typeface="Inter Bold" pitchFamily="34" charset="-122"/>
                <a:cs typeface="Inter Bold" pitchFamily="34" charset="-120"/>
              </a:rPr>
              <a:t>Novel Framework</a:t>
            </a:r>
            <a:endParaRPr lang="en-US" sz="2000" dirty="0"/>
          </a:p>
        </p:txBody>
      </p:sp>
      <p:sp>
        <p:nvSpPr>
          <p:cNvPr id="6" name="Text 2"/>
          <p:cNvSpPr/>
          <p:nvPr/>
        </p:nvSpPr>
        <p:spPr>
          <a:xfrm>
            <a:off x="2049780" y="2809280"/>
            <a:ext cx="6376749" cy="656034"/>
          </a:xfrm>
          <a:prstGeom prst="rect">
            <a:avLst/>
          </a:prstGeom>
          <a:noFill/>
          <a:ln/>
        </p:spPr>
        <p:txBody>
          <a:bodyPr wrap="square" lIns="0" tIns="0" rIns="0" bIns="0" rtlCol="0" anchor="t"/>
          <a:lstStyle/>
          <a:p>
            <a:pPr algn="l" indent="0" marL="0">
              <a:lnSpc>
                <a:spcPts val="2550"/>
              </a:lnSpc>
              <a:buNone/>
            </a:pPr>
            <a:r>
              <a:rPr lang="en-US" sz="1600" spc="-32" kern="0" dirty="0">
                <a:solidFill>
                  <a:srgbClr val="272525"/>
                </a:solidFill>
                <a:latin typeface="Inter" pitchFamily="34" charset="0"/>
                <a:ea typeface="Inter" pitchFamily="34" charset="-122"/>
                <a:cs typeface="Inter" pitchFamily="34" charset="-120"/>
              </a:rPr>
              <a:t>Introduced a scalable, parallel template for updating SSSP in dynamic networks, validated on both CPU and GPU platforms.</a:t>
            </a:r>
            <a:endParaRPr lang="en-US" sz="1600" dirty="0"/>
          </a:p>
        </p:txBody>
      </p:sp>
      <p:pic>
        <p:nvPicPr>
          <p:cNvPr id="7" name="Image 2" descr="preencoded.png">    </p:cNvPr>
          <p:cNvPicPr>
            <a:picLocks noChangeAspect="1"/>
          </p:cNvPicPr>
          <p:nvPr/>
        </p:nvPicPr>
        <p:blipFill>
          <a:blip r:embed="rId3"/>
          <a:stretch>
            <a:fillRect/>
          </a:stretch>
        </p:blipFill>
        <p:spPr>
          <a:xfrm>
            <a:off x="717471" y="3670221"/>
            <a:ext cx="1024890" cy="1509117"/>
          </a:xfrm>
          <a:prstGeom prst="rect">
            <a:avLst/>
          </a:prstGeom>
        </p:spPr>
      </p:pic>
      <p:sp>
        <p:nvSpPr>
          <p:cNvPr id="8" name="Text 3"/>
          <p:cNvSpPr/>
          <p:nvPr/>
        </p:nvSpPr>
        <p:spPr>
          <a:xfrm>
            <a:off x="2049780" y="3875127"/>
            <a:ext cx="2562463" cy="320278"/>
          </a:xfrm>
          <a:prstGeom prst="rect">
            <a:avLst/>
          </a:prstGeom>
          <a:noFill/>
          <a:ln/>
        </p:spPr>
        <p:txBody>
          <a:bodyPr wrap="none" lIns="0" tIns="0" rIns="0" bIns="0" rtlCol="0" anchor="t"/>
          <a:lstStyle/>
          <a:p>
            <a:pPr algn="l" indent="0" marL="0">
              <a:lnSpc>
                <a:spcPts val="2500"/>
              </a:lnSpc>
              <a:buNone/>
            </a:pPr>
            <a:r>
              <a:rPr lang="en-US" sz="2000" b="1" spc="-61" kern="0" dirty="0">
                <a:solidFill>
                  <a:srgbClr val="272525"/>
                </a:solidFill>
                <a:latin typeface="Inter Bold" pitchFamily="34" charset="0"/>
                <a:ea typeface="Inter Bold" pitchFamily="34" charset="-122"/>
                <a:cs typeface="Inter Bold" pitchFamily="34" charset="-120"/>
              </a:rPr>
              <a:t>Performance Gains</a:t>
            </a:r>
            <a:endParaRPr lang="en-US" sz="2000" dirty="0"/>
          </a:p>
        </p:txBody>
      </p:sp>
      <p:sp>
        <p:nvSpPr>
          <p:cNvPr id="9" name="Text 4"/>
          <p:cNvSpPr/>
          <p:nvPr/>
        </p:nvSpPr>
        <p:spPr>
          <a:xfrm>
            <a:off x="2049780" y="4318397"/>
            <a:ext cx="6376749" cy="656034"/>
          </a:xfrm>
          <a:prstGeom prst="rect">
            <a:avLst/>
          </a:prstGeom>
          <a:noFill/>
          <a:ln/>
        </p:spPr>
        <p:txBody>
          <a:bodyPr wrap="square" lIns="0" tIns="0" rIns="0" bIns="0" rtlCol="0" anchor="t"/>
          <a:lstStyle/>
          <a:p>
            <a:pPr algn="l" indent="0" marL="0">
              <a:lnSpc>
                <a:spcPts val="2550"/>
              </a:lnSpc>
              <a:buNone/>
            </a:pPr>
            <a:r>
              <a:rPr lang="en-US" sz="1600" spc="-32" kern="0" dirty="0">
                <a:solidFill>
                  <a:srgbClr val="272525"/>
                </a:solidFill>
                <a:latin typeface="Inter" pitchFamily="34" charset="0"/>
                <a:ea typeface="Inter" pitchFamily="34" charset="-122"/>
                <a:cs typeface="Inter" pitchFamily="34" charset="-120"/>
              </a:rPr>
              <a:t>Achieved significant speedups over state-of-the-art recomputation methods, especially for insertion-heavy workloads.</a:t>
            </a:r>
            <a:endParaRPr lang="en-US" sz="1600" dirty="0"/>
          </a:p>
        </p:txBody>
      </p:sp>
      <p:pic>
        <p:nvPicPr>
          <p:cNvPr id="10" name="Image 3" descr="preencoded.png">    </p:cNvPr>
          <p:cNvPicPr>
            <a:picLocks noChangeAspect="1"/>
          </p:cNvPicPr>
          <p:nvPr/>
        </p:nvPicPr>
        <p:blipFill>
          <a:blip r:embed="rId4"/>
          <a:stretch>
            <a:fillRect/>
          </a:stretch>
        </p:blipFill>
        <p:spPr>
          <a:xfrm>
            <a:off x="717471" y="5179338"/>
            <a:ext cx="1024890" cy="1837134"/>
          </a:xfrm>
          <a:prstGeom prst="rect">
            <a:avLst/>
          </a:prstGeom>
        </p:spPr>
      </p:pic>
      <p:sp>
        <p:nvSpPr>
          <p:cNvPr id="11" name="Text 5"/>
          <p:cNvSpPr/>
          <p:nvPr/>
        </p:nvSpPr>
        <p:spPr>
          <a:xfrm>
            <a:off x="2049780" y="5384244"/>
            <a:ext cx="2562463" cy="320278"/>
          </a:xfrm>
          <a:prstGeom prst="rect">
            <a:avLst/>
          </a:prstGeom>
          <a:noFill/>
          <a:ln/>
        </p:spPr>
        <p:txBody>
          <a:bodyPr wrap="none" lIns="0" tIns="0" rIns="0" bIns="0" rtlCol="0" anchor="t"/>
          <a:lstStyle/>
          <a:p>
            <a:pPr algn="l" indent="0" marL="0">
              <a:lnSpc>
                <a:spcPts val="2500"/>
              </a:lnSpc>
              <a:buNone/>
            </a:pPr>
            <a:r>
              <a:rPr lang="en-US" sz="2000" b="1" spc="-61" kern="0" dirty="0">
                <a:solidFill>
                  <a:srgbClr val="272525"/>
                </a:solidFill>
                <a:latin typeface="Inter Bold" pitchFamily="34" charset="0"/>
                <a:ea typeface="Inter Bold" pitchFamily="34" charset="-122"/>
                <a:cs typeface="Inter Bold" pitchFamily="34" charset="-120"/>
              </a:rPr>
              <a:t>Next Steps</a:t>
            </a:r>
            <a:endParaRPr lang="en-US" sz="2000" dirty="0"/>
          </a:p>
        </p:txBody>
      </p:sp>
      <p:sp>
        <p:nvSpPr>
          <p:cNvPr id="12" name="Text 6"/>
          <p:cNvSpPr/>
          <p:nvPr/>
        </p:nvSpPr>
        <p:spPr>
          <a:xfrm>
            <a:off x="2049780" y="5827514"/>
            <a:ext cx="6376749" cy="984052"/>
          </a:xfrm>
          <a:prstGeom prst="rect">
            <a:avLst/>
          </a:prstGeom>
          <a:noFill/>
          <a:ln/>
        </p:spPr>
        <p:txBody>
          <a:bodyPr wrap="square" lIns="0" tIns="0" rIns="0" bIns="0" rtlCol="0" anchor="t"/>
          <a:lstStyle/>
          <a:p>
            <a:pPr algn="l" indent="0" marL="0">
              <a:lnSpc>
                <a:spcPts val="2550"/>
              </a:lnSpc>
              <a:buNone/>
            </a:pPr>
            <a:r>
              <a:rPr lang="en-US" sz="1600" spc="-32" kern="0" dirty="0">
                <a:solidFill>
                  <a:srgbClr val="272525"/>
                </a:solidFill>
                <a:latin typeface="Inter" pitchFamily="34" charset="0"/>
                <a:ea typeface="Inter" pitchFamily="34" charset="-122"/>
                <a:cs typeface="Inter" pitchFamily="34" charset="-120"/>
              </a:rPr>
              <a:t>Future work includes hybrid strategies that dynamically choose between updating and recomputing, and predictive algorithms for further optimization.</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2025-04-20T16:52:08Z</dcterms:created>
  <dcterms:modified xsi:type="dcterms:W3CDTF">2025-04-20T16:52:08Z</dcterms:modified>
</cp:coreProperties>
</file>