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29"/>
  </p:notesMasterIdLst>
  <p:sldIdLst>
    <p:sldId id="298" r:id="rId2"/>
    <p:sldId id="299" r:id="rId3"/>
    <p:sldId id="265" r:id="rId4"/>
    <p:sldId id="302" r:id="rId5"/>
    <p:sldId id="301" r:id="rId6"/>
    <p:sldId id="305" r:id="rId7"/>
    <p:sldId id="304" r:id="rId8"/>
    <p:sldId id="311" r:id="rId9"/>
    <p:sldId id="310" r:id="rId10"/>
    <p:sldId id="306" r:id="rId11"/>
    <p:sldId id="307" r:id="rId12"/>
    <p:sldId id="308" r:id="rId13"/>
    <p:sldId id="309" r:id="rId14"/>
    <p:sldId id="314" r:id="rId15"/>
    <p:sldId id="315" r:id="rId16"/>
    <p:sldId id="316" r:id="rId17"/>
    <p:sldId id="317" r:id="rId18"/>
    <p:sldId id="319" r:id="rId19"/>
    <p:sldId id="318" r:id="rId20"/>
    <p:sldId id="320" r:id="rId21"/>
    <p:sldId id="321" r:id="rId22"/>
    <p:sldId id="322" r:id="rId23"/>
    <p:sldId id="323" r:id="rId24"/>
    <p:sldId id="324" r:id="rId25"/>
    <p:sldId id="325" r:id="rId26"/>
    <p:sldId id="326"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60"/>
  </p:normalViewPr>
  <p:slideViewPr>
    <p:cSldViewPr snapToGrid="0">
      <p:cViewPr varScale="1">
        <p:scale>
          <a:sx n="70" d="100"/>
          <a:sy n="70" d="100"/>
        </p:scale>
        <p:origin x="9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B7215-2A65-49A1-BE5F-1734EF75291D}" type="datetimeFigureOut">
              <a:rPr lang="en-US" smtClean="0"/>
              <a:t>3/6/2018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0D627-3321-40E3-B092-43808C6AB479}" type="slidenum">
              <a:rPr lang="en-US" smtClean="0"/>
              <a:t>‹#›</a:t>
            </a:fld>
            <a:endParaRPr lang="en-US"/>
          </a:p>
        </p:txBody>
      </p:sp>
    </p:spTree>
    <p:extLst>
      <p:ext uri="{BB962C8B-B14F-4D97-AF65-F5344CB8AC3E}">
        <p14:creationId xmlns:p14="http://schemas.microsoft.com/office/powerpoint/2010/main" val="313218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0D627-3321-40E3-B092-43808C6AB479}" type="slidenum">
              <a:rPr lang="en-US" smtClean="0"/>
              <a:t>7</a:t>
            </a:fld>
            <a:endParaRPr lang="en-US"/>
          </a:p>
        </p:txBody>
      </p:sp>
    </p:spTree>
    <p:extLst>
      <p:ext uri="{BB962C8B-B14F-4D97-AF65-F5344CB8AC3E}">
        <p14:creationId xmlns:p14="http://schemas.microsoft.com/office/powerpoint/2010/main" val="397437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0D627-3321-40E3-B092-43808C6AB479}" type="slidenum">
              <a:rPr lang="en-US" smtClean="0"/>
              <a:t>10</a:t>
            </a:fld>
            <a:endParaRPr lang="en-US"/>
          </a:p>
        </p:txBody>
      </p:sp>
    </p:spTree>
    <p:extLst>
      <p:ext uri="{BB962C8B-B14F-4D97-AF65-F5344CB8AC3E}">
        <p14:creationId xmlns:p14="http://schemas.microsoft.com/office/powerpoint/2010/main" val="196418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0D627-3321-40E3-B092-43808C6AB479}" type="slidenum">
              <a:rPr lang="en-US" smtClean="0"/>
              <a:t>11</a:t>
            </a:fld>
            <a:endParaRPr lang="en-US"/>
          </a:p>
        </p:txBody>
      </p:sp>
    </p:spTree>
    <p:extLst>
      <p:ext uri="{BB962C8B-B14F-4D97-AF65-F5344CB8AC3E}">
        <p14:creationId xmlns:p14="http://schemas.microsoft.com/office/powerpoint/2010/main" val="31005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0D627-3321-40E3-B092-43808C6AB479}" type="slidenum">
              <a:rPr lang="en-US" smtClean="0"/>
              <a:t>12</a:t>
            </a:fld>
            <a:endParaRPr lang="en-US"/>
          </a:p>
        </p:txBody>
      </p:sp>
    </p:spTree>
    <p:extLst>
      <p:ext uri="{BB962C8B-B14F-4D97-AF65-F5344CB8AC3E}">
        <p14:creationId xmlns:p14="http://schemas.microsoft.com/office/powerpoint/2010/main" val="85291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0D627-3321-40E3-B092-43808C6AB479}" type="slidenum">
              <a:rPr lang="en-US" smtClean="0"/>
              <a:t>13</a:t>
            </a:fld>
            <a:endParaRPr lang="en-US"/>
          </a:p>
        </p:txBody>
      </p:sp>
    </p:spTree>
    <p:extLst>
      <p:ext uri="{BB962C8B-B14F-4D97-AF65-F5344CB8AC3E}">
        <p14:creationId xmlns:p14="http://schemas.microsoft.com/office/powerpoint/2010/main" val="164174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6299320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20706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83A00-8E27-4F2E-9761-37993CBD0D9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004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356117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83A00-8E27-4F2E-9761-37993CBD0D9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200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213027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44483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35657507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15062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C244-51B4-4E1F-BD5A-0B91643D1F2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716414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79670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C4C244-51B4-4E1F-BD5A-0B91643D1F2B}"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45851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C4C244-51B4-4E1F-BD5A-0B91643D1F2B}"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318834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C244-51B4-4E1F-BD5A-0B91643D1F2B}"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10525413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41718587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C244-51B4-4E1F-BD5A-0B91643D1F2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83A00-8E27-4F2E-9761-37993CBD0D9D}" type="slidenum">
              <a:rPr lang="en-US" smtClean="0"/>
              <a:t>‹#›</a:t>
            </a:fld>
            <a:endParaRPr lang="en-US"/>
          </a:p>
        </p:txBody>
      </p:sp>
    </p:spTree>
    <p:extLst>
      <p:ext uri="{BB962C8B-B14F-4D97-AF65-F5344CB8AC3E}">
        <p14:creationId xmlns:p14="http://schemas.microsoft.com/office/powerpoint/2010/main" val="231804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C4C244-51B4-4E1F-BD5A-0B91643D1F2B}" type="datetimeFigureOut">
              <a:rPr lang="en-US" smtClean="0"/>
              <a:t>3/6/2018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883A00-8E27-4F2E-9761-37993CBD0D9D}" type="slidenum">
              <a:rPr lang="en-US" smtClean="0"/>
              <a:t>‹#›</a:t>
            </a:fld>
            <a:endParaRPr lang="en-US"/>
          </a:p>
        </p:txBody>
      </p:sp>
    </p:spTree>
    <p:extLst>
      <p:ext uri="{BB962C8B-B14F-4D97-AF65-F5344CB8AC3E}">
        <p14:creationId xmlns:p14="http://schemas.microsoft.com/office/powerpoint/2010/main" val="25009463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nasiri" TargetMode="External"/><Relationship Id="rId2" Type="http://schemas.openxmlformats.org/officeDocument/2006/relationships/hyperlink" Target="mailto:mail.ai@yahoo.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smtClean="0">
                <a:solidFill>
                  <a:srgbClr val="0070C0"/>
                </a:solidFill>
              </a:rPr>
              <a:t>Deep </a:t>
            </a:r>
            <a:r>
              <a:rPr lang="en-US" sz="4400" b="1" dirty="0" smtClean="0">
                <a:solidFill>
                  <a:schemeClr val="tx1"/>
                </a:solidFill>
              </a:rPr>
              <a:t>Learning Course</a:t>
            </a:r>
            <a:endParaRPr lang="en-US" sz="4400" b="1" dirty="0">
              <a:solidFill>
                <a:schemeClr val="tx1"/>
              </a:solidFill>
            </a:endParaRPr>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Majid Nasiri Manjili</a:t>
            </a:r>
          </a:p>
          <a:p>
            <a:r>
              <a:rPr lang="en-US" dirty="0" smtClean="0"/>
              <a:t>Shahid Rajaee Teacher Training University</a:t>
            </a:r>
            <a:endParaRPr lang="en-US" dirty="0"/>
          </a:p>
        </p:txBody>
      </p:sp>
    </p:spTree>
    <p:extLst>
      <p:ext uri="{BB962C8B-B14F-4D97-AF65-F5344CB8AC3E}">
        <p14:creationId xmlns:p14="http://schemas.microsoft.com/office/powerpoint/2010/main" val="89317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Autoencoder</a:t>
            </a:r>
            <a:endParaRPr lang="en-US" b="1" dirty="0"/>
          </a:p>
        </p:txBody>
      </p:sp>
      <p:sp>
        <p:nvSpPr>
          <p:cNvPr id="5" name="Content Placeholder 2"/>
          <p:cNvSpPr>
            <a:spLocks noGrp="1"/>
          </p:cNvSpPr>
          <p:nvPr>
            <p:ph idx="1"/>
          </p:nvPr>
        </p:nvSpPr>
        <p:spPr>
          <a:xfrm>
            <a:off x="2589211" y="1604749"/>
            <a:ext cx="9602789" cy="4048836"/>
          </a:xfrm>
        </p:spPr>
        <p:txBody>
          <a:bodyPr>
            <a:normAutofit/>
          </a:bodyPr>
          <a:lstStyle/>
          <a:p>
            <a:r>
              <a:rPr lang="en-US" sz="2800" dirty="0"/>
              <a:t>specific type of feedforward neural </a:t>
            </a:r>
            <a:r>
              <a:rPr lang="en-US" sz="2800" dirty="0" smtClean="0"/>
              <a:t>networks</a:t>
            </a:r>
          </a:p>
          <a:p>
            <a:r>
              <a:rPr lang="en-US" sz="2800" dirty="0"/>
              <a:t>input </a:t>
            </a:r>
            <a:r>
              <a:rPr lang="en-US" sz="2800" dirty="0" smtClean="0"/>
              <a:t>is </a:t>
            </a:r>
            <a:r>
              <a:rPr lang="en-US" sz="2800" dirty="0"/>
              <a:t>the same as the </a:t>
            </a:r>
            <a:r>
              <a:rPr lang="en-US" sz="2800" dirty="0" smtClean="0"/>
              <a:t>output</a:t>
            </a:r>
          </a:p>
          <a:p>
            <a:r>
              <a:rPr lang="en-US" sz="2800" dirty="0"/>
              <a:t>Input -&gt; </a:t>
            </a:r>
            <a:r>
              <a:rPr lang="en-US" sz="2800" dirty="0" smtClean="0"/>
              <a:t>lower-dimensional </a:t>
            </a:r>
            <a:r>
              <a:rPr lang="en-US" sz="2800" dirty="0"/>
              <a:t>-&gt; output </a:t>
            </a:r>
            <a:endParaRPr lang="en-US" sz="2800" dirty="0" smtClean="0"/>
          </a:p>
          <a:p>
            <a:r>
              <a:rPr lang="en-US" sz="2800" dirty="0" smtClean="0"/>
              <a:t>Unsupervised (self-supervised)</a:t>
            </a:r>
          </a:p>
          <a:p>
            <a:r>
              <a:rPr lang="en-US" sz="2800" dirty="0" smtClean="0"/>
              <a:t>Autoencoder components</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1" y="4647858"/>
            <a:ext cx="8514087" cy="2011453"/>
          </a:xfrm>
          <a:prstGeom prst="rect">
            <a:avLst/>
          </a:prstGeom>
        </p:spPr>
      </p:pic>
    </p:spTree>
    <p:extLst>
      <p:ext uri="{BB962C8B-B14F-4D97-AF65-F5344CB8AC3E}">
        <p14:creationId xmlns:p14="http://schemas.microsoft.com/office/powerpoint/2010/main" val="4079041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MLP Autoencoder</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2925" y="1581497"/>
            <a:ext cx="8254440" cy="4698843"/>
          </a:xfrm>
        </p:spPr>
      </p:pic>
      <p:sp>
        <p:nvSpPr>
          <p:cNvPr id="3" name="Rectangle 2"/>
          <p:cNvSpPr/>
          <p:nvPr/>
        </p:nvSpPr>
        <p:spPr>
          <a:xfrm>
            <a:off x="1951481" y="6488668"/>
            <a:ext cx="9949368" cy="369332"/>
          </a:xfrm>
          <a:prstGeom prst="rect">
            <a:avLst/>
          </a:prstGeom>
        </p:spPr>
        <p:txBody>
          <a:bodyPr wrap="square">
            <a:spAutoFit/>
          </a:bodyPr>
          <a:lstStyle/>
          <a:p>
            <a:r>
              <a:rPr lang="en-US" dirty="0"/>
              <a:t>https://towardsdatascience.com/applied-deep-learning-part-3-autoencoders-1c083af4d798</a:t>
            </a:r>
          </a:p>
        </p:txBody>
      </p:sp>
    </p:spTree>
    <p:extLst>
      <p:ext uri="{BB962C8B-B14F-4D97-AF65-F5344CB8AC3E}">
        <p14:creationId xmlns:p14="http://schemas.microsoft.com/office/powerpoint/2010/main" val="336574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CNN Autoencoder</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7734" y="1905000"/>
            <a:ext cx="7782067" cy="3778250"/>
          </a:xfrm>
        </p:spPr>
      </p:pic>
      <p:sp>
        <p:nvSpPr>
          <p:cNvPr id="3" name="Rectangle 2"/>
          <p:cNvSpPr/>
          <p:nvPr/>
        </p:nvSpPr>
        <p:spPr>
          <a:xfrm>
            <a:off x="2592925" y="6488668"/>
            <a:ext cx="3376117" cy="369332"/>
          </a:xfrm>
          <a:prstGeom prst="rect">
            <a:avLst/>
          </a:prstGeom>
        </p:spPr>
        <p:txBody>
          <a:bodyPr wrap="none">
            <a:spAutoFit/>
          </a:bodyPr>
          <a:lstStyle/>
          <a:p>
            <a:r>
              <a:rPr lang="en-US" dirty="0"/>
              <a:t>http://warp.whoi.edu/iros2017/</a:t>
            </a:r>
          </a:p>
        </p:txBody>
      </p:sp>
    </p:spTree>
    <p:extLst>
      <p:ext uri="{BB962C8B-B14F-4D97-AF65-F5344CB8AC3E}">
        <p14:creationId xmlns:p14="http://schemas.microsoft.com/office/powerpoint/2010/main" val="1885706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CNN Autoencoder</a:t>
            </a:r>
            <a:br>
              <a:rPr lang="en-US" b="1" dirty="0" smtClean="0"/>
            </a:br>
            <a:r>
              <a:rPr lang="en-US" b="1" dirty="0" smtClean="0"/>
              <a:t>mnist</a:t>
            </a:r>
            <a:endParaRPr lang="en-US" b="1"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61896" y="2143881"/>
            <a:ext cx="9730104" cy="3151449"/>
          </a:xfrm>
        </p:spPr>
      </p:pic>
      <p:sp>
        <p:nvSpPr>
          <p:cNvPr id="6" name="Rectangle 5"/>
          <p:cNvSpPr/>
          <p:nvPr/>
        </p:nvSpPr>
        <p:spPr>
          <a:xfrm>
            <a:off x="2461896" y="6298485"/>
            <a:ext cx="8529849" cy="369332"/>
          </a:xfrm>
          <a:prstGeom prst="rect">
            <a:avLst/>
          </a:prstGeom>
        </p:spPr>
        <p:txBody>
          <a:bodyPr wrap="square">
            <a:spAutoFit/>
          </a:bodyPr>
          <a:lstStyle/>
          <a:p>
            <a:r>
              <a:rPr lang="en-US" dirty="0"/>
              <a:t>https://</a:t>
            </a:r>
            <a:r>
              <a:rPr lang="en-US" dirty="0" smtClean="0"/>
              <a:t>github.com/m-nasiri/tensorflow/blob/master/convolutional_autoencoder</a:t>
            </a:r>
            <a:endParaRPr lang="en-US" dirty="0"/>
          </a:p>
        </p:txBody>
      </p:sp>
    </p:spTree>
    <p:extLst>
      <p:ext uri="{BB962C8B-B14F-4D97-AF65-F5344CB8AC3E}">
        <p14:creationId xmlns:p14="http://schemas.microsoft.com/office/powerpoint/2010/main" val="114868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a:t>
            </a:r>
            <a:r>
              <a:rPr lang="en-US" dirty="0" smtClean="0"/>
              <a:t>Network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383257"/>
            <a:ext cx="8093441" cy="3925722"/>
          </a:xfrm>
          <a:prstGeom prst="rect">
            <a:avLst/>
          </a:prstGeom>
        </p:spPr>
      </p:pic>
      <p:sp>
        <p:nvSpPr>
          <p:cNvPr id="5" name="Rectangle 4"/>
          <p:cNvSpPr/>
          <p:nvPr/>
        </p:nvSpPr>
        <p:spPr>
          <a:xfrm>
            <a:off x="2558505" y="5744960"/>
            <a:ext cx="9151274" cy="646331"/>
          </a:xfrm>
          <a:prstGeom prst="rect">
            <a:avLst/>
          </a:prstGeom>
        </p:spPr>
        <p:txBody>
          <a:bodyPr wrap="square">
            <a:spAutoFit/>
          </a:bodyPr>
          <a:lstStyle/>
          <a:p>
            <a:r>
              <a:rPr lang="en-US" b="1" dirty="0" smtClean="0">
                <a:solidFill>
                  <a:schemeClr val="accent1"/>
                </a:solidFill>
              </a:rPr>
              <a:t>Feedforward </a:t>
            </a:r>
            <a:r>
              <a:rPr lang="en-US" b="1" dirty="0">
                <a:solidFill>
                  <a:schemeClr val="accent1"/>
                </a:solidFill>
              </a:rPr>
              <a:t>Neural Network takes decisions based on only the current </a:t>
            </a:r>
            <a:r>
              <a:rPr lang="en-US" b="1" dirty="0" smtClean="0">
                <a:solidFill>
                  <a:schemeClr val="accent1"/>
                </a:solidFill>
              </a:rPr>
              <a:t>input.</a:t>
            </a:r>
          </a:p>
          <a:p>
            <a:r>
              <a:rPr lang="en-US" b="1" dirty="0" smtClean="0">
                <a:solidFill>
                  <a:schemeClr val="accent1"/>
                </a:solidFill>
              </a:rPr>
              <a:t>Recurrent </a:t>
            </a:r>
            <a:r>
              <a:rPr lang="en-US" b="1" dirty="0">
                <a:solidFill>
                  <a:schemeClr val="accent1"/>
                </a:solidFill>
              </a:rPr>
              <a:t>Neural Network takes decisions based on current and previous inputs.</a:t>
            </a:r>
            <a:endParaRPr lang="en-US" dirty="0">
              <a:solidFill>
                <a:schemeClr val="accent1"/>
              </a:solidFill>
            </a:endParaRPr>
          </a:p>
        </p:txBody>
      </p:sp>
    </p:spTree>
    <p:extLst>
      <p:ext uri="{BB962C8B-B14F-4D97-AF65-F5344CB8AC3E}">
        <p14:creationId xmlns:p14="http://schemas.microsoft.com/office/powerpoint/2010/main" val="2745473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Recurrent Neural Network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975" y="1795817"/>
            <a:ext cx="2129712" cy="3306168"/>
          </a:xfrm>
          <a:prstGeom prst="rect">
            <a:avLst/>
          </a:prstGeom>
        </p:spPr>
      </p:pic>
      <p:sp>
        <p:nvSpPr>
          <p:cNvPr id="6" name="Rectangle 5"/>
          <p:cNvSpPr/>
          <p:nvPr/>
        </p:nvSpPr>
        <p:spPr>
          <a:xfrm>
            <a:off x="2592925" y="5608523"/>
            <a:ext cx="7397236" cy="369332"/>
          </a:xfrm>
          <a:prstGeom prst="rect">
            <a:avLst/>
          </a:prstGeom>
        </p:spPr>
        <p:txBody>
          <a:bodyPr wrap="square">
            <a:spAutoFit/>
          </a:bodyPr>
          <a:lstStyle/>
          <a:p>
            <a:r>
              <a:rPr lang="en-US" b="1" dirty="0">
                <a:solidFill>
                  <a:schemeClr val="accent1"/>
                </a:solidFill>
              </a:rPr>
              <a:t>Networks with loops in them, allowing information to persist.</a:t>
            </a:r>
          </a:p>
        </p:txBody>
      </p:sp>
      <p:sp>
        <p:nvSpPr>
          <p:cNvPr id="8" name="Rectangle 7"/>
          <p:cNvSpPr/>
          <p:nvPr/>
        </p:nvSpPr>
        <p:spPr>
          <a:xfrm>
            <a:off x="2592925" y="6484392"/>
            <a:ext cx="6851326" cy="369332"/>
          </a:xfrm>
          <a:prstGeom prst="rect">
            <a:avLst/>
          </a:prstGeom>
        </p:spPr>
        <p:txBody>
          <a:bodyPr wrap="square">
            <a:spAutoFit/>
          </a:bodyPr>
          <a:lstStyle/>
          <a:p>
            <a:r>
              <a:rPr lang="en-US" dirty="0"/>
              <a:t>http://colah.github.io/posts/2015-08-Understanding-LSTMs/</a:t>
            </a:r>
          </a:p>
        </p:txBody>
      </p:sp>
      <p:sp>
        <p:nvSpPr>
          <p:cNvPr id="7" name="Content Placeholder 2"/>
          <p:cNvSpPr>
            <a:spLocks noGrp="1"/>
          </p:cNvSpPr>
          <p:nvPr>
            <p:ph idx="1"/>
          </p:nvPr>
        </p:nvSpPr>
        <p:spPr>
          <a:xfrm>
            <a:off x="8346637" y="2261547"/>
            <a:ext cx="3614594" cy="2374709"/>
          </a:xfrm>
        </p:spPr>
        <p:txBody>
          <a:bodyPr>
            <a:normAutofit fontScale="92500"/>
          </a:bodyPr>
          <a:lstStyle/>
          <a:p>
            <a:r>
              <a:rPr lang="en-US" sz="2800" dirty="0"/>
              <a:t>S</a:t>
            </a:r>
            <a:r>
              <a:rPr lang="en-US" sz="2800" dirty="0" smtClean="0"/>
              <a:t>peech </a:t>
            </a:r>
            <a:r>
              <a:rPr lang="en-US" sz="2800" dirty="0"/>
              <a:t>recognition</a:t>
            </a:r>
          </a:p>
          <a:p>
            <a:r>
              <a:rPr lang="en-US" sz="2800" dirty="0" smtClean="0"/>
              <a:t>Language </a:t>
            </a:r>
            <a:r>
              <a:rPr lang="en-US" sz="2800" dirty="0"/>
              <a:t>modeling</a:t>
            </a:r>
          </a:p>
          <a:p>
            <a:r>
              <a:rPr lang="en-US" sz="2800" dirty="0"/>
              <a:t>Translation</a:t>
            </a:r>
          </a:p>
          <a:p>
            <a:r>
              <a:rPr lang="en-US" sz="2800" dirty="0" smtClean="0"/>
              <a:t>Image </a:t>
            </a:r>
            <a:r>
              <a:rPr lang="en-US" sz="2800" dirty="0"/>
              <a:t>captioning</a:t>
            </a:r>
          </a:p>
          <a:p>
            <a:endParaRPr lang="en-US" sz="2800" dirty="0" smtClean="0"/>
          </a:p>
        </p:txBody>
      </p:sp>
    </p:spTree>
    <p:extLst>
      <p:ext uri="{BB962C8B-B14F-4D97-AF65-F5344CB8AC3E}">
        <p14:creationId xmlns:p14="http://schemas.microsoft.com/office/powerpoint/2010/main" val="4204648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Recurrent Neural Network</a:t>
            </a:r>
          </a:p>
        </p:txBody>
      </p:sp>
      <p:sp>
        <p:nvSpPr>
          <p:cNvPr id="6" name="Rectangle 5"/>
          <p:cNvSpPr/>
          <p:nvPr/>
        </p:nvSpPr>
        <p:spPr>
          <a:xfrm>
            <a:off x="2592925" y="5904362"/>
            <a:ext cx="7397236" cy="369332"/>
          </a:xfrm>
          <a:prstGeom prst="rect">
            <a:avLst/>
          </a:prstGeom>
        </p:spPr>
        <p:txBody>
          <a:bodyPr wrap="square">
            <a:spAutoFit/>
          </a:bodyPr>
          <a:lstStyle/>
          <a:p>
            <a:r>
              <a:rPr lang="en-US" b="1" dirty="0">
                <a:solidFill>
                  <a:schemeClr val="accent1"/>
                </a:solidFill>
              </a:rPr>
              <a:t>Networks with loops in them, allowing information to persist.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1474" y="2100234"/>
            <a:ext cx="9563138" cy="2512709"/>
          </a:xfrm>
          <a:prstGeom prst="rect">
            <a:avLst/>
          </a:prstGeom>
        </p:spPr>
      </p:pic>
    </p:spTree>
    <p:extLst>
      <p:ext uri="{BB962C8B-B14F-4D97-AF65-F5344CB8AC3E}">
        <p14:creationId xmlns:p14="http://schemas.microsoft.com/office/powerpoint/2010/main" val="1346080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RNN vs LSTM</a:t>
            </a:r>
            <a:endParaRPr lang="en-US" dirty="0"/>
          </a:p>
        </p:txBody>
      </p:sp>
      <p:sp>
        <p:nvSpPr>
          <p:cNvPr id="3" name="Rectangle 2"/>
          <p:cNvSpPr/>
          <p:nvPr/>
        </p:nvSpPr>
        <p:spPr>
          <a:xfrm>
            <a:off x="2592925" y="1424288"/>
            <a:ext cx="8461762" cy="3416320"/>
          </a:xfrm>
          <a:prstGeom prst="rect">
            <a:avLst/>
          </a:prstGeom>
        </p:spPr>
        <p:txBody>
          <a:bodyPr wrap="square">
            <a:spAutoFit/>
          </a:bodyPr>
          <a:lstStyle/>
          <a:p>
            <a:r>
              <a:rPr lang="en-US" dirty="0">
                <a:solidFill>
                  <a:srgbClr val="FF0000"/>
                </a:solidFill>
              </a:rPr>
              <a:t>T</a:t>
            </a:r>
            <a:r>
              <a:rPr lang="en-US" dirty="0" smtClean="0">
                <a:solidFill>
                  <a:srgbClr val="FF0000"/>
                </a:solidFill>
              </a:rPr>
              <a:t>he </a:t>
            </a:r>
            <a:r>
              <a:rPr lang="en-US" dirty="0">
                <a:solidFill>
                  <a:srgbClr val="FF0000"/>
                </a:solidFill>
              </a:rPr>
              <a:t>clouds are in </a:t>
            </a:r>
            <a:r>
              <a:rPr lang="en-US" dirty="0" smtClean="0">
                <a:solidFill>
                  <a:srgbClr val="FF0000"/>
                </a:solidFill>
              </a:rPr>
              <a:t>the </a:t>
            </a:r>
            <a:r>
              <a:rPr lang="en-US" i="1" dirty="0" smtClean="0">
                <a:solidFill>
                  <a:srgbClr val="00B050"/>
                </a:solidFill>
              </a:rPr>
              <a:t>sky</a:t>
            </a:r>
            <a:endParaRPr lang="en-US" dirty="0" smtClean="0">
              <a:solidFill>
                <a:srgbClr val="FF0000"/>
              </a:solidFill>
            </a:endParaRPr>
          </a:p>
          <a:p>
            <a:r>
              <a:rPr lang="en-US" dirty="0" smtClean="0"/>
              <a:t>Small </a:t>
            </a:r>
            <a:r>
              <a:rPr lang="en-US" dirty="0"/>
              <a:t>gap between the relevant information and the place that it’s </a:t>
            </a:r>
            <a:r>
              <a:rPr lang="en-US" dirty="0" smtClean="0"/>
              <a:t>needed</a:t>
            </a:r>
          </a:p>
          <a:p>
            <a:r>
              <a:rPr lang="en-US" i="1" dirty="0" smtClean="0">
                <a:solidFill>
                  <a:srgbClr val="00B0F0"/>
                </a:solidFill>
              </a:rPr>
              <a:t>Short</a:t>
            </a:r>
            <a:r>
              <a:rPr lang="en-US" i="1" dirty="0" smtClean="0"/>
              <a:t>-term </a:t>
            </a:r>
            <a:r>
              <a:rPr lang="en-US" i="1" dirty="0"/>
              <a:t>dependencies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I grew up in France… I speak fluent </a:t>
            </a:r>
            <a:r>
              <a:rPr lang="en-US" i="1" dirty="0" smtClean="0">
                <a:solidFill>
                  <a:srgbClr val="00B050"/>
                </a:solidFill>
              </a:rPr>
              <a:t>French</a:t>
            </a:r>
          </a:p>
          <a:p>
            <a:r>
              <a:rPr lang="en-US" i="1" dirty="0" smtClean="0">
                <a:solidFill>
                  <a:srgbClr val="00B0F0"/>
                </a:solidFill>
              </a:rPr>
              <a:t>Long</a:t>
            </a:r>
            <a:r>
              <a:rPr lang="en-US" i="1" dirty="0" smtClean="0"/>
              <a:t>-term dependencies</a:t>
            </a:r>
            <a:endParaRPr lang="en-US"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8809" y="4551837"/>
            <a:ext cx="6323171" cy="217789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788" y="1905000"/>
            <a:ext cx="4653192" cy="2144733"/>
          </a:xfrm>
          <a:prstGeom prst="rect">
            <a:avLst/>
          </a:prstGeom>
        </p:spPr>
      </p:pic>
    </p:spTree>
    <p:extLst>
      <p:ext uri="{BB962C8B-B14F-4D97-AF65-F5344CB8AC3E}">
        <p14:creationId xmlns:p14="http://schemas.microsoft.com/office/powerpoint/2010/main" val="1533227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Recurrent Neural </a:t>
            </a:r>
            <a:r>
              <a:rPr lang="en-US" dirty="0" smtClean="0"/>
              <a:t>Network (RNN)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2109624"/>
            <a:ext cx="8650893" cy="3237333"/>
          </a:xfrm>
          <a:prstGeom prst="rect">
            <a:avLst/>
          </a:prstGeom>
        </p:spPr>
      </p:pic>
    </p:spTree>
    <p:extLst>
      <p:ext uri="{BB962C8B-B14F-4D97-AF65-F5344CB8AC3E}">
        <p14:creationId xmlns:p14="http://schemas.microsoft.com/office/powerpoint/2010/main" val="3026295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2122625"/>
            <a:ext cx="8584591" cy="3225469"/>
          </a:xfrm>
          <a:prstGeom prst="rect">
            <a:avLst/>
          </a:prstGeom>
        </p:spPr>
      </p:pic>
    </p:spTree>
    <p:extLst>
      <p:ext uri="{BB962C8B-B14F-4D97-AF65-F5344CB8AC3E}">
        <p14:creationId xmlns:p14="http://schemas.microsoft.com/office/powerpoint/2010/main" val="249075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Introduce</a:t>
            </a:r>
            <a:endParaRPr lang="en-US" b="1" dirty="0"/>
          </a:p>
        </p:txBody>
      </p:sp>
      <p:sp>
        <p:nvSpPr>
          <p:cNvPr id="3" name="Content Placeholder 2"/>
          <p:cNvSpPr>
            <a:spLocks noGrp="1"/>
          </p:cNvSpPr>
          <p:nvPr>
            <p:ph idx="1"/>
          </p:nvPr>
        </p:nvSpPr>
        <p:spPr/>
        <p:txBody>
          <a:bodyPr/>
          <a:lstStyle/>
          <a:p>
            <a:r>
              <a:rPr lang="en-US" sz="2000" b="1" dirty="0"/>
              <a:t>Majid </a:t>
            </a:r>
            <a:r>
              <a:rPr lang="en-US" sz="2000" b="1" dirty="0" smtClean="0"/>
              <a:t>Nasiri</a:t>
            </a:r>
            <a:endParaRPr lang="fa-IR" sz="2000" b="1" dirty="0"/>
          </a:p>
          <a:p>
            <a:r>
              <a:rPr lang="en-US" sz="2000" b="1" dirty="0" smtClean="0"/>
              <a:t>B.sc : Electronic (Shiraz </a:t>
            </a:r>
            <a:r>
              <a:rPr lang="en-US" sz="2000" b="1" dirty="0"/>
              <a:t>University of </a:t>
            </a:r>
            <a:r>
              <a:rPr lang="en-US" sz="2000" b="1" dirty="0" smtClean="0"/>
              <a:t>Technology)</a:t>
            </a:r>
          </a:p>
          <a:p>
            <a:r>
              <a:rPr lang="en-US" sz="2000" b="1" dirty="0"/>
              <a:t>M.sc: Artificial Intelegence (Shahid Rajaee Teacher Training University)</a:t>
            </a:r>
          </a:p>
          <a:p>
            <a:r>
              <a:rPr lang="en-US" sz="2000" b="1" dirty="0" smtClean="0"/>
              <a:t>Email</a:t>
            </a:r>
            <a:r>
              <a:rPr lang="en-US" sz="2000" b="1" dirty="0"/>
              <a:t>: </a:t>
            </a:r>
            <a:r>
              <a:rPr lang="en-US" sz="2000" b="1" dirty="0">
                <a:hlinkClick r:id="rId2"/>
              </a:rPr>
              <a:t>mail.ai@yahoo.com</a:t>
            </a:r>
            <a:endParaRPr lang="en-US" sz="2000" b="1" dirty="0"/>
          </a:p>
          <a:p>
            <a:r>
              <a:rPr lang="en-US" sz="2000" b="1" dirty="0"/>
              <a:t>Web: </a:t>
            </a:r>
            <a:r>
              <a:rPr lang="en-US" sz="2000" b="1" dirty="0">
                <a:hlinkClick r:id="rId3"/>
              </a:rPr>
              <a:t>https://github.com/m-nasiri</a:t>
            </a:r>
            <a:endParaRPr lang="en-US" sz="2000" b="1" dirty="0"/>
          </a:p>
          <a:p>
            <a:endParaRPr lang="en-US" dirty="0"/>
          </a:p>
        </p:txBody>
      </p:sp>
    </p:spTree>
    <p:extLst>
      <p:ext uri="{BB962C8B-B14F-4D97-AF65-F5344CB8AC3E}">
        <p14:creationId xmlns:p14="http://schemas.microsoft.com/office/powerpoint/2010/main" val="3560337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1264555"/>
            <a:ext cx="8584591" cy="32254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4" y="4883454"/>
            <a:ext cx="8584591" cy="1599445"/>
          </a:xfrm>
          <a:prstGeom prst="rect">
            <a:avLst/>
          </a:prstGeom>
        </p:spPr>
      </p:pic>
    </p:spTree>
    <p:extLst>
      <p:ext uri="{BB962C8B-B14F-4D97-AF65-F5344CB8AC3E}">
        <p14:creationId xmlns:p14="http://schemas.microsoft.com/office/powerpoint/2010/main" val="3253568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2774"/>
            <a:ext cx="12192000" cy="3765765"/>
          </a:xfrm>
          <a:prstGeom prst="rect">
            <a:avLst/>
          </a:prstGeom>
        </p:spPr>
      </p:pic>
    </p:spTree>
    <p:extLst>
      <p:ext uri="{BB962C8B-B14F-4D97-AF65-F5344CB8AC3E}">
        <p14:creationId xmlns:p14="http://schemas.microsoft.com/office/powerpoint/2010/main" val="994731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687" y="1905000"/>
            <a:ext cx="11046161" cy="3411848"/>
          </a:xfrm>
          <a:prstGeom prst="rect">
            <a:avLst/>
          </a:prstGeom>
        </p:spPr>
      </p:pic>
      <p:sp>
        <p:nvSpPr>
          <p:cNvPr id="5" name="Rectangle 4"/>
          <p:cNvSpPr/>
          <p:nvPr/>
        </p:nvSpPr>
        <p:spPr>
          <a:xfrm>
            <a:off x="2592925" y="6228406"/>
            <a:ext cx="8666478" cy="369332"/>
          </a:xfrm>
          <a:prstGeom prst="rect">
            <a:avLst/>
          </a:prstGeom>
        </p:spPr>
        <p:txBody>
          <a:bodyPr wrap="square">
            <a:spAutoFit/>
          </a:bodyPr>
          <a:lstStyle/>
          <a:p>
            <a:r>
              <a:rPr lang="en-US" dirty="0"/>
              <a:t>When we see a new subject, we want to forget the gender of the old subject.</a:t>
            </a:r>
          </a:p>
        </p:txBody>
      </p:sp>
    </p:spTree>
    <p:extLst>
      <p:ext uri="{BB962C8B-B14F-4D97-AF65-F5344CB8AC3E}">
        <p14:creationId xmlns:p14="http://schemas.microsoft.com/office/powerpoint/2010/main" val="3715764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815" y="2019869"/>
            <a:ext cx="10737160" cy="3316406"/>
          </a:xfrm>
          <a:prstGeom prst="rect">
            <a:avLst/>
          </a:prstGeom>
        </p:spPr>
      </p:pic>
      <p:sp>
        <p:nvSpPr>
          <p:cNvPr id="4" name="Rectangle 3"/>
          <p:cNvSpPr/>
          <p:nvPr/>
        </p:nvSpPr>
        <p:spPr>
          <a:xfrm>
            <a:off x="2592924" y="5737830"/>
            <a:ext cx="9294275" cy="646331"/>
          </a:xfrm>
          <a:prstGeom prst="rect">
            <a:avLst/>
          </a:prstGeom>
        </p:spPr>
        <p:txBody>
          <a:bodyPr wrap="square">
            <a:spAutoFit/>
          </a:bodyPr>
          <a:lstStyle/>
          <a:p>
            <a:r>
              <a:rPr lang="en-US" dirty="0"/>
              <a:t>sigmoid layer called the “input gate layer” decides which values we’ll update. </a:t>
            </a:r>
          </a:p>
          <a:p>
            <a:r>
              <a:rPr lang="en-US" dirty="0" smtClean="0"/>
              <a:t>tanh </a:t>
            </a:r>
            <a:r>
              <a:rPr lang="en-US" dirty="0"/>
              <a:t>layer creates a vector of new candidate values</a:t>
            </a:r>
          </a:p>
        </p:txBody>
      </p:sp>
    </p:spTree>
    <p:extLst>
      <p:ext uri="{BB962C8B-B14F-4D97-AF65-F5344CB8AC3E}">
        <p14:creationId xmlns:p14="http://schemas.microsoft.com/office/powerpoint/2010/main" val="158037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164" y="1757555"/>
            <a:ext cx="11674791" cy="3606014"/>
          </a:xfrm>
          <a:prstGeom prst="rect">
            <a:avLst/>
          </a:prstGeom>
        </p:spPr>
      </p:pic>
    </p:spTree>
    <p:extLst>
      <p:ext uri="{BB962C8B-B14F-4D97-AF65-F5344CB8AC3E}">
        <p14:creationId xmlns:p14="http://schemas.microsoft.com/office/powerpoint/2010/main" val="2464903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Long-Short Term Memory (LSTM)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688" y="2019868"/>
            <a:ext cx="10958090" cy="3384645"/>
          </a:xfrm>
          <a:prstGeom prst="rect">
            <a:avLst/>
          </a:prstGeom>
        </p:spPr>
      </p:pic>
    </p:spTree>
    <p:extLst>
      <p:ext uri="{BB962C8B-B14F-4D97-AF65-F5344CB8AC3E}">
        <p14:creationId xmlns:p14="http://schemas.microsoft.com/office/powerpoint/2010/main" val="4068913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LSTM</a:t>
            </a:r>
            <a:r>
              <a:rPr lang="en-US" dirty="0"/>
              <a:t> </a:t>
            </a:r>
            <a:r>
              <a:rPr lang="en-US" dirty="0" smtClean="0"/>
              <a:t>Variants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618" y="2071454"/>
            <a:ext cx="11277121" cy="3483185"/>
          </a:xfrm>
          <a:prstGeom prst="rect">
            <a:avLst/>
          </a:prstGeom>
        </p:spPr>
      </p:pic>
    </p:spTree>
    <p:extLst>
      <p:ext uri="{BB962C8B-B14F-4D97-AF65-F5344CB8AC3E}">
        <p14:creationId xmlns:p14="http://schemas.microsoft.com/office/powerpoint/2010/main" val="2938270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935995" y="5587578"/>
            <a:ext cx="1941539" cy="515793"/>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t>X = [N, D]</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57364" cy="6858000"/>
          </a:xfrm>
          <a:prstGeom prst="rect">
            <a:avLst/>
          </a:prstGeom>
        </p:spPr>
      </p:pic>
      <p:sp>
        <p:nvSpPr>
          <p:cNvPr id="14" name="Title 1"/>
          <p:cNvSpPr txBox="1">
            <a:spLocks/>
          </p:cNvSpPr>
          <p:nvPr/>
        </p:nvSpPr>
        <p:spPr>
          <a:xfrm>
            <a:off x="1211955" y="6195289"/>
            <a:ext cx="1941539" cy="5157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X = [N, D]</a:t>
            </a:r>
          </a:p>
        </p:txBody>
      </p:sp>
      <p:sp>
        <p:nvSpPr>
          <p:cNvPr id="16" name="Title 1"/>
          <p:cNvSpPr txBox="1">
            <a:spLocks/>
          </p:cNvSpPr>
          <p:nvPr/>
        </p:nvSpPr>
        <p:spPr>
          <a:xfrm>
            <a:off x="24308" y="7689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Long-Short Term Memory (LSTM)</a:t>
            </a:r>
            <a:endParaRPr lang="en-US" sz="3200" b="1" dirty="0"/>
          </a:p>
        </p:txBody>
      </p:sp>
      <p:sp>
        <p:nvSpPr>
          <p:cNvPr id="17" name="Title 1"/>
          <p:cNvSpPr txBox="1">
            <a:spLocks/>
          </p:cNvSpPr>
          <p:nvPr/>
        </p:nvSpPr>
        <p:spPr>
          <a:xfrm>
            <a:off x="241186" y="4412011"/>
            <a:ext cx="1941539" cy="515793"/>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p</a:t>
            </a:r>
            <a:r>
              <a:rPr lang="en-US" sz="2800" b="1" dirty="0" smtClean="0"/>
              <a:t>rev_h </a:t>
            </a:r>
            <a:r>
              <a:rPr lang="en-US" sz="2800" b="1" dirty="0" smtClean="0"/>
              <a:t>= [N, H]</a:t>
            </a:r>
          </a:p>
        </p:txBody>
      </p:sp>
      <p:sp>
        <p:nvSpPr>
          <p:cNvPr id="7" name="Title 1"/>
          <p:cNvSpPr txBox="1">
            <a:spLocks/>
          </p:cNvSpPr>
          <p:nvPr/>
        </p:nvSpPr>
        <p:spPr>
          <a:xfrm>
            <a:off x="241185" y="1576852"/>
            <a:ext cx="1941539" cy="5157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smtClean="0"/>
              <a:t>prev_c</a:t>
            </a:r>
            <a:r>
              <a:rPr lang="en-US" sz="2000" b="1" dirty="0" smtClean="0"/>
              <a:t> </a:t>
            </a:r>
            <a:r>
              <a:rPr lang="en-US" sz="2000" b="1" dirty="0" smtClean="0"/>
              <a:t>= [N, </a:t>
            </a:r>
            <a:r>
              <a:rPr lang="en-US" sz="2000" b="1" dirty="0" smtClean="0"/>
              <a:t>H]</a:t>
            </a:r>
            <a:endParaRPr lang="en-US" sz="2000" b="1" dirty="0" smtClean="0"/>
          </a:p>
        </p:txBody>
      </p:sp>
      <p:sp>
        <p:nvSpPr>
          <p:cNvPr id="11" name="Title 1"/>
          <p:cNvSpPr txBox="1">
            <a:spLocks/>
          </p:cNvSpPr>
          <p:nvPr/>
        </p:nvSpPr>
        <p:spPr>
          <a:xfrm>
            <a:off x="9701359" y="4280071"/>
            <a:ext cx="1941539" cy="5157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h = [N, H]</a:t>
            </a:r>
          </a:p>
        </p:txBody>
      </p:sp>
      <p:sp>
        <p:nvSpPr>
          <p:cNvPr id="12" name="Title 1"/>
          <p:cNvSpPr txBox="1">
            <a:spLocks/>
          </p:cNvSpPr>
          <p:nvPr/>
        </p:nvSpPr>
        <p:spPr>
          <a:xfrm>
            <a:off x="9701358" y="1444912"/>
            <a:ext cx="1941539" cy="5157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c</a:t>
            </a:r>
            <a:r>
              <a:rPr lang="en-US" sz="2000" b="1" dirty="0" smtClean="0"/>
              <a:t> </a:t>
            </a:r>
            <a:r>
              <a:rPr lang="en-US" sz="2000" b="1" dirty="0" smtClean="0"/>
              <a:t>= [N, </a:t>
            </a:r>
            <a:r>
              <a:rPr lang="en-US" sz="2000" b="1" dirty="0" smtClean="0"/>
              <a:t>H]</a:t>
            </a:r>
            <a:endParaRPr lang="en-US" sz="2000" b="1" dirty="0" smtClean="0"/>
          </a:p>
        </p:txBody>
      </p:sp>
      <p:sp>
        <p:nvSpPr>
          <p:cNvPr id="15" name="Title 1"/>
          <p:cNvSpPr txBox="1">
            <a:spLocks/>
          </p:cNvSpPr>
          <p:nvPr/>
        </p:nvSpPr>
        <p:spPr>
          <a:xfrm>
            <a:off x="4137143" y="5972923"/>
            <a:ext cx="1941539" cy="8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N = batch size</a:t>
            </a:r>
          </a:p>
          <a:p>
            <a:r>
              <a:rPr lang="en-US" sz="2000" b="1" dirty="0" smtClean="0"/>
              <a:t>D = seq_len</a:t>
            </a:r>
          </a:p>
          <a:p>
            <a:r>
              <a:rPr lang="en-US" sz="2000" b="1" dirty="0" smtClean="0"/>
              <a:t>H = hidden size</a:t>
            </a:r>
          </a:p>
          <a:p>
            <a:endParaRPr lang="en-US" sz="2000" b="1" dirty="0"/>
          </a:p>
        </p:txBody>
      </p:sp>
    </p:spTree>
    <p:extLst>
      <p:ext uri="{BB962C8B-B14F-4D97-AF65-F5344CB8AC3E}">
        <p14:creationId xmlns:p14="http://schemas.microsoft.com/office/powerpoint/2010/main" val="3912224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2589212" y="2133600"/>
            <a:ext cx="8915400" cy="2806890"/>
          </a:xfrm>
        </p:spPr>
        <p:txBody>
          <a:bodyPr>
            <a:normAutofit/>
          </a:bodyPr>
          <a:lstStyle/>
          <a:p>
            <a:r>
              <a:rPr lang="en-US" sz="2800" dirty="0"/>
              <a:t>Transfer Learning</a:t>
            </a:r>
          </a:p>
          <a:p>
            <a:r>
              <a:rPr lang="en-US" sz="2800" dirty="0"/>
              <a:t>Tensorboard</a:t>
            </a:r>
          </a:p>
          <a:p>
            <a:pPr lvl="0"/>
            <a:r>
              <a:rPr lang="en-US" sz="2800" dirty="0" smtClean="0"/>
              <a:t>Autoencoder</a:t>
            </a:r>
          </a:p>
          <a:p>
            <a:r>
              <a:rPr lang="en-US" sz="2800" dirty="0"/>
              <a:t>Recurrent Neural </a:t>
            </a:r>
            <a:r>
              <a:rPr lang="en-US" sz="2800" dirty="0" smtClean="0"/>
              <a:t>Network</a:t>
            </a:r>
          </a:p>
          <a:p>
            <a:r>
              <a:rPr lang="en-US" sz="2800" dirty="0" smtClean="0"/>
              <a:t>Deep System</a:t>
            </a:r>
            <a:endParaRPr lang="en-US" sz="2800" dirty="0"/>
          </a:p>
        </p:txBody>
      </p:sp>
    </p:spTree>
    <p:extLst>
      <p:ext uri="{BB962C8B-B14F-4D97-AF65-F5344CB8AC3E}">
        <p14:creationId xmlns:p14="http://schemas.microsoft.com/office/powerpoint/2010/main" val="75775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Transfer </a:t>
            </a:r>
            <a:r>
              <a:rPr lang="en-US" b="1" dirty="0" smtClean="0"/>
              <a:t>Learning</a:t>
            </a:r>
            <a:br>
              <a:rPr lang="en-US" b="1" dirty="0" smtClean="0"/>
            </a:br>
            <a:endParaRPr lang="en-US" b="1" dirty="0"/>
          </a:p>
        </p:txBody>
      </p:sp>
      <p:sp>
        <p:nvSpPr>
          <p:cNvPr id="3" name="Content Placeholder 2"/>
          <p:cNvSpPr>
            <a:spLocks noGrp="1"/>
          </p:cNvSpPr>
          <p:nvPr>
            <p:ph idx="1"/>
          </p:nvPr>
        </p:nvSpPr>
        <p:spPr>
          <a:xfrm>
            <a:off x="2589211" y="2133600"/>
            <a:ext cx="9602789" cy="4048836"/>
          </a:xfrm>
        </p:spPr>
        <p:txBody>
          <a:bodyPr>
            <a:normAutofit/>
          </a:bodyPr>
          <a:lstStyle/>
          <a:p>
            <a:r>
              <a:rPr lang="en-US" sz="2600" b="1" dirty="0" smtClean="0"/>
              <a:t>Take advantage from the features the model has learned previously and apply these features to a new task. </a:t>
            </a:r>
          </a:p>
          <a:p>
            <a:r>
              <a:rPr lang="en-US" sz="2600" dirty="0" smtClean="0"/>
              <a:t>In some domains, labeled data are in short supply</a:t>
            </a:r>
          </a:p>
          <a:p>
            <a:r>
              <a:rPr lang="en-US" sz="2600" dirty="0"/>
              <a:t>In some domains, </a:t>
            </a:r>
            <a:r>
              <a:rPr lang="en-US" sz="2600" dirty="0" smtClean="0"/>
              <a:t>the learning process is time consuming (Train with many GPUs for weeks)</a:t>
            </a:r>
            <a:endParaRPr lang="en-US" sz="2600" dirty="0"/>
          </a:p>
          <a:p>
            <a:r>
              <a:rPr lang="en-US" sz="2800" dirty="0"/>
              <a:t>In practice, very few people should train an entire CNN from scratch (with random initialization)</a:t>
            </a:r>
          </a:p>
          <a:p>
            <a:endParaRPr lang="en-US" sz="2800" dirty="0"/>
          </a:p>
        </p:txBody>
      </p:sp>
      <p:sp>
        <p:nvSpPr>
          <p:cNvPr id="4" name="Rectangle 3"/>
          <p:cNvSpPr/>
          <p:nvPr/>
        </p:nvSpPr>
        <p:spPr>
          <a:xfrm>
            <a:off x="2589211" y="5813104"/>
            <a:ext cx="3931654" cy="369332"/>
          </a:xfrm>
          <a:prstGeom prst="rect">
            <a:avLst/>
          </a:prstGeom>
        </p:spPr>
        <p:txBody>
          <a:bodyPr wrap="none">
            <a:spAutoFit/>
          </a:bodyPr>
          <a:lstStyle/>
          <a:p>
            <a:r>
              <a:rPr lang="en-US" b="1" dirty="0">
                <a:solidFill>
                  <a:schemeClr val="accent1"/>
                </a:solidFill>
              </a:rPr>
              <a:t>Smaller learning rate relatively ~1/10</a:t>
            </a:r>
          </a:p>
        </p:txBody>
      </p:sp>
    </p:spTree>
    <p:extLst>
      <p:ext uri="{BB962C8B-B14F-4D97-AF65-F5344CB8AC3E}">
        <p14:creationId xmlns:p14="http://schemas.microsoft.com/office/powerpoint/2010/main" val="2281105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Transfer </a:t>
            </a:r>
            <a:r>
              <a:rPr lang="en-US" b="1" dirty="0" smtClean="0"/>
              <a:t>Learning</a:t>
            </a:r>
            <a:br>
              <a:rPr lang="en-US" b="1" dirty="0" smtClean="0"/>
            </a:br>
            <a:r>
              <a:rPr lang="en-US" sz="2800" dirty="0"/>
              <a:t>Low/Mid/High level </a:t>
            </a:r>
            <a:r>
              <a:rPr lang="en-US" sz="2800" dirty="0" smtClean="0"/>
              <a:t>featuers</a:t>
            </a:r>
            <a:endParaRPr lang="en-US" sz="2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1686636"/>
            <a:ext cx="9175412" cy="5029200"/>
          </a:xfrm>
          <a:prstGeom prst="rect">
            <a:avLst/>
          </a:prstGeom>
        </p:spPr>
      </p:pic>
    </p:spTree>
    <p:extLst>
      <p:ext uri="{BB962C8B-B14F-4D97-AF65-F5344CB8AC3E}">
        <p14:creationId xmlns:p14="http://schemas.microsoft.com/office/powerpoint/2010/main" val="4088059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510129" y="2210937"/>
            <a:ext cx="7221880" cy="3098042"/>
            <a:chOff x="2376127" y="2538484"/>
            <a:chExt cx="7221880" cy="3098042"/>
          </a:xfrm>
        </p:grpSpPr>
        <p:sp>
          <p:nvSpPr>
            <p:cNvPr id="7" name="Cube 6"/>
            <p:cNvSpPr/>
            <p:nvPr/>
          </p:nvSpPr>
          <p:spPr>
            <a:xfrm>
              <a:off x="7945521" y="2538484"/>
              <a:ext cx="286603" cy="3098042"/>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Cube 7"/>
            <p:cNvSpPr/>
            <p:nvPr/>
          </p:nvSpPr>
          <p:spPr>
            <a:xfrm>
              <a:off x="8648382" y="2910383"/>
              <a:ext cx="309990" cy="23781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Cube 8"/>
            <p:cNvSpPr/>
            <p:nvPr/>
          </p:nvSpPr>
          <p:spPr>
            <a:xfrm>
              <a:off x="9374630" y="3406822"/>
              <a:ext cx="223377" cy="1470548"/>
            </a:xfrm>
            <a:prstGeom prst="cub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Cube 9"/>
            <p:cNvSpPr/>
            <p:nvPr/>
          </p:nvSpPr>
          <p:spPr>
            <a:xfrm>
              <a:off x="2376127" y="2647666"/>
              <a:ext cx="1433015" cy="2988860"/>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Cube 10"/>
            <p:cNvSpPr/>
            <p:nvPr/>
          </p:nvSpPr>
          <p:spPr>
            <a:xfrm>
              <a:off x="3645227" y="2794377"/>
              <a:ext cx="1433015" cy="2610136"/>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Cube 11"/>
            <p:cNvSpPr/>
            <p:nvPr/>
          </p:nvSpPr>
          <p:spPr>
            <a:xfrm>
              <a:off x="4925561" y="3200400"/>
              <a:ext cx="933166" cy="177421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Cube 12"/>
            <p:cNvSpPr/>
            <p:nvPr/>
          </p:nvSpPr>
          <p:spPr>
            <a:xfrm>
              <a:off x="5800795" y="3345407"/>
              <a:ext cx="933166" cy="14841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6676029" y="3490415"/>
              <a:ext cx="579889" cy="1194180"/>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Cube 14"/>
            <p:cNvSpPr/>
            <p:nvPr/>
          </p:nvSpPr>
          <p:spPr>
            <a:xfrm>
              <a:off x="7232744" y="3567182"/>
              <a:ext cx="579889" cy="1040643"/>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6" name="Title 1"/>
          <p:cNvSpPr txBox="1">
            <a:spLocks/>
          </p:cNvSpPr>
          <p:nvPr/>
        </p:nvSpPr>
        <p:spPr>
          <a:xfrm>
            <a:off x="2510129" y="78603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Transfer Learning</a:t>
            </a:r>
            <a:br>
              <a:rPr lang="en-US" b="1" dirty="0" smtClean="0"/>
            </a:br>
            <a:r>
              <a:rPr lang="en-US" sz="2700" dirty="0" smtClean="0"/>
              <a:t>How many layers initialize again</a:t>
            </a:r>
            <a:endParaRPr lang="en-US" b="1" dirty="0"/>
          </a:p>
        </p:txBody>
      </p:sp>
      <p:sp>
        <p:nvSpPr>
          <p:cNvPr id="19" name="Left Brace 18"/>
          <p:cNvSpPr/>
          <p:nvPr/>
        </p:nvSpPr>
        <p:spPr>
          <a:xfrm rot="16200000">
            <a:off x="5711297" y="4716628"/>
            <a:ext cx="447000" cy="1750467"/>
          </a:xfrm>
          <a:prstGeom prst="leftBrace">
            <a:avLst>
              <a:gd name="adj1" fmla="val 35812"/>
              <a:gd name="adj2" fmla="val 47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3561346" y="4287454"/>
            <a:ext cx="447000" cy="2549434"/>
          </a:xfrm>
          <a:prstGeom prst="leftBrace">
            <a:avLst>
              <a:gd name="adj1" fmla="val 35812"/>
              <a:gd name="adj2" fmla="val 47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143246" y="5052524"/>
            <a:ext cx="447000" cy="1078673"/>
          </a:xfrm>
          <a:prstGeom prst="leftBrace">
            <a:avLst>
              <a:gd name="adj1" fmla="val 35812"/>
              <a:gd name="adj2" fmla="val 47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8957300" y="4303493"/>
            <a:ext cx="447000" cy="2549434"/>
          </a:xfrm>
          <a:prstGeom prst="leftBrace">
            <a:avLst>
              <a:gd name="adj1" fmla="val 35812"/>
              <a:gd name="adj2" fmla="val 47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2589211" y="5813104"/>
            <a:ext cx="8206168" cy="369332"/>
          </a:xfrm>
          <a:prstGeom prst="rect">
            <a:avLst/>
          </a:prstGeom>
        </p:spPr>
        <p:txBody>
          <a:bodyPr wrap="square">
            <a:spAutoFit/>
          </a:bodyPr>
          <a:lstStyle/>
          <a:p>
            <a:r>
              <a:rPr lang="en-US" b="1" dirty="0" smtClean="0"/>
              <a:t>        Low level                  Mid level      High level             Classifier</a:t>
            </a:r>
            <a:endParaRPr lang="en-US" b="1" dirty="0"/>
          </a:p>
        </p:txBody>
      </p:sp>
    </p:spTree>
    <p:extLst>
      <p:ext uri="{BB962C8B-B14F-4D97-AF65-F5344CB8AC3E}">
        <p14:creationId xmlns:p14="http://schemas.microsoft.com/office/powerpoint/2010/main" val="377345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Transfer </a:t>
            </a:r>
            <a:r>
              <a:rPr lang="en-US" b="1" dirty="0" smtClean="0"/>
              <a:t>Learning</a:t>
            </a:r>
            <a:br>
              <a:rPr lang="en-US" b="1" dirty="0" smtClean="0"/>
            </a:br>
            <a:r>
              <a:rPr lang="en-US" sz="2700" dirty="0"/>
              <a:t>How many layers initialize </a:t>
            </a:r>
            <a:r>
              <a:rPr lang="en-US" sz="2700" dirty="0" smtClean="0"/>
              <a:t>again</a:t>
            </a:r>
            <a:endParaRPr lang="en-US" b="1" dirty="0"/>
          </a:p>
        </p:txBody>
      </p:sp>
      <p:sp>
        <p:nvSpPr>
          <p:cNvPr id="5" name="Content Placeholder 2"/>
          <p:cNvSpPr>
            <a:spLocks noGrp="1"/>
          </p:cNvSpPr>
          <p:nvPr>
            <p:ph idx="1"/>
          </p:nvPr>
        </p:nvSpPr>
        <p:spPr>
          <a:xfrm>
            <a:off x="2589211" y="2133600"/>
            <a:ext cx="9602789" cy="4048836"/>
          </a:xfrm>
        </p:spPr>
        <p:txBody>
          <a:bodyPr>
            <a:normAutofit/>
          </a:bodyPr>
          <a:lstStyle/>
          <a:p>
            <a:r>
              <a:rPr lang="en-US" sz="2800" dirty="0" smtClean="0"/>
              <a:t>Size of new dataset</a:t>
            </a:r>
          </a:p>
          <a:p>
            <a:r>
              <a:rPr lang="en-US" sz="2800" dirty="0" smtClean="0"/>
              <a:t>Similarity to the original dataset</a:t>
            </a:r>
          </a:p>
          <a:p>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580788321"/>
              </p:ext>
            </p:extLst>
          </p:nvPr>
        </p:nvGraphicFramePr>
        <p:xfrm>
          <a:off x="2779829" y="3585696"/>
          <a:ext cx="8479574" cy="1854200"/>
        </p:xfrm>
        <a:graphic>
          <a:graphicData uri="http://schemas.openxmlformats.org/drawingml/2006/table">
            <a:tbl>
              <a:tblPr firstRow="1" bandRow="1">
                <a:tableStyleId>{616DA210-FB5B-4158-B5E0-FEB733F419BA}</a:tableStyleId>
              </a:tblPr>
              <a:tblGrid>
                <a:gridCol w="1118871"/>
                <a:gridCol w="1221313"/>
                <a:gridCol w="6139390"/>
              </a:tblGrid>
              <a:tr h="370840">
                <a:tc>
                  <a:txBody>
                    <a:bodyPr/>
                    <a:lstStyle/>
                    <a:p>
                      <a:r>
                        <a:rPr lang="en-US" sz="1800" kern="1200" dirty="0" smtClean="0"/>
                        <a:t>Size</a:t>
                      </a:r>
                      <a:endParaRPr lang="en-US" sz="1800" b="1" kern="1200" dirty="0">
                        <a:solidFill>
                          <a:schemeClr val="accent1"/>
                        </a:solidFill>
                        <a:latin typeface="+mn-lt"/>
                        <a:ea typeface="+mn-ea"/>
                        <a:cs typeface="+mn-cs"/>
                      </a:endParaRPr>
                    </a:p>
                  </a:txBody>
                  <a:tcPr/>
                </a:tc>
                <a:tc>
                  <a:txBody>
                    <a:bodyPr/>
                    <a:lstStyle/>
                    <a:p>
                      <a:r>
                        <a:rPr lang="en-US" sz="1800" kern="1200" dirty="0" smtClean="0"/>
                        <a:t>Similarity </a:t>
                      </a:r>
                      <a:endParaRPr lang="en-US" sz="1800" b="1" kern="1200" dirty="0">
                        <a:solidFill>
                          <a:schemeClr val="accent1"/>
                        </a:solidFill>
                        <a:latin typeface="+mn-lt"/>
                        <a:ea typeface="+mn-ea"/>
                        <a:cs typeface="+mn-cs"/>
                      </a:endParaRPr>
                    </a:p>
                  </a:txBody>
                  <a:tcPr/>
                </a:tc>
                <a:tc>
                  <a:txBody>
                    <a:bodyPr/>
                    <a:lstStyle/>
                    <a:p>
                      <a:endParaRPr lang="en-US" b="1" dirty="0">
                        <a:solidFill>
                          <a:schemeClr val="accent1"/>
                        </a:solidFill>
                      </a:endParaRPr>
                    </a:p>
                  </a:txBody>
                  <a:tcPr/>
                </a:tc>
              </a:tr>
              <a:tr h="370840">
                <a:tc>
                  <a:txBody>
                    <a:bodyPr/>
                    <a:lstStyle/>
                    <a:p>
                      <a:r>
                        <a:rPr lang="en-US" dirty="0" smtClean="0"/>
                        <a:t>Small</a:t>
                      </a:r>
                      <a:endParaRPr lang="en-US" b="1" dirty="0">
                        <a:solidFill>
                          <a:schemeClr val="accent1"/>
                        </a:solidFill>
                      </a:endParaRPr>
                    </a:p>
                  </a:txBody>
                  <a:tcPr/>
                </a:tc>
                <a:tc>
                  <a:txBody>
                    <a:bodyPr/>
                    <a:lstStyle/>
                    <a:p>
                      <a:r>
                        <a:rPr lang="en-US" dirty="0" smtClean="0"/>
                        <a:t>Similar</a:t>
                      </a:r>
                      <a:endParaRPr lang="en-US" b="1" dirty="0">
                        <a:solidFill>
                          <a:schemeClr val="accent1"/>
                        </a:solidFill>
                      </a:endParaRPr>
                    </a:p>
                  </a:txBody>
                  <a:tcPr/>
                </a:tc>
                <a:tc>
                  <a:txBody>
                    <a:bodyPr/>
                    <a:lstStyle/>
                    <a:p>
                      <a:r>
                        <a:rPr lang="en-US" dirty="0" smtClean="0"/>
                        <a:t>Train a linear classifier on top of conv</a:t>
                      </a:r>
                      <a:r>
                        <a:rPr lang="en-US" baseline="0" dirty="0" smtClean="0"/>
                        <a:t> layers</a:t>
                      </a:r>
                      <a:endParaRPr lang="en-US" b="1" dirty="0">
                        <a:solidFill>
                          <a:schemeClr val="accent1"/>
                        </a:solidFill>
                      </a:endParaRPr>
                    </a:p>
                  </a:txBody>
                  <a:tcPr/>
                </a:tc>
              </a:tr>
              <a:tr h="370840">
                <a:tc>
                  <a:txBody>
                    <a:bodyPr/>
                    <a:lstStyle/>
                    <a:p>
                      <a:r>
                        <a:rPr lang="en-US" dirty="0" smtClean="0"/>
                        <a:t>Large</a:t>
                      </a:r>
                      <a:endParaRPr lang="en-US" b="1" dirty="0">
                        <a:solidFill>
                          <a:schemeClr val="accent1"/>
                        </a:solidFill>
                      </a:endParaRPr>
                    </a:p>
                  </a:txBody>
                  <a:tcPr/>
                </a:tc>
                <a:tc>
                  <a:txBody>
                    <a:bodyPr/>
                    <a:lstStyle/>
                    <a:p>
                      <a:r>
                        <a:rPr lang="en-US" dirty="0" smtClean="0"/>
                        <a:t>Similar</a:t>
                      </a:r>
                      <a:endParaRPr lang="en-US" b="1" dirty="0">
                        <a:solidFill>
                          <a:schemeClr val="accent1"/>
                        </a:solidFill>
                      </a:endParaRPr>
                    </a:p>
                  </a:txBody>
                  <a:tcPr/>
                </a:tc>
                <a:tc>
                  <a:txBody>
                    <a:bodyPr/>
                    <a:lstStyle/>
                    <a:p>
                      <a:r>
                        <a:rPr lang="en-US" dirty="0" smtClean="0"/>
                        <a:t>Fine-tune through the full</a:t>
                      </a:r>
                      <a:r>
                        <a:rPr lang="en-US" baseline="0" dirty="0" smtClean="0"/>
                        <a:t> network</a:t>
                      </a:r>
                      <a:endParaRPr lang="en-US" b="1" dirty="0">
                        <a:solidFill>
                          <a:schemeClr val="accent1"/>
                        </a:solidFill>
                      </a:endParaRPr>
                    </a:p>
                  </a:txBody>
                  <a:tcPr/>
                </a:tc>
              </a:tr>
              <a:tr h="370840">
                <a:tc>
                  <a:txBody>
                    <a:bodyPr/>
                    <a:lstStyle/>
                    <a:p>
                      <a:r>
                        <a:rPr lang="en-US" dirty="0" smtClean="0"/>
                        <a:t>Small</a:t>
                      </a:r>
                      <a:endParaRPr lang="en-US" b="1" dirty="0">
                        <a:solidFill>
                          <a:schemeClr val="accent1"/>
                        </a:solidFill>
                      </a:endParaRPr>
                    </a:p>
                  </a:txBody>
                  <a:tcPr/>
                </a:tc>
                <a:tc>
                  <a:txBody>
                    <a:bodyPr/>
                    <a:lstStyle/>
                    <a:p>
                      <a:r>
                        <a:rPr lang="en-US" dirty="0" smtClean="0"/>
                        <a:t>Different</a:t>
                      </a:r>
                      <a:endParaRPr lang="en-US" b="1" dirty="0">
                        <a:solidFill>
                          <a:schemeClr val="accent1"/>
                        </a:solidFill>
                      </a:endParaRPr>
                    </a:p>
                  </a:txBody>
                  <a:tcPr/>
                </a:tc>
                <a:tc>
                  <a:txBody>
                    <a:bodyPr/>
                    <a:lstStyle/>
                    <a:p>
                      <a:r>
                        <a:rPr lang="en-US" dirty="0" smtClean="0"/>
                        <a:t>Train the</a:t>
                      </a:r>
                      <a:r>
                        <a:rPr lang="en-US" baseline="0" dirty="0" smtClean="0"/>
                        <a:t> classifier from activations earlier in the network </a:t>
                      </a:r>
                      <a:endParaRPr lang="en-US" b="1" dirty="0">
                        <a:solidFill>
                          <a:schemeClr val="accent1"/>
                        </a:solidFill>
                      </a:endParaRPr>
                    </a:p>
                  </a:txBody>
                  <a:tcPr/>
                </a:tc>
              </a:tr>
              <a:tr h="370840">
                <a:tc>
                  <a:txBody>
                    <a:bodyPr/>
                    <a:lstStyle/>
                    <a:p>
                      <a:r>
                        <a:rPr lang="en-US" dirty="0" smtClean="0"/>
                        <a:t>Large</a:t>
                      </a:r>
                      <a:endParaRPr lang="en-US" b="1" dirty="0">
                        <a:solidFill>
                          <a:schemeClr val="accent1"/>
                        </a:solidFill>
                      </a:endParaRPr>
                    </a:p>
                  </a:txBody>
                  <a:tcPr/>
                </a:tc>
                <a:tc>
                  <a:txBody>
                    <a:bodyPr/>
                    <a:lstStyle/>
                    <a:p>
                      <a:r>
                        <a:rPr lang="en-US" dirty="0" smtClean="0"/>
                        <a:t>Different</a:t>
                      </a:r>
                      <a:endParaRPr lang="en-US"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Fine-tune through the entire </a:t>
                      </a:r>
                      <a:r>
                        <a:rPr lang="en-US" baseline="0" dirty="0" smtClean="0"/>
                        <a:t>network</a:t>
                      </a:r>
                      <a:endParaRPr lang="en-US" b="1" dirty="0" smtClean="0">
                        <a:solidFill>
                          <a:schemeClr val="accent1"/>
                        </a:solidFill>
                      </a:endParaRPr>
                    </a:p>
                  </a:txBody>
                  <a:tcPr/>
                </a:tc>
              </a:tr>
            </a:tbl>
          </a:graphicData>
        </a:graphic>
      </p:graphicFrame>
    </p:spTree>
    <p:extLst>
      <p:ext uri="{BB962C8B-B14F-4D97-AF65-F5344CB8AC3E}">
        <p14:creationId xmlns:p14="http://schemas.microsoft.com/office/powerpoint/2010/main" val="466847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Transfer </a:t>
            </a:r>
            <a:r>
              <a:rPr lang="en-US" b="1" dirty="0" smtClean="0"/>
              <a:t>Learning</a:t>
            </a:r>
            <a:endParaRPr lang="en-US" dirty="0"/>
          </a:p>
        </p:txBody>
      </p:sp>
      <p:sp>
        <p:nvSpPr>
          <p:cNvPr id="3" name="Content Placeholder 2"/>
          <p:cNvSpPr>
            <a:spLocks noGrp="1"/>
          </p:cNvSpPr>
          <p:nvPr>
            <p:ph idx="1"/>
          </p:nvPr>
        </p:nvSpPr>
        <p:spPr/>
        <p:txBody>
          <a:bodyPr>
            <a:normAutofit/>
          </a:bodyPr>
          <a:lstStyle/>
          <a:p>
            <a:r>
              <a:rPr lang="en-US" sz="2400" b="1" dirty="0"/>
              <a:t>Save and Restore Model </a:t>
            </a:r>
            <a:r>
              <a:rPr lang="en-US" sz="2400" b="1" dirty="0" smtClean="0"/>
              <a:t>(checkpoint</a:t>
            </a:r>
            <a:r>
              <a:rPr lang="en-US" sz="2400" b="1" dirty="0"/>
              <a:t>, </a:t>
            </a:r>
            <a:r>
              <a:rPr lang="en-US" sz="2400" b="1" dirty="0" smtClean="0"/>
              <a:t>save parameters </a:t>
            </a:r>
            <a:r>
              <a:rPr lang="en-US" sz="2400" b="1" dirty="0"/>
              <a:t>as numpy file)</a:t>
            </a:r>
          </a:p>
        </p:txBody>
      </p:sp>
    </p:spTree>
    <p:extLst>
      <p:ext uri="{BB962C8B-B14F-4D97-AF65-F5344CB8AC3E}">
        <p14:creationId xmlns:p14="http://schemas.microsoft.com/office/powerpoint/2010/main" val="93441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1" name="Content Placeholder 2"/>
          <p:cNvSpPr>
            <a:spLocks noGrp="1"/>
          </p:cNvSpPr>
          <p:nvPr>
            <p:ph idx="1"/>
          </p:nvPr>
        </p:nvSpPr>
        <p:spPr>
          <a:xfrm>
            <a:off x="6468919" y="4226517"/>
            <a:ext cx="5545661" cy="2474534"/>
          </a:xfrm>
        </p:spPr>
        <p:txBody>
          <a:bodyPr>
            <a:noAutofit/>
          </a:bodyPr>
          <a:lstStyle/>
          <a:p>
            <a:pPr algn="just"/>
            <a:r>
              <a:rPr lang="en-US" sz="2000" dirty="0" smtClean="0"/>
              <a:t>TensorBoard provides a suite of visualization tools to make it easier to understand, debug, and optimize Edward programs. You can use it “to visualize your TensorFlow graph, plot quantitative metrics about the execution of your graph, and show additional data like images tha t pass through it”       </a:t>
            </a:r>
            <a:r>
              <a:rPr lang="en-US" sz="2000" dirty="0" smtClean="0">
                <a:solidFill>
                  <a:srgbClr val="FF0000"/>
                </a:solidFill>
              </a:rPr>
              <a:t>(www.tensorflow.org)</a:t>
            </a:r>
            <a:endParaRPr lang="en-US" sz="2000" dirty="0">
              <a:solidFill>
                <a:srgbClr val="FF0000"/>
              </a:solidFill>
            </a:endParaRPr>
          </a:p>
          <a:p>
            <a:pPr algn="just"/>
            <a:endParaRPr lang="en-US" sz="2000" dirty="0"/>
          </a:p>
        </p:txBody>
      </p:sp>
    </p:spTree>
    <p:extLst>
      <p:ext uri="{BB962C8B-B14F-4D97-AF65-F5344CB8AC3E}">
        <p14:creationId xmlns:p14="http://schemas.microsoft.com/office/powerpoint/2010/main" val="3384938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2227</TotalTime>
  <Words>556</Words>
  <Application>Microsoft Office PowerPoint</Application>
  <PresentationFormat>Widescreen</PresentationFormat>
  <Paragraphs>109</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Tahoma</vt:lpstr>
      <vt:lpstr>Wingdings 3</vt:lpstr>
      <vt:lpstr>Wisp</vt:lpstr>
      <vt:lpstr>Deep Learning Course</vt:lpstr>
      <vt:lpstr>Introduce</vt:lpstr>
      <vt:lpstr>Topics</vt:lpstr>
      <vt:lpstr>Transfer Learning </vt:lpstr>
      <vt:lpstr>Transfer Learning Low/Mid/High level featuers</vt:lpstr>
      <vt:lpstr>PowerPoint Presentation</vt:lpstr>
      <vt:lpstr>Transfer Learning How many layers initialize again</vt:lpstr>
      <vt:lpstr>Transfer Learning</vt:lpstr>
      <vt:lpstr>PowerPoint Presentation</vt:lpstr>
      <vt:lpstr>Autoencoder</vt:lpstr>
      <vt:lpstr>MLP Autoencoder</vt:lpstr>
      <vt:lpstr>CNN Autoencoder</vt:lpstr>
      <vt:lpstr>CNN Autoencoder mnist</vt:lpstr>
      <vt:lpstr>Recurrent Neural Network</vt:lpstr>
      <vt:lpstr>Recurrent Neural Network</vt:lpstr>
      <vt:lpstr>Recurrent Neural Network</vt:lpstr>
      <vt:lpstr>RNN vs LSTM</vt:lpstr>
      <vt:lpstr>Recurrent Neural Network (RNN)</vt:lpstr>
      <vt:lpstr>Long-Short Term Memory (LSTM)</vt:lpstr>
      <vt:lpstr>Long-Short Term Memory (LSTM)</vt:lpstr>
      <vt:lpstr>Long-Short Term Memory (LSTM)</vt:lpstr>
      <vt:lpstr>Long-Short Term Memory (LSTM)</vt:lpstr>
      <vt:lpstr>Long-Short Term Memory (LSTM)</vt:lpstr>
      <vt:lpstr>Long-Short Term Memory (LSTM)</vt:lpstr>
      <vt:lpstr>Long-Short Term Memory (LSTM)</vt:lpstr>
      <vt:lpstr>LSTM Variants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for Semantic Image Segmentation</dc:title>
  <dc:creator>family</dc:creator>
  <cp:lastModifiedBy>family</cp:lastModifiedBy>
  <cp:revision>977</cp:revision>
  <dcterms:created xsi:type="dcterms:W3CDTF">2017-10-02T02:04:49Z</dcterms:created>
  <dcterms:modified xsi:type="dcterms:W3CDTF">2018-03-07T04:32:57Z</dcterms:modified>
</cp:coreProperties>
</file>