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Lst>
  <p:sldSz cy="5143500" cx="9144000"/>
  <p:notesSz cx="6858000" cy="9144000"/>
  <p:embeddedFontLst>
    <p:embeddedFont>
      <p:font typeface="Raleway"/>
      <p:regular r:id="rId77"/>
      <p:bold r:id="rId78"/>
      <p:italic r:id="rId79"/>
      <p:boldItalic r:id="rId80"/>
    </p:embeddedFont>
    <p:embeddedFont>
      <p:font typeface="Raleway ExtraBold"/>
      <p:bold r:id="rId81"/>
      <p:boldItalic r:id="rId82"/>
    </p:embeddedFont>
    <p:embeddedFont>
      <p:font typeface="Lato"/>
      <p:regular r:id="rId83"/>
      <p:bold r:id="rId84"/>
      <p:italic r:id="rId85"/>
      <p:boldItalic r:id="rId8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Lato-bold.fntdata"/><Relationship Id="rId83" Type="http://schemas.openxmlformats.org/officeDocument/2006/relationships/font" Target="fonts/Lato-regular.fntdata"/><Relationship Id="rId42" Type="http://schemas.openxmlformats.org/officeDocument/2006/relationships/slide" Target="slides/slide37.xml"/><Relationship Id="rId86" Type="http://schemas.openxmlformats.org/officeDocument/2006/relationships/font" Target="fonts/Lato-boldItalic.fntdata"/><Relationship Id="rId41" Type="http://schemas.openxmlformats.org/officeDocument/2006/relationships/slide" Target="slides/slide36.xml"/><Relationship Id="rId85" Type="http://schemas.openxmlformats.org/officeDocument/2006/relationships/font" Target="fonts/Lato-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Raleway-boldItalic.fntdata"/><Relationship Id="rId82" Type="http://schemas.openxmlformats.org/officeDocument/2006/relationships/font" Target="fonts/RalewayExtraBold-boldItalic.fntdata"/><Relationship Id="rId81" Type="http://schemas.openxmlformats.org/officeDocument/2006/relationships/font" Target="fonts/RalewayExtraBold-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aleway-regular.fntdata"/><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font" Target="fonts/Raleway-italic.fntdata"/><Relationship Id="rId34" Type="http://schemas.openxmlformats.org/officeDocument/2006/relationships/slide" Target="slides/slide29.xml"/><Relationship Id="rId78" Type="http://schemas.openxmlformats.org/officeDocument/2006/relationships/font" Target="fonts/Raleway-bold.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46c44152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46c44152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46c4415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46c4415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46c44152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46c44152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46c44152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46c44152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46c441520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46c441520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46c44152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46c44152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46c441520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46c441520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46c441520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46c441520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46c441520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46c441520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4756526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4756526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e5de0bf3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e5de0bf3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46c441520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46c441520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46c44152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46c44152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46c441520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46c441520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46c441520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46c441520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46c44152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46c44152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546c441520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546c44152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46c441520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46c441520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46c441520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46c441520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546c441520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546c441520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46c441520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46c44152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14b98b77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14b98b77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46c441520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46c441520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546c441520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546c441520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546c441520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546c441520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46c441520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46c441520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547565269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547565269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547565269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547565269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5482d03e3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482d03e3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547565269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547565269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5475652693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5475652693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5475652693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5475652693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46c4415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46c4415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475652693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475652693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5475652693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5475652693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475652693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475652693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5475652693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547565269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547565269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547565269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5475652693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5475652693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482d03e3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482d03e3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5482d03e3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5482d03e3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547565269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547565269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547565269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547565269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46c4415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46c4415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547565269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547565269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47565269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47565269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547565269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547565269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35482d03e38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35482d03e38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5482d03e38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5482d03e38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5482d03e38_1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5482d03e38_1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5482d03e38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5482d03e38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5482d03e38_1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5482d03e38_1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5482d03e38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5482d03e38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35482d03e38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35482d03e38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46c4415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46c4415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5482d03e38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5482d03e38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5482d03e38_1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5482d03e38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35482d03e38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35482d03e38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5482d03e38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5482d03e38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5482d03e38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5482d03e38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5482d03e38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5482d03e38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5482d03e38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5482d03e38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5482d03e38_1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5482d03e38_1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5482d03e38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5482d03e38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546c441520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546c44152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46c4415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46c4415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546c441520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546c441520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547565269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547565269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546c44152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546c44152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46c44152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46c44152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4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1.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8.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4.png"/><Relationship Id="rId4" Type="http://schemas.openxmlformats.org/officeDocument/2006/relationships/image" Target="../media/image3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 Id="rId4" Type="http://schemas.openxmlformats.org/officeDocument/2006/relationships/image" Target="../media/image5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4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 Id="rId4" Type="http://schemas.openxmlformats.org/officeDocument/2006/relationships/image" Target="../media/image6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4.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4.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1.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43.png"/><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36.png"/><Relationship Id="rId4" Type="http://schemas.openxmlformats.org/officeDocument/2006/relationships/image" Target="../media/image35.png"/><Relationship Id="rId5"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7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7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5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7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6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6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71.png"/><Relationship Id="rId4" Type="http://schemas.openxmlformats.org/officeDocument/2006/relationships/image" Target="../media/image5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77.png"/><Relationship Id="rId4" Type="http://schemas.openxmlformats.org/officeDocument/2006/relationships/image" Target="../media/image52.png"/><Relationship Id="rId5" Type="http://schemas.openxmlformats.org/officeDocument/2006/relationships/image" Target="../media/image4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7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6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6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8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6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8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8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5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2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83.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7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7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6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65.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72.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6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8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7.png"/><Relationship Id="rId4" Type="http://schemas.openxmlformats.org/officeDocument/2006/relationships/image" Target="../media/image1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www.kaggle.com/datasets/charlottebennett1234/lifestyle-factors-and-their-impact-on-students" TargetMode="External"/><Relationship Id="rId4" Type="http://schemas.openxmlformats.org/officeDocument/2006/relationships/hyperlink" Target="https://www.kaggle.com/datasets/uom190346a/ai-generated-ghibli-style-image-trends-2025" TargetMode="External"/><Relationship Id="rId5" Type="http://schemas.openxmlformats.org/officeDocument/2006/relationships/hyperlink" Target="https://www.kaggle.com/datasets/ak0212/average-daily-screen-time-for-children" TargetMode="External"/><Relationship Id="rId6" Type="http://schemas.openxmlformats.org/officeDocument/2006/relationships/hyperlink" Target="https://www.kaggle.com/datasets/adilshamim8/cost-of-international-education/data"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zh-CN">
                <a:latin typeface="Raleway ExtraBold"/>
                <a:ea typeface="Raleway ExtraBold"/>
                <a:cs typeface="Raleway ExtraBold"/>
                <a:sym typeface="Raleway ExtraBold"/>
              </a:rPr>
              <a:t>Final Project</a:t>
            </a:r>
            <a:endParaRPr b="0">
              <a:latin typeface="Raleway ExtraBold"/>
              <a:ea typeface="Raleway ExtraBold"/>
              <a:cs typeface="Raleway ExtraBold"/>
              <a:sym typeface="Raleway ExtraBold"/>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88"/>
              <a:buNone/>
            </a:pPr>
            <a:r>
              <a:rPr lang="zh-CN" sz="1300">
                <a:solidFill>
                  <a:schemeClr val="dk1"/>
                </a:solidFill>
              </a:rPr>
              <a:t>Ruolan Liu</a:t>
            </a:r>
            <a:endParaRPr sz="1300">
              <a:solidFill>
                <a:schemeClr val="dk1"/>
              </a:solidFill>
            </a:endParaRPr>
          </a:p>
          <a:p>
            <a:pPr indent="0" lvl="0" marL="0" rtl="0" algn="l">
              <a:lnSpc>
                <a:spcPct val="150000"/>
              </a:lnSpc>
              <a:spcBef>
                <a:spcPts val="0"/>
              </a:spcBef>
              <a:spcAft>
                <a:spcPts val="0"/>
              </a:spcAft>
              <a:buSzPts val="688"/>
              <a:buNone/>
            </a:pPr>
            <a:r>
              <a:rPr lang="zh-CN" sz="1300">
                <a:solidFill>
                  <a:schemeClr val="dk1"/>
                </a:solidFill>
              </a:rPr>
              <a:t>Natthiya Sae Ngow</a:t>
            </a:r>
            <a:endParaRPr sz="1300">
              <a:solidFill>
                <a:schemeClr val="dk1"/>
              </a:solidFill>
            </a:endParaRPr>
          </a:p>
          <a:p>
            <a:pPr indent="0" lvl="0" marL="0" rtl="0" algn="l">
              <a:lnSpc>
                <a:spcPct val="150000"/>
              </a:lnSpc>
              <a:spcBef>
                <a:spcPts val="0"/>
              </a:spcBef>
              <a:spcAft>
                <a:spcPts val="0"/>
              </a:spcAft>
              <a:buSzPts val="688"/>
              <a:buNone/>
            </a:pPr>
            <a:r>
              <a:rPr lang="zh-CN" sz="1300">
                <a:solidFill>
                  <a:schemeClr val="dk1"/>
                </a:solidFill>
              </a:rPr>
              <a:t>CS4375.501</a:t>
            </a:r>
            <a:endParaRPr sz="13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Target Label Creation (GPA Level)</a:t>
            </a:r>
            <a:endParaRPr/>
          </a:p>
        </p:txBody>
      </p:sp>
      <p:sp>
        <p:nvSpPr>
          <p:cNvPr id="153" name="Google Shape;153;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We converted the GPA scores into 3 classes:</a:t>
            </a:r>
            <a:endParaRPr/>
          </a:p>
          <a:p>
            <a:pPr indent="-317500" lvl="0" marL="4572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Grades &lt; 7.0 → “Low”</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7.0 ≤ Grades &lt; 8.5 → “Medium”</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Grades ≥ 8.5 → “High”</a:t>
            </a:r>
            <a:endParaRPr/>
          </a:p>
        </p:txBody>
      </p:sp>
      <p:pic>
        <p:nvPicPr>
          <p:cNvPr id="154" name="Google Shape;154;p22" title="Distribution of GPA Levels.png"/>
          <p:cNvPicPr preferRelativeResize="0"/>
          <p:nvPr/>
        </p:nvPicPr>
        <p:blipFill>
          <a:blip r:embed="rId3">
            <a:alphaModFix/>
          </a:blip>
          <a:stretch>
            <a:fillRect/>
          </a:stretch>
        </p:blipFill>
        <p:spPr>
          <a:xfrm>
            <a:off x="4743625" y="2078875"/>
            <a:ext cx="3556699" cy="2371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zh-CN" sz="3500">
                <a:latin typeface="Raleway ExtraBold"/>
                <a:ea typeface="Raleway ExtraBold"/>
                <a:cs typeface="Raleway ExtraBold"/>
                <a:sym typeface="Raleway ExtraBold"/>
              </a:rPr>
              <a:t>Feature Engineering and Modeling</a:t>
            </a:r>
            <a:endParaRPr b="0" sz="3500">
              <a:latin typeface="Raleway ExtraBold"/>
              <a:ea typeface="Raleway ExtraBold"/>
              <a:cs typeface="Raleway ExtraBold"/>
              <a:sym typeface="Raleway ExtraBold"/>
            </a:endParaRPr>
          </a:p>
        </p:txBody>
      </p:sp>
      <p:sp>
        <p:nvSpPr>
          <p:cNvPr id="160" name="Google Shape;160;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sz="1400">
                <a:solidFill>
                  <a:srgbClr val="000000"/>
                </a:solidFill>
                <a:latin typeface="Times New Roman"/>
                <a:ea typeface="Times New Roman"/>
                <a:cs typeface="Times New Roman"/>
                <a:sym typeface="Times New Roman"/>
              </a:rPr>
              <a:t>We encoded categorical features (Gender, Stress Level, GPA Level) and standardized numeric features by using Z-score normalization.</a:t>
            </a:r>
            <a:endParaRPr sz="1400">
              <a:solidFill>
                <a:srgbClr val="000000"/>
              </a:solidFill>
              <a:latin typeface="Times New Roman"/>
              <a:ea typeface="Times New Roman"/>
              <a:cs typeface="Times New Roman"/>
              <a:sym typeface="Times New Roman"/>
            </a:endParaRPr>
          </a:p>
          <a:p>
            <a:pPr indent="-311150" lvl="0" marL="457200" rtl="0" algn="l">
              <a:spcBef>
                <a:spcPts val="0"/>
              </a:spcBef>
              <a:spcAft>
                <a:spcPts val="0"/>
              </a:spcAft>
              <a:buSzPts val="1300"/>
              <a:buChar char="●"/>
            </a:pPr>
            <a:r>
              <a:rPr lang="zh-CN" sz="1400">
                <a:solidFill>
                  <a:srgbClr val="000000"/>
                </a:solidFill>
                <a:latin typeface="Times New Roman"/>
                <a:ea typeface="Times New Roman"/>
                <a:cs typeface="Times New Roman"/>
                <a:sym typeface="Times New Roman"/>
              </a:rPr>
              <a:t>Models:</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Logistic Regression</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Decision Tree</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Random Forest</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KNN</a:t>
            </a:r>
            <a:endParaRPr sz="1400">
              <a:solidFill>
                <a:srgbClr val="000000"/>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rgbClr val="000000"/>
              </a:buClr>
              <a:buSzPts val="1400"/>
              <a:buFont typeface="Times New Roman"/>
              <a:buChar char="●"/>
            </a:pPr>
            <a:r>
              <a:rPr lang="zh-CN" sz="1200">
                <a:solidFill>
                  <a:srgbClr val="000000"/>
                </a:solidFill>
                <a:latin typeface="Arial"/>
                <a:ea typeface="Arial"/>
                <a:cs typeface="Arial"/>
                <a:sym typeface="Arial"/>
              </a:rPr>
              <a:t> </a:t>
            </a:r>
            <a:r>
              <a:rPr lang="zh-CN" sz="1400">
                <a:solidFill>
                  <a:srgbClr val="000000"/>
                </a:solidFill>
                <a:latin typeface="Times New Roman"/>
                <a:ea typeface="Times New Roman"/>
                <a:cs typeface="Times New Roman"/>
                <a:sym typeface="Times New Roman"/>
              </a:rPr>
              <a:t>The data was split into 80% training and 20% testing.</a:t>
            </a:r>
            <a:endParaRPr sz="1600">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CN" sz="2300">
                <a:solidFill>
                  <a:srgbClr val="000000"/>
                </a:solidFill>
                <a:latin typeface="Raleway ExtraBold"/>
                <a:ea typeface="Raleway ExtraBold"/>
                <a:cs typeface="Raleway ExtraBold"/>
                <a:sym typeface="Raleway ExtraBold"/>
              </a:rPr>
              <a:t>Model Performance 1</a:t>
            </a:r>
            <a:endParaRPr/>
          </a:p>
        </p:txBody>
      </p:sp>
      <p:sp>
        <p:nvSpPr>
          <p:cNvPr id="166" name="Google Shape;166;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Logistic Regressions:</a:t>
            </a:r>
            <a:endParaRPr/>
          </a:p>
          <a:p>
            <a:pPr indent="-298450" lvl="1" marL="914400" rtl="0" algn="l">
              <a:spcBef>
                <a:spcPts val="0"/>
              </a:spcBef>
              <a:spcAft>
                <a:spcPts val="0"/>
              </a:spcAft>
              <a:buSzPts val="1100"/>
              <a:buChar char="○"/>
            </a:pPr>
            <a:r>
              <a:rPr lang="zh-CN"/>
              <a:t>Accuracy: 0.7</a:t>
            </a:r>
            <a:endParaRPr/>
          </a:p>
          <a:p>
            <a:pPr indent="-298450" lvl="1" marL="914400" rtl="0" algn="l">
              <a:spcBef>
                <a:spcPts val="0"/>
              </a:spcBef>
              <a:spcAft>
                <a:spcPts val="0"/>
              </a:spcAft>
              <a:buSzPts val="1100"/>
              <a:buChar char="○"/>
            </a:pPr>
            <a:r>
              <a:rPr lang="zh-CN"/>
              <a:t>strong performance in Medium Class (Recall 0.87)</a:t>
            </a:r>
            <a:endParaRPr/>
          </a:p>
          <a:p>
            <a:pPr indent="-298450" lvl="1" marL="914400" rtl="0" algn="l">
              <a:spcBef>
                <a:spcPts val="0"/>
              </a:spcBef>
              <a:spcAft>
                <a:spcPts val="0"/>
              </a:spcAft>
              <a:buSzPts val="1100"/>
              <a:buChar char="○"/>
            </a:pPr>
            <a:r>
              <a:rPr lang="zh-CN"/>
              <a:t>struggled with Low Class (Recall 0.31)</a:t>
            </a:r>
            <a:endParaRPr/>
          </a:p>
          <a:p>
            <a:pPr indent="-298450" lvl="1" marL="914400" rtl="0" algn="l">
              <a:spcBef>
                <a:spcPts val="0"/>
              </a:spcBef>
              <a:spcAft>
                <a:spcPts val="0"/>
              </a:spcAft>
              <a:buSzPts val="1100"/>
              <a:buChar char="○"/>
            </a:pPr>
            <a:r>
              <a:rPr lang="zh-CN"/>
              <a:t>ROC AUC for Class 0 and 1 are better than Class 2</a:t>
            </a:r>
            <a:endParaRPr/>
          </a:p>
          <a:p>
            <a:pPr indent="-298450" lvl="1" marL="914400" rtl="0" algn="l">
              <a:spcBef>
                <a:spcPts val="0"/>
              </a:spcBef>
              <a:spcAft>
                <a:spcPts val="0"/>
              </a:spcAft>
              <a:buSzPts val="1100"/>
              <a:buChar char="○"/>
            </a:pPr>
            <a:r>
              <a:rPr lang="zh-CN"/>
              <a:t>(Class0 = High; Class1=Low; Class2=Medium)</a:t>
            </a:r>
            <a:endParaRPr/>
          </a:p>
        </p:txBody>
      </p:sp>
      <p:pic>
        <p:nvPicPr>
          <p:cNvPr id="167" name="Google Shape;167;p24" title="Logistic Regression Evaluation.png"/>
          <p:cNvPicPr preferRelativeResize="0"/>
          <p:nvPr/>
        </p:nvPicPr>
        <p:blipFill>
          <a:blip r:embed="rId3">
            <a:alphaModFix/>
          </a:blip>
          <a:stretch>
            <a:fillRect/>
          </a:stretch>
        </p:blipFill>
        <p:spPr>
          <a:xfrm>
            <a:off x="5158175" y="916923"/>
            <a:ext cx="3453600" cy="1338650"/>
          </a:xfrm>
          <a:prstGeom prst="rect">
            <a:avLst/>
          </a:prstGeom>
          <a:noFill/>
          <a:ln>
            <a:noFill/>
          </a:ln>
        </p:spPr>
      </p:pic>
      <p:pic>
        <p:nvPicPr>
          <p:cNvPr id="168" name="Google Shape;168;p24" title="ROC Curve - Logistic Regression.png"/>
          <p:cNvPicPr preferRelativeResize="0"/>
          <p:nvPr/>
        </p:nvPicPr>
        <p:blipFill>
          <a:blip r:embed="rId4">
            <a:alphaModFix/>
          </a:blip>
          <a:stretch>
            <a:fillRect/>
          </a:stretch>
        </p:blipFill>
        <p:spPr>
          <a:xfrm>
            <a:off x="5377584" y="2373725"/>
            <a:ext cx="3014776" cy="2261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Performance 2</a:t>
            </a:r>
            <a:endParaRPr/>
          </a:p>
        </p:txBody>
      </p:sp>
      <p:sp>
        <p:nvSpPr>
          <p:cNvPr id="174" name="Google Shape;174;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Decision Tree:</a:t>
            </a:r>
            <a:endParaRPr/>
          </a:p>
          <a:p>
            <a:pPr indent="-298450" lvl="1" marL="914400" rtl="0" algn="l">
              <a:spcBef>
                <a:spcPts val="0"/>
              </a:spcBef>
              <a:spcAft>
                <a:spcPts val="0"/>
              </a:spcAft>
              <a:buSzPts val="1100"/>
              <a:buChar char="○"/>
            </a:pPr>
            <a:r>
              <a:rPr lang="zh-CN"/>
              <a:t>Accuracy: 0.58</a:t>
            </a:r>
            <a:endParaRPr/>
          </a:p>
          <a:p>
            <a:pPr indent="-298450" lvl="1" marL="914400" rtl="0" algn="l">
              <a:spcBef>
                <a:spcPts val="0"/>
              </a:spcBef>
              <a:spcAft>
                <a:spcPts val="0"/>
              </a:spcAft>
              <a:buSzPts val="1100"/>
              <a:buChar char="○"/>
            </a:pPr>
            <a:r>
              <a:rPr lang="zh-CN"/>
              <a:t>best performance on Medium Class (Recall 0.69)</a:t>
            </a:r>
            <a:endParaRPr/>
          </a:p>
          <a:p>
            <a:pPr indent="-298450" lvl="1" marL="914400" rtl="0" algn="l">
              <a:spcBef>
                <a:spcPts val="0"/>
              </a:spcBef>
              <a:spcAft>
                <a:spcPts val="0"/>
              </a:spcAft>
              <a:buSzPts val="1100"/>
              <a:buChar char="○"/>
            </a:pPr>
            <a:r>
              <a:rPr lang="zh-CN"/>
              <a:t>weak </a:t>
            </a:r>
            <a:r>
              <a:rPr lang="zh-CN"/>
              <a:t>performances</a:t>
            </a:r>
            <a:r>
              <a:rPr lang="zh-CN"/>
              <a:t> on both High and Low Class</a:t>
            </a:r>
            <a:endParaRPr/>
          </a:p>
          <a:p>
            <a:pPr indent="-298450" lvl="1" marL="914400" rtl="0" algn="l">
              <a:spcBef>
                <a:spcPts val="0"/>
              </a:spcBef>
              <a:spcAft>
                <a:spcPts val="0"/>
              </a:spcAft>
              <a:buSzPts val="1100"/>
              <a:buChar char="○"/>
            </a:pPr>
            <a:r>
              <a:rPr lang="zh-CN"/>
              <a:t>ROC AUC is lower than Logistic Regression one</a:t>
            </a:r>
            <a:endParaRPr/>
          </a:p>
        </p:txBody>
      </p:sp>
      <p:pic>
        <p:nvPicPr>
          <p:cNvPr id="175" name="Google Shape;175;p25" title="Decision Tree.png"/>
          <p:cNvPicPr preferRelativeResize="0"/>
          <p:nvPr/>
        </p:nvPicPr>
        <p:blipFill>
          <a:blip r:embed="rId3">
            <a:alphaModFix/>
          </a:blip>
          <a:stretch>
            <a:fillRect/>
          </a:stretch>
        </p:blipFill>
        <p:spPr>
          <a:xfrm>
            <a:off x="5012375" y="1093898"/>
            <a:ext cx="3405775" cy="1320125"/>
          </a:xfrm>
          <a:prstGeom prst="rect">
            <a:avLst/>
          </a:prstGeom>
          <a:noFill/>
          <a:ln>
            <a:noFill/>
          </a:ln>
        </p:spPr>
      </p:pic>
      <p:pic>
        <p:nvPicPr>
          <p:cNvPr id="176" name="Google Shape;176;p25" title="ROC Curve - Decision Tree.png"/>
          <p:cNvPicPr preferRelativeResize="0"/>
          <p:nvPr/>
        </p:nvPicPr>
        <p:blipFill>
          <a:blip r:embed="rId4">
            <a:alphaModFix/>
          </a:blip>
          <a:stretch>
            <a:fillRect/>
          </a:stretch>
        </p:blipFill>
        <p:spPr>
          <a:xfrm>
            <a:off x="5207863" y="2571750"/>
            <a:ext cx="3014806" cy="2261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Performance 3</a:t>
            </a:r>
            <a:endParaRPr/>
          </a:p>
        </p:txBody>
      </p:sp>
      <p:sp>
        <p:nvSpPr>
          <p:cNvPr id="182" name="Google Shape;18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Random Forest</a:t>
            </a:r>
            <a:endParaRPr/>
          </a:p>
          <a:p>
            <a:pPr indent="-298450" lvl="1" marL="914400" rtl="0" algn="l">
              <a:spcBef>
                <a:spcPts val="0"/>
              </a:spcBef>
              <a:spcAft>
                <a:spcPts val="0"/>
              </a:spcAft>
              <a:buSzPts val="1100"/>
              <a:buChar char="○"/>
            </a:pPr>
            <a:r>
              <a:rPr lang="zh-CN"/>
              <a:t>Accuracy: 0.69</a:t>
            </a:r>
            <a:endParaRPr/>
          </a:p>
          <a:p>
            <a:pPr indent="-298450" lvl="1" marL="914400" rtl="0" algn="l">
              <a:spcBef>
                <a:spcPts val="0"/>
              </a:spcBef>
              <a:spcAft>
                <a:spcPts val="0"/>
              </a:spcAft>
              <a:buSzPts val="1100"/>
              <a:buChar char="○"/>
            </a:pPr>
            <a:r>
              <a:rPr lang="zh-CN"/>
              <a:t>high recall on Medium Class (0.86)</a:t>
            </a:r>
            <a:endParaRPr/>
          </a:p>
          <a:p>
            <a:pPr indent="-298450" lvl="1" marL="914400" rtl="0" algn="l">
              <a:spcBef>
                <a:spcPts val="0"/>
              </a:spcBef>
              <a:spcAft>
                <a:spcPts val="0"/>
              </a:spcAft>
              <a:buSzPts val="1100"/>
              <a:buChar char="○"/>
            </a:pPr>
            <a:r>
              <a:rPr lang="zh-CN"/>
              <a:t>moderate performance on Low and High Class</a:t>
            </a:r>
            <a:endParaRPr/>
          </a:p>
        </p:txBody>
      </p:sp>
      <p:pic>
        <p:nvPicPr>
          <p:cNvPr id="183" name="Google Shape;183;p26" title="Random Forest.png"/>
          <p:cNvPicPr preferRelativeResize="0"/>
          <p:nvPr/>
        </p:nvPicPr>
        <p:blipFill>
          <a:blip r:embed="rId3">
            <a:alphaModFix/>
          </a:blip>
          <a:stretch>
            <a:fillRect/>
          </a:stretch>
        </p:blipFill>
        <p:spPr>
          <a:xfrm>
            <a:off x="4781550" y="790324"/>
            <a:ext cx="3772100" cy="1462100"/>
          </a:xfrm>
          <a:prstGeom prst="rect">
            <a:avLst/>
          </a:prstGeom>
          <a:noFill/>
          <a:ln>
            <a:noFill/>
          </a:ln>
        </p:spPr>
      </p:pic>
      <p:pic>
        <p:nvPicPr>
          <p:cNvPr id="184" name="Google Shape;184;p26" title="ROC Curve - Random Forest.png"/>
          <p:cNvPicPr preferRelativeResize="0"/>
          <p:nvPr/>
        </p:nvPicPr>
        <p:blipFill>
          <a:blip r:embed="rId4">
            <a:alphaModFix/>
          </a:blip>
          <a:stretch>
            <a:fillRect/>
          </a:stretch>
        </p:blipFill>
        <p:spPr>
          <a:xfrm>
            <a:off x="4902050" y="2355075"/>
            <a:ext cx="3285250" cy="246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Performance 4</a:t>
            </a:r>
            <a:endParaRPr/>
          </a:p>
        </p:txBody>
      </p:sp>
      <p:sp>
        <p:nvSpPr>
          <p:cNvPr id="190" name="Google Shape;190;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KNN</a:t>
            </a:r>
            <a:endParaRPr/>
          </a:p>
          <a:p>
            <a:pPr indent="-298450" lvl="1" marL="914400" rtl="0" algn="l">
              <a:spcBef>
                <a:spcPts val="0"/>
              </a:spcBef>
              <a:spcAft>
                <a:spcPts val="0"/>
              </a:spcAft>
              <a:buSzPts val="1100"/>
              <a:buChar char="○"/>
            </a:pPr>
            <a:r>
              <a:rPr lang="zh-CN"/>
              <a:t>Accuracy: 0.65</a:t>
            </a:r>
            <a:endParaRPr/>
          </a:p>
          <a:p>
            <a:pPr indent="-298450" lvl="1" marL="914400" rtl="0" algn="l">
              <a:spcBef>
                <a:spcPts val="0"/>
              </a:spcBef>
              <a:spcAft>
                <a:spcPts val="0"/>
              </a:spcAft>
              <a:buSzPts val="1100"/>
              <a:buChar char="○"/>
            </a:pPr>
            <a:r>
              <a:rPr lang="zh-CN"/>
              <a:t>high recall on Medium Class (0.84)</a:t>
            </a:r>
            <a:endParaRPr/>
          </a:p>
          <a:p>
            <a:pPr indent="-298450" lvl="1" marL="914400" rtl="0" algn="l">
              <a:spcBef>
                <a:spcPts val="0"/>
              </a:spcBef>
              <a:spcAft>
                <a:spcPts val="0"/>
              </a:spcAft>
              <a:buSzPts val="1100"/>
              <a:buChar char="○"/>
            </a:pPr>
            <a:r>
              <a:rPr lang="zh-CN"/>
              <a:t>low recall on Low Class (0.26) </a:t>
            </a:r>
            <a:endParaRPr/>
          </a:p>
        </p:txBody>
      </p:sp>
      <p:pic>
        <p:nvPicPr>
          <p:cNvPr id="191" name="Google Shape;191;p27" title="KNN.png"/>
          <p:cNvPicPr preferRelativeResize="0"/>
          <p:nvPr/>
        </p:nvPicPr>
        <p:blipFill>
          <a:blip r:embed="rId3">
            <a:alphaModFix/>
          </a:blip>
          <a:stretch>
            <a:fillRect/>
          </a:stretch>
        </p:blipFill>
        <p:spPr>
          <a:xfrm>
            <a:off x="4803075" y="901848"/>
            <a:ext cx="3531350" cy="1368800"/>
          </a:xfrm>
          <a:prstGeom prst="rect">
            <a:avLst/>
          </a:prstGeom>
          <a:noFill/>
          <a:ln>
            <a:noFill/>
          </a:ln>
        </p:spPr>
      </p:pic>
      <p:pic>
        <p:nvPicPr>
          <p:cNvPr id="192" name="Google Shape;192;p27" title="ROC Curve - KNN.png"/>
          <p:cNvPicPr preferRelativeResize="0"/>
          <p:nvPr/>
        </p:nvPicPr>
        <p:blipFill>
          <a:blip r:embed="rId4">
            <a:alphaModFix/>
          </a:blip>
          <a:stretch>
            <a:fillRect/>
          </a:stretch>
        </p:blipFill>
        <p:spPr>
          <a:xfrm>
            <a:off x="5028150" y="2374250"/>
            <a:ext cx="3081200" cy="2310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Model Performance 5</a:t>
            </a:r>
            <a:endParaRPr/>
          </a:p>
        </p:txBody>
      </p:sp>
      <p:sp>
        <p:nvSpPr>
          <p:cNvPr id="198" name="Google Shape;198;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Tuned Random Forest:</a:t>
            </a:r>
            <a:endParaRPr/>
          </a:p>
          <a:p>
            <a:pPr indent="-298450" lvl="1" marL="914400" rtl="0" algn="l">
              <a:spcBef>
                <a:spcPts val="0"/>
              </a:spcBef>
              <a:spcAft>
                <a:spcPts val="0"/>
              </a:spcAft>
              <a:buSzPts val="1100"/>
              <a:buChar char="○"/>
            </a:pPr>
            <a:r>
              <a:rPr lang="zh-CN"/>
              <a:t>Accuracy: 0.6825</a:t>
            </a:r>
            <a:endParaRPr/>
          </a:p>
          <a:p>
            <a:pPr indent="-298450" lvl="1" marL="914400" rtl="0" algn="l">
              <a:spcBef>
                <a:spcPts val="0"/>
              </a:spcBef>
              <a:spcAft>
                <a:spcPts val="0"/>
              </a:spcAft>
              <a:buSzPts val="1100"/>
              <a:buChar char="○"/>
            </a:pPr>
            <a:r>
              <a:rPr lang="zh-CN"/>
              <a:t>slightly lower than the default one and the logistic regression one</a:t>
            </a:r>
            <a:endParaRPr/>
          </a:p>
          <a:p>
            <a:pPr indent="-298450" lvl="1" marL="914400" rtl="0" algn="l">
              <a:spcBef>
                <a:spcPts val="0"/>
              </a:spcBef>
              <a:spcAft>
                <a:spcPts val="0"/>
              </a:spcAft>
              <a:buSzPts val="1100"/>
              <a:buChar char="○"/>
            </a:pPr>
            <a:r>
              <a:rPr lang="zh-CN"/>
              <a:t>didn’t improve the performance</a:t>
            </a:r>
            <a:endParaRPr/>
          </a:p>
        </p:txBody>
      </p:sp>
      <p:pic>
        <p:nvPicPr>
          <p:cNvPr id="199" name="Google Shape;199;p28" title="Tuned Random Forest.png"/>
          <p:cNvPicPr preferRelativeResize="0"/>
          <p:nvPr/>
        </p:nvPicPr>
        <p:blipFill>
          <a:blip r:embed="rId3">
            <a:alphaModFix/>
          </a:blip>
          <a:stretch>
            <a:fillRect/>
          </a:stretch>
        </p:blipFill>
        <p:spPr>
          <a:xfrm>
            <a:off x="5346775" y="1167147"/>
            <a:ext cx="3155125" cy="1222973"/>
          </a:xfrm>
          <a:prstGeom prst="rect">
            <a:avLst/>
          </a:prstGeom>
          <a:noFill/>
          <a:ln>
            <a:noFill/>
          </a:ln>
        </p:spPr>
      </p:pic>
      <p:pic>
        <p:nvPicPr>
          <p:cNvPr id="200" name="Google Shape;200;p28" title="ROC Curve - Tuned Random Forest.png"/>
          <p:cNvPicPr preferRelativeResize="0"/>
          <p:nvPr/>
        </p:nvPicPr>
        <p:blipFill>
          <a:blip r:embed="rId4">
            <a:alphaModFix/>
          </a:blip>
          <a:stretch>
            <a:fillRect/>
          </a:stretch>
        </p:blipFill>
        <p:spPr>
          <a:xfrm>
            <a:off x="5531463" y="2836575"/>
            <a:ext cx="2785750" cy="2089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Comparison</a:t>
            </a:r>
            <a:endParaRPr/>
          </a:p>
        </p:txBody>
      </p:sp>
      <p:sp>
        <p:nvSpPr>
          <p:cNvPr id="206" name="Google Shape;206;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7" name="Google Shape;207;p29" title="Accuracy Comparison of Models.png"/>
          <p:cNvPicPr preferRelativeResize="0"/>
          <p:nvPr/>
        </p:nvPicPr>
        <p:blipFill>
          <a:blip r:embed="rId3">
            <a:alphaModFix/>
          </a:blip>
          <a:stretch>
            <a:fillRect/>
          </a:stretch>
        </p:blipFill>
        <p:spPr>
          <a:xfrm>
            <a:off x="729450" y="1933550"/>
            <a:ext cx="4082800" cy="2551750"/>
          </a:xfrm>
          <a:prstGeom prst="rect">
            <a:avLst/>
          </a:prstGeom>
          <a:noFill/>
          <a:ln>
            <a:noFill/>
          </a:ln>
        </p:spPr>
      </p:pic>
      <p:pic>
        <p:nvPicPr>
          <p:cNvPr id="208" name="Google Shape;208;p29" title="Default vs Tuned Random Forest Accuracy.png"/>
          <p:cNvPicPr preferRelativeResize="0"/>
          <p:nvPr/>
        </p:nvPicPr>
        <p:blipFill>
          <a:blip r:embed="rId4">
            <a:alphaModFix/>
          </a:blip>
          <a:stretch>
            <a:fillRect/>
          </a:stretch>
        </p:blipFill>
        <p:spPr>
          <a:xfrm>
            <a:off x="5172825" y="1992925"/>
            <a:ext cx="3062105" cy="2551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a:t>
            </a:r>
            <a:endParaRPr/>
          </a:p>
        </p:txBody>
      </p:sp>
      <p:sp>
        <p:nvSpPr>
          <p:cNvPr id="214" name="Google Shape;214;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In conclusion, the Logistic Regression has the highest accuracy and strong performance on identifying students with Medium GPA.</a:t>
            </a:r>
            <a:endParaRPr/>
          </a:p>
          <a:p>
            <a:pPr indent="-311150" lvl="0" marL="457200" rtl="0" algn="l">
              <a:spcBef>
                <a:spcPts val="0"/>
              </a:spcBef>
              <a:spcAft>
                <a:spcPts val="0"/>
              </a:spcAft>
              <a:buSzPts val="1300"/>
              <a:buChar char="●"/>
            </a:pPr>
            <a:r>
              <a:rPr lang="zh-CN"/>
              <a:t>Compare to other models, Logistic Regression is the most suitable model for this </a:t>
            </a:r>
            <a:r>
              <a:rPr lang="zh-CN"/>
              <a:t>dataset</a:t>
            </a:r>
            <a:r>
              <a:rPr lang="zh-CN"/>
              <a:t>.</a:t>
            </a:r>
            <a:endParaRPr/>
          </a:p>
          <a:p>
            <a:pPr indent="-311150" lvl="0" marL="457200" rtl="0" algn="l">
              <a:spcBef>
                <a:spcPts val="0"/>
              </a:spcBef>
              <a:spcAft>
                <a:spcPts val="0"/>
              </a:spcAft>
              <a:buSzPts val="1300"/>
              <a:buChar char="●"/>
            </a:pPr>
            <a:r>
              <a:rPr lang="zh-CN"/>
              <a:t>Both Logistic Regression and Random Forest gave us useful interpretability.</a:t>
            </a:r>
            <a:endParaRPr/>
          </a:p>
          <a:p>
            <a:pPr indent="-311150" lvl="0" marL="457200" rtl="0" algn="l">
              <a:spcBef>
                <a:spcPts val="0"/>
              </a:spcBef>
              <a:spcAft>
                <a:spcPts val="0"/>
              </a:spcAft>
              <a:buSzPts val="1300"/>
              <a:buChar char="●"/>
            </a:pPr>
            <a:r>
              <a:rPr lang="zh-CN"/>
              <a:t>Logistic Regression showed that Study Hours strongly contributed to GPA prediction.</a:t>
            </a:r>
            <a:endParaRPr/>
          </a:p>
          <a:p>
            <a:pPr indent="-311150" lvl="0" marL="457200" rtl="0" algn="l">
              <a:spcBef>
                <a:spcPts val="0"/>
              </a:spcBef>
              <a:spcAft>
                <a:spcPts val="0"/>
              </a:spcAft>
              <a:buSzPts val="1300"/>
              <a:buChar char="●"/>
            </a:pPr>
            <a:r>
              <a:rPr lang="zh-CN"/>
              <a:t>Random Forest confirmed that Study Hours, Stress Level, and Physical Activity were the top features.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0" lang="zh-CN" sz="2622">
                <a:solidFill>
                  <a:srgbClr val="000000"/>
                </a:solidFill>
                <a:latin typeface="Raleway ExtraBold"/>
                <a:ea typeface="Raleway ExtraBold"/>
                <a:cs typeface="Raleway ExtraBold"/>
                <a:sym typeface="Raleway ExtraBold"/>
              </a:rPr>
              <a:t>AI Generated Ghibli Style Image Trends (2025)</a:t>
            </a:r>
            <a:endParaRPr b="0" sz="2622">
              <a:solidFill>
                <a:srgbClr val="000000"/>
              </a:solidFill>
              <a:latin typeface="Raleway ExtraBold"/>
              <a:ea typeface="Raleway ExtraBold"/>
              <a:cs typeface="Raleway ExtraBold"/>
              <a:sym typeface="Raleway ExtraBold"/>
            </a:endParaRPr>
          </a:p>
          <a:p>
            <a:pPr indent="0" lvl="0" marL="0" rtl="0" algn="l">
              <a:spcBef>
                <a:spcPts val="0"/>
              </a:spcBef>
              <a:spcAft>
                <a:spcPts val="0"/>
              </a:spcAft>
              <a:buNone/>
            </a:pPr>
            <a:r>
              <a:t/>
            </a:r>
            <a:endParaRPr/>
          </a:p>
        </p:txBody>
      </p:sp>
      <p:sp>
        <p:nvSpPr>
          <p:cNvPr id="220" name="Google Shape;22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This dataset collects the trends in AI-generated Studio Ghibli-style images including user engagement, generation metrics, and platform-specific interactions.</a:t>
            </a:r>
            <a:endParaRPr/>
          </a:p>
          <a:p>
            <a:pPr indent="-311150" lvl="0" marL="457200" rtl="0" algn="l">
              <a:spcBef>
                <a:spcPts val="0"/>
              </a:spcBef>
              <a:spcAft>
                <a:spcPts val="0"/>
              </a:spcAft>
              <a:buSzPts val="1300"/>
              <a:buChar char="●"/>
            </a:pPr>
            <a:r>
              <a:rPr lang="zh-CN"/>
              <a:t>500 records and 16 features.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zh-CN">
                <a:latin typeface="Raleway ExtraBold"/>
                <a:ea typeface="Raleway ExtraBold"/>
                <a:cs typeface="Raleway ExtraBold"/>
                <a:sym typeface="Raleway ExtraBold"/>
              </a:rPr>
              <a:t>Datasets We Choose</a:t>
            </a:r>
            <a:endParaRPr b="0">
              <a:latin typeface="Raleway ExtraBold"/>
              <a:ea typeface="Raleway ExtraBold"/>
              <a:cs typeface="Raleway ExtraBold"/>
              <a:sym typeface="Raleway ExtraBold"/>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t/>
            </a:r>
            <a:endParaRPr sz="1400">
              <a:solidFill>
                <a:srgbClr val="000000"/>
              </a:solidFill>
              <a:latin typeface="Droid Serif"/>
              <a:ea typeface="Droid Serif"/>
              <a:cs typeface="Droid Serif"/>
              <a:sym typeface="Droid Serif"/>
            </a:endParaRPr>
          </a:p>
          <a:p>
            <a:pPr indent="-317500" lvl="0" marL="457200" rtl="0" algn="l">
              <a:spcBef>
                <a:spcPts val="0"/>
              </a:spcBef>
              <a:spcAft>
                <a:spcPts val="0"/>
              </a:spcAft>
              <a:buClr>
                <a:srgbClr val="000000"/>
              </a:buClr>
              <a:buSzPts val="1400"/>
              <a:buFont typeface="Droid Serif"/>
              <a:buAutoNum type="arabicPeriod"/>
            </a:pPr>
            <a:r>
              <a:rPr lang="zh-CN" sz="1400">
                <a:solidFill>
                  <a:srgbClr val="000000"/>
                </a:solidFill>
                <a:latin typeface="Droid Serif"/>
                <a:ea typeface="Droid Serif"/>
                <a:cs typeface="Droid Serif"/>
                <a:sym typeface="Droid Serif"/>
              </a:rPr>
              <a:t>Lifestyle Factors and Their Impact on Students</a:t>
            </a:r>
            <a:endParaRPr sz="1400">
              <a:solidFill>
                <a:srgbClr val="000000"/>
              </a:solidFill>
              <a:latin typeface="Droid Serif"/>
              <a:ea typeface="Droid Serif"/>
              <a:cs typeface="Droid Serif"/>
              <a:sym typeface="Droid Serif"/>
            </a:endParaRPr>
          </a:p>
          <a:p>
            <a:pPr indent="0" lvl="0" marL="0" rtl="0" algn="l">
              <a:spcBef>
                <a:spcPts val="0"/>
              </a:spcBef>
              <a:spcAft>
                <a:spcPts val="0"/>
              </a:spcAft>
              <a:buNone/>
            </a:pPr>
            <a:r>
              <a:t/>
            </a:r>
            <a:endParaRPr sz="1400">
              <a:solidFill>
                <a:srgbClr val="000000"/>
              </a:solidFill>
              <a:latin typeface="Droid Serif"/>
              <a:ea typeface="Droid Serif"/>
              <a:cs typeface="Droid Serif"/>
              <a:sym typeface="Droid Serif"/>
            </a:endParaRPr>
          </a:p>
          <a:p>
            <a:pPr indent="-317500" lvl="0" marL="457200" rtl="0" algn="l">
              <a:spcBef>
                <a:spcPts val="0"/>
              </a:spcBef>
              <a:spcAft>
                <a:spcPts val="0"/>
              </a:spcAft>
              <a:buClr>
                <a:srgbClr val="000000"/>
              </a:buClr>
              <a:buSzPts val="1400"/>
              <a:buFont typeface="Droid Serif"/>
              <a:buAutoNum type="arabicPeriod"/>
            </a:pPr>
            <a:r>
              <a:rPr lang="zh-CN" sz="1400">
                <a:solidFill>
                  <a:srgbClr val="000000"/>
                </a:solidFill>
                <a:latin typeface="Droid Serif"/>
                <a:ea typeface="Droid Serif"/>
                <a:cs typeface="Droid Serif"/>
                <a:sym typeface="Droid Serif"/>
              </a:rPr>
              <a:t>AI Generated Ghibli Style Image Trends (2025)</a:t>
            </a:r>
            <a:endParaRPr sz="1400">
              <a:solidFill>
                <a:srgbClr val="000000"/>
              </a:solidFill>
              <a:latin typeface="Droid Serif"/>
              <a:ea typeface="Droid Serif"/>
              <a:cs typeface="Droid Serif"/>
              <a:sym typeface="Droid Serif"/>
            </a:endParaRPr>
          </a:p>
          <a:p>
            <a:pPr indent="0" lvl="0" marL="0" rtl="0" algn="l">
              <a:spcBef>
                <a:spcPts val="0"/>
              </a:spcBef>
              <a:spcAft>
                <a:spcPts val="0"/>
              </a:spcAft>
              <a:buNone/>
            </a:pPr>
            <a:r>
              <a:t/>
            </a:r>
            <a:endParaRPr sz="1400">
              <a:solidFill>
                <a:srgbClr val="000000"/>
              </a:solidFill>
              <a:latin typeface="Droid Serif"/>
              <a:ea typeface="Droid Serif"/>
              <a:cs typeface="Droid Serif"/>
              <a:sym typeface="Droid Serif"/>
            </a:endParaRPr>
          </a:p>
          <a:p>
            <a:pPr indent="-317500" lvl="0" marL="457200" rtl="0" algn="l">
              <a:spcBef>
                <a:spcPts val="0"/>
              </a:spcBef>
              <a:spcAft>
                <a:spcPts val="0"/>
              </a:spcAft>
              <a:buSzPts val="1400"/>
              <a:buFont typeface="Droid Serif"/>
              <a:buAutoNum type="arabicPeriod"/>
            </a:pPr>
            <a:r>
              <a:rPr lang="zh-CN" sz="1400">
                <a:solidFill>
                  <a:srgbClr val="000000"/>
                </a:solidFill>
                <a:latin typeface="Droid Serif"/>
                <a:ea typeface="Droid Serif"/>
                <a:cs typeface="Droid Serif"/>
                <a:sym typeface="Droid Serif"/>
              </a:rPr>
              <a:t>Average Daily Screen Time for Children </a:t>
            </a:r>
            <a:endParaRPr sz="1400">
              <a:solidFill>
                <a:srgbClr val="000000"/>
              </a:solidFill>
              <a:latin typeface="Droid Serif"/>
              <a:ea typeface="Droid Serif"/>
              <a:cs typeface="Droid Serif"/>
              <a:sym typeface="Droid Serif"/>
            </a:endParaRPr>
          </a:p>
          <a:p>
            <a:pPr indent="0" lvl="0" marL="0" rtl="0" algn="l">
              <a:spcBef>
                <a:spcPts val="0"/>
              </a:spcBef>
              <a:spcAft>
                <a:spcPts val="0"/>
              </a:spcAft>
              <a:buNone/>
            </a:pPr>
            <a:r>
              <a:t/>
            </a:r>
            <a:endParaRPr sz="1400">
              <a:solidFill>
                <a:srgbClr val="000000"/>
              </a:solidFill>
              <a:latin typeface="Droid Serif"/>
              <a:ea typeface="Droid Serif"/>
              <a:cs typeface="Droid Serif"/>
              <a:sym typeface="Droid Serif"/>
            </a:endParaRPr>
          </a:p>
          <a:p>
            <a:pPr indent="-317500" lvl="0" marL="457200" rtl="0" algn="l">
              <a:spcBef>
                <a:spcPts val="0"/>
              </a:spcBef>
              <a:spcAft>
                <a:spcPts val="0"/>
              </a:spcAft>
              <a:buSzPts val="1400"/>
              <a:buFont typeface="Droid Serif"/>
              <a:buAutoNum type="arabicPeriod"/>
            </a:pPr>
            <a:r>
              <a:rPr lang="zh-CN" sz="1400">
                <a:solidFill>
                  <a:srgbClr val="000000"/>
                </a:solidFill>
                <a:latin typeface="Droid Serif"/>
                <a:ea typeface="Droid Serif"/>
                <a:cs typeface="Droid Serif"/>
                <a:sym typeface="Droid Serif"/>
              </a:rPr>
              <a:t>Cost of International Education </a:t>
            </a:r>
            <a:endParaRPr sz="1400">
              <a:solidFill>
                <a:srgbClr val="000000"/>
              </a:solidFill>
              <a:latin typeface="Droid Serif"/>
              <a:ea typeface="Droid Serif"/>
              <a:cs typeface="Droid Serif"/>
              <a:sym typeface="Droid Serif"/>
            </a:endParaRPr>
          </a:p>
          <a:p>
            <a:pPr indent="0" lvl="0" marL="0" rtl="0" algn="l">
              <a:spcBef>
                <a:spcPts val="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Data Preprocessing &amp; Distributions</a:t>
            </a:r>
            <a:endParaRPr/>
          </a:p>
        </p:txBody>
      </p:sp>
      <p:sp>
        <p:nvSpPr>
          <p:cNvPr id="226" name="Google Shape;226;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No missing or duplicated values</a:t>
            </a:r>
            <a:endParaRPr/>
          </a:p>
          <a:p>
            <a:pPr indent="-311150" lvl="0" marL="457200" rtl="0" algn="l">
              <a:spcBef>
                <a:spcPts val="0"/>
              </a:spcBef>
              <a:spcAft>
                <a:spcPts val="0"/>
              </a:spcAft>
              <a:buSzPts val="1300"/>
              <a:buChar char="●"/>
            </a:pPr>
            <a:r>
              <a:rPr lang="zh-CN"/>
              <a:t>Most features are </a:t>
            </a:r>
            <a:r>
              <a:rPr lang="zh-CN"/>
              <a:t>approximately</a:t>
            </a:r>
            <a:r>
              <a:rPr lang="zh-CN"/>
              <a:t> uniformly distributed.</a:t>
            </a:r>
            <a:endParaRPr/>
          </a:p>
          <a:p>
            <a:pPr indent="-311150" lvl="0" marL="457200" rtl="0" algn="l">
              <a:spcBef>
                <a:spcPts val="0"/>
              </a:spcBef>
              <a:spcAft>
                <a:spcPts val="0"/>
              </a:spcAft>
              <a:buSzPts val="1300"/>
              <a:buChar char="●"/>
            </a:pPr>
            <a:r>
              <a:rPr lang="zh-CN"/>
              <a:t>Target variable: style level (Low, Medium, High)</a:t>
            </a:r>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style_accuracy_score &lt; 65 → “Low”</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65 ≤ style_accuracy_score &lt; 85 → “Medium”</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style_accuracy_score ≥ 85 → “High”</a:t>
            </a:r>
            <a:endParaRPr/>
          </a:p>
        </p:txBody>
      </p:sp>
      <p:pic>
        <p:nvPicPr>
          <p:cNvPr id="227" name="Google Shape;227;p32" title="missing values.png"/>
          <p:cNvPicPr preferRelativeResize="0"/>
          <p:nvPr/>
        </p:nvPicPr>
        <p:blipFill>
          <a:blip r:embed="rId3">
            <a:alphaModFix/>
          </a:blip>
          <a:stretch>
            <a:fillRect/>
          </a:stretch>
        </p:blipFill>
        <p:spPr>
          <a:xfrm>
            <a:off x="6005250" y="285775"/>
            <a:ext cx="2166100" cy="2502625"/>
          </a:xfrm>
          <a:prstGeom prst="rect">
            <a:avLst/>
          </a:prstGeom>
          <a:noFill/>
          <a:ln>
            <a:noFill/>
          </a:ln>
        </p:spPr>
      </p:pic>
      <p:pic>
        <p:nvPicPr>
          <p:cNvPr id="228" name="Google Shape;228;p32" title="Distribution of Style Levels.png"/>
          <p:cNvPicPr preferRelativeResize="0"/>
          <p:nvPr/>
        </p:nvPicPr>
        <p:blipFill>
          <a:blip r:embed="rId4">
            <a:alphaModFix/>
          </a:blip>
          <a:stretch>
            <a:fillRect/>
          </a:stretch>
        </p:blipFill>
        <p:spPr>
          <a:xfrm>
            <a:off x="5489450" y="2924475"/>
            <a:ext cx="3197700" cy="21318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Boxplots &amp; KDE Histograms</a:t>
            </a:r>
            <a:endParaRPr/>
          </a:p>
        </p:txBody>
      </p:sp>
      <p:sp>
        <p:nvSpPr>
          <p:cNvPr id="234" name="Google Shape;234;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Boxplots show clean distributions with no extreme outliers.</a:t>
            </a:r>
            <a:endParaRPr/>
          </a:p>
          <a:p>
            <a:pPr indent="-311150" lvl="0" marL="457200" rtl="0" algn="l">
              <a:spcBef>
                <a:spcPts val="0"/>
              </a:spcBef>
              <a:spcAft>
                <a:spcPts val="0"/>
              </a:spcAft>
              <a:buSzPts val="1300"/>
              <a:buChar char="●"/>
            </a:pPr>
            <a:r>
              <a:rPr lang="zh-CN"/>
              <a:t>KDE histograms indicate near-uniform distribution for most numeric variables.</a:t>
            </a:r>
            <a:endParaRPr/>
          </a:p>
          <a:p>
            <a:pPr indent="-311150" lvl="0" marL="457200" rtl="0" algn="l">
              <a:spcBef>
                <a:spcPts val="0"/>
              </a:spcBef>
              <a:spcAft>
                <a:spcPts val="0"/>
              </a:spcAft>
              <a:buSzPts val="1300"/>
              <a:buChar char="●"/>
            </a:pPr>
            <a:r>
              <a:rPr lang="zh-CN"/>
              <a:t>Some spikes are shown near boundaries</a:t>
            </a:r>
            <a:endParaRPr/>
          </a:p>
          <a:p>
            <a:pPr indent="-298450" lvl="1" marL="914400" rtl="0" algn="l">
              <a:spcBef>
                <a:spcPts val="0"/>
              </a:spcBef>
              <a:spcAft>
                <a:spcPts val="0"/>
              </a:spcAft>
              <a:buSzPts val="1100"/>
              <a:buChar char="○"/>
            </a:pPr>
            <a:r>
              <a:rPr lang="zh-CN"/>
              <a:t>e.g. likes near 5000</a:t>
            </a:r>
            <a:endParaRPr/>
          </a:p>
        </p:txBody>
      </p:sp>
      <p:pic>
        <p:nvPicPr>
          <p:cNvPr id="235" name="Google Shape;235;p33" title="Distribution of likes.png"/>
          <p:cNvPicPr preferRelativeResize="0"/>
          <p:nvPr/>
        </p:nvPicPr>
        <p:blipFill>
          <a:blip r:embed="rId3">
            <a:alphaModFix/>
          </a:blip>
          <a:stretch>
            <a:fillRect/>
          </a:stretch>
        </p:blipFill>
        <p:spPr>
          <a:xfrm>
            <a:off x="4383575" y="2620950"/>
            <a:ext cx="3391650" cy="2261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Correlation &amp; Feature Engineering</a:t>
            </a:r>
            <a:endParaRPr/>
          </a:p>
        </p:txBody>
      </p:sp>
      <p:sp>
        <p:nvSpPr>
          <p:cNvPr id="241" name="Google Shape;241;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Correlation values are weak among variables.</a:t>
            </a:r>
            <a:endParaRPr/>
          </a:p>
          <a:p>
            <a:pPr indent="-311150" lvl="0" marL="457200" rtl="0" algn="l">
              <a:spcBef>
                <a:spcPts val="0"/>
              </a:spcBef>
              <a:spcAft>
                <a:spcPts val="0"/>
              </a:spcAft>
              <a:buSzPts val="1300"/>
              <a:buChar char="●"/>
            </a:pPr>
            <a:r>
              <a:rPr lang="zh-CN"/>
              <a:t>Created target variables:</a:t>
            </a:r>
            <a:endParaRPr/>
          </a:p>
          <a:p>
            <a:pPr indent="-298450" lvl="1" marL="914400" rtl="0" algn="l">
              <a:spcBef>
                <a:spcPts val="0"/>
              </a:spcBef>
              <a:spcAft>
                <a:spcPts val="0"/>
              </a:spcAft>
              <a:buSzPts val="1100"/>
              <a:buChar char="○"/>
            </a:pPr>
            <a:r>
              <a:rPr lang="zh-CN"/>
              <a:t>Style_Level (multi-class)</a:t>
            </a:r>
            <a:endParaRPr/>
          </a:p>
          <a:p>
            <a:pPr indent="-298450" lvl="1" marL="914400" rtl="0" algn="l">
              <a:spcBef>
                <a:spcPts val="0"/>
              </a:spcBef>
              <a:spcAft>
                <a:spcPts val="0"/>
              </a:spcAft>
              <a:buSzPts val="1100"/>
              <a:buChar char="○"/>
            </a:pPr>
            <a:r>
              <a:rPr lang="zh-CN"/>
              <a:t>Style_Binary (High vs Low)</a:t>
            </a:r>
            <a:endParaRPr/>
          </a:p>
        </p:txBody>
      </p:sp>
      <p:pic>
        <p:nvPicPr>
          <p:cNvPr id="242" name="Google Shape;242;p34" title="Correlation Heatmap of Numeric Features.png"/>
          <p:cNvPicPr preferRelativeResize="0"/>
          <p:nvPr/>
        </p:nvPicPr>
        <p:blipFill>
          <a:blip r:embed="rId3">
            <a:alphaModFix/>
          </a:blip>
          <a:stretch>
            <a:fillRect/>
          </a:stretch>
        </p:blipFill>
        <p:spPr>
          <a:xfrm>
            <a:off x="4708075" y="1876425"/>
            <a:ext cx="3998976" cy="2665976"/>
          </a:xfrm>
          <a:prstGeom prst="rect">
            <a:avLst/>
          </a:prstGeom>
          <a:noFill/>
          <a:ln>
            <a:noFill/>
          </a:ln>
        </p:spPr>
      </p:pic>
      <p:pic>
        <p:nvPicPr>
          <p:cNvPr id="243" name="Google Shape;243;p34" title="Distribution of [Binary] Style Levels.png"/>
          <p:cNvPicPr preferRelativeResize="0"/>
          <p:nvPr/>
        </p:nvPicPr>
        <p:blipFill>
          <a:blip r:embed="rId4">
            <a:alphaModFix/>
          </a:blip>
          <a:stretch>
            <a:fillRect/>
          </a:stretch>
        </p:blipFill>
        <p:spPr>
          <a:xfrm>
            <a:off x="1285300" y="3071025"/>
            <a:ext cx="2966400" cy="1977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Multi-Class Performances 1</a:t>
            </a:r>
            <a:endParaRPr/>
          </a:p>
        </p:txBody>
      </p:sp>
      <p:sp>
        <p:nvSpPr>
          <p:cNvPr id="249" name="Google Shape;249;p35"/>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Logistic Regression (Multi)</a:t>
            </a:r>
            <a:endParaRPr/>
          </a:p>
          <a:p>
            <a:pPr indent="-311150" lvl="0" marL="457200" rtl="0" algn="l">
              <a:spcBef>
                <a:spcPts val="0"/>
              </a:spcBef>
              <a:spcAft>
                <a:spcPts val="0"/>
              </a:spcAft>
              <a:buSzPts val="1300"/>
              <a:buChar char="●"/>
            </a:pPr>
            <a:r>
              <a:t/>
            </a:r>
            <a:endParaRPr/>
          </a:p>
        </p:txBody>
      </p:sp>
      <p:pic>
        <p:nvPicPr>
          <p:cNvPr id="250" name="Google Shape;250;p35" title="Logistic Regression multi.png"/>
          <p:cNvPicPr preferRelativeResize="0"/>
          <p:nvPr/>
        </p:nvPicPr>
        <p:blipFill>
          <a:blip r:embed="rId3">
            <a:alphaModFix/>
          </a:blip>
          <a:stretch>
            <a:fillRect/>
          </a:stretch>
        </p:blipFill>
        <p:spPr>
          <a:xfrm>
            <a:off x="1249200" y="2487725"/>
            <a:ext cx="3162650" cy="1190400"/>
          </a:xfrm>
          <a:prstGeom prst="rect">
            <a:avLst/>
          </a:prstGeom>
          <a:noFill/>
          <a:ln>
            <a:noFill/>
          </a:ln>
        </p:spPr>
      </p:pic>
      <p:pic>
        <p:nvPicPr>
          <p:cNvPr id="251" name="Google Shape;251;p35" title="ROC Curve - Logistic Regression (Multi-Class).png"/>
          <p:cNvPicPr preferRelativeResize="0"/>
          <p:nvPr/>
        </p:nvPicPr>
        <p:blipFill>
          <a:blip r:embed="rId4">
            <a:alphaModFix/>
          </a:blip>
          <a:stretch>
            <a:fillRect/>
          </a:stretch>
        </p:blipFill>
        <p:spPr>
          <a:xfrm>
            <a:off x="4892300" y="2220852"/>
            <a:ext cx="2947901" cy="2210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Multi-Class Performances 2</a:t>
            </a:r>
            <a:endParaRPr/>
          </a:p>
        </p:txBody>
      </p:sp>
      <p:sp>
        <p:nvSpPr>
          <p:cNvPr id="257" name="Google Shape;257;p36"/>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Decision Tree (Multi)</a:t>
            </a:r>
            <a:endParaRPr/>
          </a:p>
          <a:p>
            <a:pPr indent="-311150" lvl="0" marL="457200" rtl="0" algn="l">
              <a:spcBef>
                <a:spcPts val="0"/>
              </a:spcBef>
              <a:spcAft>
                <a:spcPts val="0"/>
              </a:spcAft>
              <a:buSzPts val="1300"/>
              <a:buChar char="●"/>
            </a:pPr>
            <a:r>
              <a:t/>
            </a:r>
            <a:endParaRPr/>
          </a:p>
        </p:txBody>
      </p:sp>
      <p:pic>
        <p:nvPicPr>
          <p:cNvPr id="258" name="Google Shape;258;p36" title="Decision Tree multi.png"/>
          <p:cNvPicPr preferRelativeResize="0"/>
          <p:nvPr/>
        </p:nvPicPr>
        <p:blipFill>
          <a:blip r:embed="rId3">
            <a:alphaModFix/>
          </a:blip>
          <a:stretch>
            <a:fillRect/>
          </a:stretch>
        </p:blipFill>
        <p:spPr>
          <a:xfrm>
            <a:off x="1259247" y="2465047"/>
            <a:ext cx="3389775" cy="1275875"/>
          </a:xfrm>
          <a:prstGeom prst="rect">
            <a:avLst/>
          </a:prstGeom>
          <a:noFill/>
          <a:ln>
            <a:noFill/>
          </a:ln>
        </p:spPr>
      </p:pic>
      <p:pic>
        <p:nvPicPr>
          <p:cNvPr id="259" name="Google Shape;259;p36" title="ROC Curve - Decision Tree (Multi-Class).png"/>
          <p:cNvPicPr preferRelativeResize="0"/>
          <p:nvPr/>
        </p:nvPicPr>
        <p:blipFill>
          <a:blip r:embed="rId4">
            <a:alphaModFix/>
          </a:blip>
          <a:stretch>
            <a:fillRect/>
          </a:stretch>
        </p:blipFill>
        <p:spPr>
          <a:xfrm>
            <a:off x="5136374" y="2189625"/>
            <a:ext cx="2867125" cy="2150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Multi-Class Performances 3</a:t>
            </a:r>
            <a:endParaRPr/>
          </a:p>
        </p:txBody>
      </p:sp>
      <p:sp>
        <p:nvSpPr>
          <p:cNvPr id="265" name="Google Shape;265;p37"/>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Random Forest (Multi)</a:t>
            </a:r>
            <a:endParaRPr/>
          </a:p>
          <a:p>
            <a:pPr indent="-311150" lvl="0" marL="457200" rtl="0" algn="l">
              <a:spcBef>
                <a:spcPts val="0"/>
              </a:spcBef>
              <a:spcAft>
                <a:spcPts val="0"/>
              </a:spcAft>
              <a:buSzPts val="1300"/>
              <a:buChar char="●"/>
            </a:pPr>
            <a:r>
              <a:t/>
            </a:r>
            <a:endParaRPr/>
          </a:p>
        </p:txBody>
      </p:sp>
      <p:pic>
        <p:nvPicPr>
          <p:cNvPr id="266" name="Google Shape;266;p37" title="random forest multi.png"/>
          <p:cNvPicPr preferRelativeResize="0"/>
          <p:nvPr/>
        </p:nvPicPr>
        <p:blipFill>
          <a:blip r:embed="rId3">
            <a:alphaModFix/>
          </a:blip>
          <a:stretch>
            <a:fillRect/>
          </a:stretch>
        </p:blipFill>
        <p:spPr>
          <a:xfrm>
            <a:off x="1280172" y="2521425"/>
            <a:ext cx="3351150" cy="1261350"/>
          </a:xfrm>
          <a:prstGeom prst="rect">
            <a:avLst/>
          </a:prstGeom>
          <a:noFill/>
          <a:ln>
            <a:noFill/>
          </a:ln>
        </p:spPr>
      </p:pic>
      <p:pic>
        <p:nvPicPr>
          <p:cNvPr id="267" name="Google Shape;267;p37" title="ROC Curve - Random Forest (Multi-Class).png"/>
          <p:cNvPicPr preferRelativeResize="0"/>
          <p:nvPr/>
        </p:nvPicPr>
        <p:blipFill>
          <a:blip r:embed="rId4">
            <a:alphaModFix/>
          </a:blip>
          <a:stretch>
            <a:fillRect/>
          </a:stretch>
        </p:blipFill>
        <p:spPr>
          <a:xfrm>
            <a:off x="5139599" y="2155225"/>
            <a:ext cx="2913000" cy="21847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Multi-Class Performances 4</a:t>
            </a:r>
            <a:endParaRPr/>
          </a:p>
        </p:txBody>
      </p:sp>
      <p:sp>
        <p:nvSpPr>
          <p:cNvPr id="273" name="Google Shape;273;p38"/>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KNN</a:t>
            </a:r>
            <a:r>
              <a:rPr lang="zh-CN"/>
              <a:t> (Multi)</a:t>
            </a:r>
            <a:endParaRPr/>
          </a:p>
          <a:p>
            <a:pPr indent="-311150" lvl="0" marL="457200" rtl="0" algn="l">
              <a:spcBef>
                <a:spcPts val="0"/>
              </a:spcBef>
              <a:spcAft>
                <a:spcPts val="0"/>
              </a:spcAft>
              <a:buSzPts val="1300"/>
              <a:buChar char="●"/>
            </a:pPr>
            <a:r>
              <a:t/>
            </a:r>
            <a:endParaRPr/>
          </a:p>
        </p:txBody>
      </p:sp>
      <p:pic>
        <p:nvPicPr>
          <p:cNvPr id="274" name="Google Shape;274;p38" title="KNN multi.png"/>
          <p:cNvPicPr preferRelativeResize="0"/>
          <p:nvPr/>
        </p:nvPicPr>
        <p:blipFill>
          <a:blip r:embed="rId3">
            <a:alphaModFix/>
          </a:blip>
          <a:stretch>
            <a:fillRect/>
          </a:stretch>
        </p:blipFill>
        <p:spPr>
          <a:xfrm>
            <a:off x="1217372" y="2521425"/>
            <a:ext cx="3406800" cy="1282300"/>
          </a:xfrm>
          <a:prstGeom prst="rect">
            <a:avLst/>
          </a:prstGeom>
          <a:noFill/>
          <a:ln>
            <a:noFill/>
          </a:ln>
        </p:spPr>
      </p:pic>
      <p:pic>
        <p:nvPicPr>
          <p:cNvPr id="275" name="Google Shape;275;p38" title="ROC Curve - KNN (Multi-Class).png"/>
          <p:cNvPicPr preferRelativeResize="0"/>
          <p:nvPr/>
        </p:nvPicPr>
        <p:blipFill>
          <a:blip r:embed="rId4">
            <a:alphaModFix/>
          </a:blip>
          <a:stretch>
            <a:fillRect/>
          </a:stretch>
        </p:blipFill>
        <p:spPr>
          <a:xfrm>
            <a:off x="5132474" y="2078875"/>
            <a:ext cx="3139533" cy="23546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Multi-Class Performances 5</a:t>
            </a:r>
            <a:endParaRPr/>
          </a:p>
        </p:txBody>
      </p:sp>
      <p:sp>
        <p:nvSpPr>
          <p:cNvPr id="281" name="Google Shape;281;p39"/>
          <p:cNvSpPr txBox="1"/>
          <p:nvPr>
            <p:ph idx="1" type="body"/>
          </p:nvPr>
        </p:nvSpPr>
        <p:spPr>
          <a:xfrm>
            <a:off x="729450" y="2078875"/>
            <a:ext cx="38424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SVM</a:t>
            </a:r>
            <a:r>
              <a:rPr lang="zh-CN"/>
              <a:t> (Multi)</a:t>
            </a:r>
            <a:endParaRPr/>
          </a:p>
          <a:p>
            <a:pPr indent="-311150" lvl="0" marL="457200" rtl="0" algn="l">
              <a:spcBef>
                <a:spcPts val="0"/>
              </a:spcBef>
              <a:spcAft>
                <a:spcPts val="0"/>
              </a:spcAft>
              <a:buSzPts val="1300"/>
              <a:buChar char="●"/>
            </a:pPr>
            <a:r>
              <a:t/>
            </a:r>
            <a:endParaRPr/>
          </a:p>
        </p:txBody>
      </p:sp>
      <p:pic>
        <p:nvPicPr>
          <p:cNvPr id="282" name="Google Shape;282;p39" title="SVM multi.png"/>
          <p:cNvPicPr preferRelativeResize="0"/>
          <p:nvPr/>
        </p:nvPicPr>
        <p:blipFill>
          <a:blip r:embed="rId3">
            <a:alphaModFix/>
          </a:blip>
          <a:stretch>
            <a:fillRect/>
          </a:stretch>
        </p:blipFill>
        <p:spPr>
          <a:xfrm>
            <a:off x="1238322" y="2521447"/>
            <a:ext cx="3406775" cy="1282275"/>
          </a:xfrm>
          <a:prstGeom prst="rect">
            <a:avLst/>
          </a:prstGeom>
          <a:noFill/>
          <a:ln>
            <a:noFill/>
          </a:ln>
        </p:spPr>
      </p:pic>
      <p:pic>
        <p:nvPicPr>
          <p:cNvPr id="283" name="Google Shape;283;p39" title="ROC Curve - SVM (Multi-Class).png"/>
          <p:cNvPicPr preferRelativeResize="0"/>
          <p:nvPr/>
        </p:nvPicPr>
        <p:blipFill>
          <a:blip r:embed="rId4">
            <a:alphaModFix/>
          </a:blip>
          <a:stretch>
            <a:fillRect/>
          </a:stretch>
        </p:blipFill>
        <p:spPr>
          <a:xfrm>
            <a:off x="4954525" y="2078875"/>
            <a:ext cx="3406774" cy="25550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Why Multi-Class Performances Badly?</a:t>
            </a:r>
            <a:endParaRPr/>
          </a:p>
        </p:txBody>
      </p:sp>
      <p:sp>
        <p:nvSpPr>
          <p:cNvPr id="289" name="Google Shape;289;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The main issue was class imbalance, especially the Medium class is underrepresented.</a:t>
            </a:r>
            <a:endParaRPr/>
          </a:p>
          <a:p>
            <a:pPr indent="-311150" lvl="0" marL="457200" rtl="0" algn="l">
              <a:spcBef>
                <a:spcPts val="0"/>
              </a:spcBef>
              <a:spcAft>
                <a:spcPts val="0"/>
              </a:spcAft>
              <a:buSzPts val="1300"/>
              <a:buChar char="●"/>
            </a:pPr>
            <a:r>
              <a:rPr lang="zh-CN"/>
              <a:t>This made it hard for models to distinguish boundaries effectively.</a:t>
            </a:r>
            <a:endParaRPr/>
          </a:p>
          <a:p>
            <a:pPr indent="-311150" lvl="0" marL="457200" rtl="0" algn="l">
              <a:spcBef>
                <a:spcPts val="0"/>
              </a:spcBef>
              <a:spcAft>
                <a:spcPts val="0"/>
              </a:spcAft>
              <a:buSzPts val="1300"/>
              <a:buChar char="●"/>
            </a:pPr>
            <a:r>
              <a:rPr lang="zh-CN"/>
              <a:t>Also, the numerical features didn’t show strong separability among the three classes. </a:t>
            </a:r>
            <a:endParaRPr/>
          </a:p>
          <a:p>
            <a:pPr indent="-311150" lvl="0" marL="457200" rtl="0" algn="l">
              <a:spcBef>
                <a:spcPts val="0"/>
              </a:spcBef>
              <a:spcAft>
                <a:spcPts val="0"/>
              </a:spcAft>
              <a:buSzPts val="1300"/>
              <a:buChar char="●"/>
            </a:pPr>
            <a:r>
              <a:rPr lang="zh-CN"/>
              <a:t>After we simplified the task to binary classification (High vs Low), the model performance improved significantly.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Multi-Class Classification Summary</a:t>
            </a:r>
            <a:endParaRPr/>
          </a:p>
        </p:txBody>
      </p:sp>
      <p:sp>
        <p:nvSpPr>
          <p:cNvPr id="295" name="Google Shape;295;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Overall accuracy was low across all models.</a:t>
            </a:r>
            <a:endParaRPr/>
          </a:p>
          <a:p>
            <a:pPr indent="-311150" lvl="0" marL="457200" rtl="0" algn="l">
              <a:spcBef>
                <a:spcPts val="0"/>
              </a:spcBef>
              <a:spcAft>
                <a:spcPts val="0"/>
              </a:spcAft>
              <a:buSzPts val="1300"/>
              <a:buChar char="●"/>
            </a:pPr>
            <a:r>
              <a:rPr lang="zh-CN"/>
              <a:t>SVM had the best multi-class accuracy: 0.43 </a:t>
            </a:r>
            <a:endParaRPr/>
          </a:p>
          <a:p>
            <a:pPr indent="-311150" lvl="0" marL="457200" rtl="0" algn="l">
              <a:spcBef>
                <a:spcPts val="0"/>
              </a:spcBef>
              <a:spcAft>
                <a:spcPts val="0"/>
              </a:spcAft>
              <a:buSzPts val="1300"/>
              <a:buChar char="●"/>
            </a:pPr>
            <a:r>
              <a:rPr lang="zh-CN"/>
              <a:t>but it has low AUC values</a:t>
            </a:r>
            <a:endParaRPr/>
          </a:p>
          <a:p>
            <a:pPr indent="-311150" lvl="0" marL="457200" rtl="0" algn="l">
              <a:spcBef>
                <a:spcPts val="0"/>
              </a:spcBef>
              <a:spcAft>
                <a:spcPts val="0"/>
              </a:spcAft>
              <a:buSzPts val="1300"/>
              <a:buChar char="●"/>
            </a:pPr>
            <a:r>
              <a:t/>
            </a:r>
            <a:endParaRPr/>
          </a:p>
        </p:txBody>
      </p:sp>
      <p:pic>
        <p:nvPicPr>
          <p:cNvPr id="296" name="Google Shape;296;p41" title="SVM multi.png"/>
          <p:cNvPicPr preferRelativeResize="0"/>
          <p:nvPr/>
        </p:nvPicPr>
        <p:blipFill>
          <a:blip r:embed="rId3">
            <a:alphaModFix/>
          </a:blip>
          <a:stretch>
            <a:fillRect/>
          </a:stretch>
        </p:blipFill>
        <p:spPr>
          <a:xfrm>
            <a:off x="1330374" y="2920474"/>
            <a:ext cx="3938700" cy="1482475"/>
          </a:xfrm>
          <a:prstGeom prst="rect">
            <a:avLst/>
          </a:prstGeom>
          <a:noFill/>
          <a:ln>
            <a:noFill/>
          </a:ln>
        </p:spPr>
      </p:pic>
      <p:pic>
        <p:nvPicPr>
          <p:cNvPr id="297" name="Google Shape;297;p41" title="ROC Curve - SVM (Multi-Class).png"/>
          <p:cNvPicPr preferRelativeResize="0"/>
          <p:nvPr/>
        </p:nvPicPr>
        <p:blipFill>
          <a:blip r:embed="rId4">
            <a:alphaModFix/>
          </a:blip>
          <a:stretch>
            <a:fillRect/>
          </a:stretch>
        </p:blipFill>
        <p:spPr>
          <a:xfrm>
            <a:off x="5518250" y="2015900"/>
            <a:ext cx="3182726" cy="2387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CN" sz="2300">
                <a:solidFill>
                  <a:srgbClr val="000000"/>
                </a:solidFill>
                <a:latin typeface="Raleway ExtraBold"/>
                <a:ea typeface="Raleway ExtraBold"/>
                <a:cs typeface="Raleway ExtraBold"/>
                <a:sym typeface="Raleway ExtraBold"/>
              </a:rPr>
              <a:t>Lifestyle Factors and Their Impact on Students:</a:t>
            </a:r>
            <a:endParaRPr b="0" sz="3500">
              <a:latin typeface="Raleway ExtraBold"/>
              <a:ea typeface="Raleway ExtraBold"/>
              <a:cs typeface="Raleway ExtraBold"/>
              <a:sym typeface="Raleway ExtraBold"/>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This dataset provides students’ lifestyle patterns and their correlation with academic performance, which is represented by GPA. It contains 2000 records of students’ daily habits including study, extracurriculars, sleep, etc. Each student’s stress level is according to the study and the sleep time of each student. This dataset provides a deep understanding of how lifestyle affects academic outcomes. (Description adapted from the dataset source)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Binary Classification</a:t>
            </a:r>
            <a:endParaRPr/>
          </a:p>
        </p:txBody>
      </p:sp>
      <p:sp>
        <p:nvSpPr>
          <p:cNvPr id="303" name="Google Shape;303;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We simplified the task to binary classification (High vs Low)</a:t>
            </a:r>
            <a:endParaRPr/>
          </a:p>
          <a:p>
            <a:pPr indent="-311150" lvl="0" marL="457200" rtl="0" algn="l">
              <a:spcBef>
                <a:spcPts val="0"/>
              </a:spcBef>
              <a:spcAft>
                <a:spcPts val="0"/>
              </a:spcAft>
              <a:buSzPts val="1300"/>
              <a:buChar char="●"/>
            </a:pPr>
            <a:r>
              <a:rPr lang="zh-CN"/>
              <a:t>This change improved model performance significantly. </a:t>
            </a:r>
            <a:endParaRPr/>
          </a:p>
          <a:p>
            <a:pPr indent="-311150" lvl="0" marL="457200" rtl="0" algn="l">
              <a:spcBef>
                <a:spcPts val="0"/>
              </a:spcBef>
              <a:spcAft>
                <a:spcPts val="0"/>
              </a:spcAft>
              <a:buSzPts val="1300"/>
              <a:buChar char="●"/>
            </a:pPr>
            <a:r>
              <a:t/>
            </a:r>
            <a:endParaRPr/>
          </a:p>
        </p:txBody>
      </p:sp>
      <p:pic>
        <p:nvPicPr>
          <p:cNvPr id="304" name="Google Shape;304;p42" title="Model Accuracy Comparison.png"/>
          <p:cNvPicPr preferRelativeResize="0"/>
          <p:nvPr/>
        </p:nvPicPr>
        <p:blipFill>
          <a:blip r:embed="rId3">
            <a:alphaModFix/>
          </a:blip>
          <a:stretch>
            <a:fillRect/>
          </a:stretch>
        </p:blipFill>
        <p:spPr>
          <a:xfrm>
            <a:off x="1309425" y="2728775"/>
            <a:ext cx="3768508" cy="2261100"/>
          </a:xfrm>
          <a:prstGeom prst="rect">
            <a:avLst/>
          </a:prstGeom>
          <a:noFill/>
          <a:ln>
            <a:noFill/>
          </a:ln>
        </p:spPr>
      </p:pic>
      <p:pic>
        <p:nvPicPr>
          <p:cNvPr id="305" name="Google Shape;305;p42" title="Picture1.png"/>
          <p:cNvPicPr preferRelativeResize="0"/>
          <p:nvPr/>
        </p:nvPicPr>
        <p:blipFill>
          <a:blip r:embed="rId4">
            <a:alphaModFix/>
          </a:blip>
          <a:stretch>
            <a:fillRect/>
          </a:stretch>
        </p:blipFill>
        <p:spPr>
          <a:xfrm>
            <a:off x="5274788" y="2810413"/>
            <a:ext cx="3248025" cy="1609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[Binary] Random Forest Performing (Default)</a:t>
            </a:r>
            <a:endParaRPr/>
          </a:p>
        </p:txBody>
      </p:sp>
      <p:sp>
        <p:nvSpPr>
          <p:cNvPr id="311" name="Google Shape;311;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Accuracy: 0.62</a:t>
            </a:r>
            <a:endParaRPr/>
          </a:p>
          <a:p>
            <a:pPr indent="-311150" lvl="0" marL="457200" rtl="0" algn="l">
              <a:spcBef>
                <a:spcPts val="0"/>
              </a:spcBef>
              <a:spcAft>
                <a:spcPts val="0"/>
              </a:spcAft>
              <a:buSzPts val="1300"/>
              <a:buChar char="●"/>
            </a:pPr>
            <a:r>
              <a:rPr lang="zh-CN"/>
              <a:t>AUC: 0.65</a:t>
            </a:r>
            <a:endParaRPr/>
          </a:p>
          <a:p>
            <a:pPr indent="-311150" lvl="0" marL="457200" rtl="0" algn="l">
              <a:spcBef>
                <a:spcPts val="0"/>
              </a:spcBef>
              <a:spcAft>
                <a:spcPts val="0"/>
              </a:spcAft>
              <a:buSzPts val="1300"/>
              <a:buChar char="●"/>
            </a:pPr>
            <a:r>
              <a:rPr lang="zh-CN"/>
              <a:t>Balanced precision and recall</a:t>
            </a:r>
            <a:endParaRPr/>
          </a:p>
        </p:txBody>
      </p:sp>
      <p:pic>
        <p:nvPicPr>
          <p:cNvPr id="312" name="Google Shape;312;p43" title="random forest binary.png"/>
          <p:cNvPicPr preferRelativeResize="0"/>
          <p:nvPr/>
        </p:nvPicPr>
        <p:blipFill>
          <a:blip r:embed="rId3">
            <a:alphaModFix/>
          </a:blip>
          <a:stretch>
            <a:fillRect/>
          </a:stretch>
        </p:blipFill>
        <p:spPr>
          <a:xfrm>
            <a:off x="4350850" y="1853850"/>
            <a:ext cx="3422000" cy="1112525"/>
          </a:xfrm>
          <a:prstGeom prst="rect">
            <a:avLst/>
          </a:prstGeom>
          <a:noFill/>
          <a:ln>
            <a:noFill/>
          </a:ln>
        </p:spPr>
      </p:pic>
      <p:pic>
        <p:nvPicPr>
          <p:cNvPr id="313" name="Google Shape;313;p43" title="ROC Curve - [Binary] Random Forest.png"/>
          <p:cNvPicPr preferRelativeResize="0"/>
          <p:nvPr/>
        </p:nvPicPr>
        <p:blipFill>
          <a:blip r:embed="rId4">
            <a:alphaModFix/>
          </a:blip>
          <a:stretch>
            <a:fillRect/>
          </a:stretch>
        </p:blipFill>
        <p:spPr>
          <a:xfrm>
            <a:off x="4738113" y="3063700"/>
            <a:ext cx="2647475" cy="1985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[Binary] Random Forest Performing (Tuned)</a:t>
            </a:r>
            <a:endParaRPr/>
          </a:p>
        </p:txBody>
      </p:sp>
      <p:sp>
        <p:nvSpPr>
          <p:cNvPr id="319" name="Google Shape;319;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Accuracy: 0.59</a:t>
            </a:r>
            <a:endParaRPr/>
          </a:p>
          <a:p>
            <a:pPr indent="-311150" lvl="0" marL="457200" rtl="0" algn="l">
              <a:spcBef>
                <a:spcPts val="0"/>
              </a:spcBef>
              <a:spcAft>
                <a:spcPts val="0"/>
              </a:spcAft>
              <a:buSzPts val="1300"/>
              <a:buChar char="●"/>
            </a:pPr>
            <a:r>
              <a:rPr lang="zh-CN"/>
              <a:t>AUC: 0.63</a:t>
            </a:r>
            <a:endParaRPr/>
          </a:p>
          <a:p>
            <a:pPr indent="-311150" lvl="0" marL="457200" rtl="0" algn="l">
              <a:spcBef>
                <a:spcPts val="0"/>
              </a:spcBef>
              <a:spcAft>
                <a:spcPts val="0"/>
              </a:spcAft>
              <a:buSzPts val="1300"/>
              <a:buChar char="●"/>
            </a:pPr>
            <a:r>
              <a:rPr lang="zh-CN"/>
              <a:t>got lower accuracy and AUC compared to the default one</a:t>
            </a:r>
            <a:endParaRPr/>
          </a:p>
        </p:txBody>
      </p:sp>
      <p:pic>
        <p:nvPicPr>
          <p:cNvPr id="320" name="Google Shape;320;p44" title="tuned random forest binary.png"/>
          <p:cNvPicPr preferRelativeResize="0"/>
          <p:nvPr/>
        </p:nvPicPr>
        <p:blipFill>
          <a:blip r:embed="rId3">
            <a:alphaModFix/>
          </a:blip>
          <a:stretch>
            <a:fillRect/>
          </a:stretch>
        </p:blipFill>
        <p:spPr>
          <a:xfrm>
            <a:off x="907175" y="3094725"/>
            <a:ext cx="3830200" cy="1245250"/>
          </a:xfrm>
          <a:prstGeom prst="rect">
            <a:avLst/>
          </a:prstGeom>
          <a:noFill/>
          <a:ln>
            <a:noFill/>
          </a:ln>
        </p:spPr>
      </p:pic>
      <p:pic>
        <p:nvPicPr>
          <p:cNvPr id="321" name="Google Shape;321;p44" title="ROC Curve - [Binary] Tuned Random Forest.png"/>
          <p:cNvPicPr preferRelativeResize="0"/>
          <p:nvPr/>
        </p:nvPicPr>
        <p:blipFill>
          <a:blip r:embed="rId4">
            <a:alphaModFix/>
          </a:blip>
          <a:stretch>
            <a:fillRect/>
          </a:stretch>
        </p:blipFill>
        <p:spPr>
          <a:xfrm>
            <a:off x="5124650" y="2920572"/>
            <a:ext cx="2531275" cy="18984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a:t>
            </a:r>
            <a:endParaRPr/>
          </a:p>
        </p:txBody>
      </p:sp>
      <p:sp>
        <p:nvSpPr>
          <p:cNvPr id="327" name="Google Shape;327;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a:t>Multi-class Classification results were weak</a:t>
            </a:r>
            <a:endParaRPr/>
          </a:p>
          <a:p>
            <a:pPr indent="-311150" lvl="0" marL="457200" rtl="0" algn="l">
              <a:spcBef>
                <a:spcPts val="0"/>
              </a:spcBef>
              <a:spcAft>
                <a:spcPts val="0"/>
              </a:spcAft>
              <a:buSzPts val="1300"/>
              <a:buChar char="●"/>
            </a:pPr>
            <a:r>
              <a:rPr lang="zh-CN"/>
              <a:t>Binary classification improved performance</a:t>
            </a:r>
            <a:endParaRPr/>
          </a:p>
          <a:p>
            <a:pPr indent="-311150" lvl="0" marL="457200" rtl="0" algn="l">
              <a:spcBef>
                <a:spcPts val="0"/>
              </a:spcBef>
              <a:spcAft>
                <a:spcPts val="0"/>
              </a:spcAft>
              <a:buSzPts val="1300"/>
              <a:buChar char="●"/>
            </a:pPr>
            <a:r>
              <a:rPr lang="zh-CN"/>
              <a:t>The best model is Random Forest (Binary, Default)</a:t>
            </a:r>
            <a:endParaRPr/>
          </a:p>
          <a:p>
            <a:pPr indent="-298450" lvl="1" marL="914400" rtl="0" algn="l">
              <a:spcBef>
                <a:spcPts val="0"/>
              </a:spcBef>
              <a:spcAft>
                <a:spcPts val="0"/>
              </a:spcAft>
              <a:buSzPts val="1100"/>
              <a:buChar char="○"/>
            </a:pPr>
            <a:r>
              <a:rPr lang="zh-CN"/>
              <a:t>It also provides a certain level of interpretability.</a:t>
            </a:r>
            <a:endParaRPr/>
          </a:p>
          <a:p>
            <a:pPr indent="-298450" lvl="1" marL="914400" rtl="0" algn="l">
              <a:spcBef>
                <a:spcPts val="0"/>
              </a:spcBef>
              <a:spcAft>
                <a:spcPts val="0"/>
              </a:spcAft>
              <a:buSzPts val="1100"/>
              <a:buChar char="○"/>
            </a:pPr>
            <a:r>
              <a:rPr lang="zh-CN"/>
              <a:t>It allows us to examine feature importances. </a:t>
            </a:r>
            <a:endParaRPr/>
          </a:p>
          <a:p>
            <a:pPr indent="-298450" lvl="1" marL="914400" rtl="0" algn="l">
              <a:spcBef>
                <a:spcPts val="0"/>
              </a:spcBef>
              <a:spcAft>
                <a:spcPts val="0"/>
              </a:spcAft>
              <a:buSzPts val="1100"/>
              <a:buChar char="○"/>
            </a:pPr>
            <a:r>
              <a:rPr lang="zh-CN"/>
              <a:t>The most influential features in predicting style level ewre likes, shares, manual edit status and style accuracy score.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p:txBody>
      </p:sp>
      <p:sp>
        <p:nvSpPr>
          <p:cNvPr id="333" name="Google Shape;333;p46"/>
          <p:cNvSpPr txBox="1"/>
          <p:nvPr>
            <p:ph idx="1" type="body"/>
          </p:nvPr>
        </p:nvSpPr>
        <p:spPr>
          <a:xfrm>
            <a:off x="729450" y="1978375"/>
            <a:ext cx="7688700" cy="1719600"/>
          </a:xfrm>
          <a:prstGeom prst="rect">
            <a:avLst/>
          </a:prstGeom>
        </p:spPr>
        <p:txBody>
          <a:bodyPr anchorCtr="0" anchor="t" bIns="91425" lIns="91425" spcFirstLastPara="1" rIns="91425" wrap="square" tIns="91425">
            <a:noAutofit/>
          </a:bodyPr>
          <a:lstStyle/>
          <a:p>
            <a:pPr indent="457200" lvl="0" marL="0" rtl="0" algn="just">
              <a:lnSpc>
                <a:spcPct val="105000"/>
              </a:lnSpc>
              <a:spcBef>
                <a:spcPts val="0"/>
              </a:spcBef>
              <a:spcAft>
                <a:spcPts val="0"/>
              </a:spcAft>
              <a:buNone/>
            </a:pPr>
            <a:r>
              <a:rPr lang="zh-CN" sz="1600">
                <a:solidFill>
                  <a:srgbClr val="000000"/>
                </a:solidFill>
                <a:latin typeface="Times New Roman"/>
                <a:ea typeface="Times New Roman"/>
                <a:cs typeface="Times New Roman"/>
                <a:sym typeface="Times New Roman"/>
              </a:rPr>
              <a:t>This dataset contains 198 observations and 6 variables. It captures real-world patterns in children’s screen time usage across ages 5 to 15, including educational, recreational, and total screen time. Variables also account for gender (Male, Female, Other/Prefer not to say) and day type (Weekday, Weekend). The data reflects trends such as increasing screen time with age, higher usage on weekends, dominance of recreational screen time, and slight gender difference. Sample size varies by age, from 500 responses at age 5  down to 300 at age 15, adding to the dataset’s realism.</a:t>
            </a:r>
            <a:endParaRPr sz="1600">
              <a:solidFill>
                <a:srgbClr val="000000"/>
              </a:solidFill>
              <a:latin typeface="Times New Roman"/>
              <a:ea typeface="Times New Roman"/>
              <a:cs typeface="Times New Roman"/>
              <a:sym typeface="Times New Roman"/>
            </a:endParaRPr>
          </a:p>
          <a:p>
            <a:pPr indent="0" lvl="0" marL="0" rtl="0" algn="just">
              <a:lnSpc>
                <a:spcPct val="105000"/>
              </a:lnSpc>
              <a:spcBef>
                <a:spcPts val="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7"/>
          <p:cNvSpPr txBox="1"/>
          <p:nvPr>
            <p:ph idx="1" type="body"/>
          </p:nvPr>
        </p:nvSpPr>
        <p:spPr>
          <a:xfrm>
            <a:off x="729463" y="1853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Data shape :(198, 6)</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3 Categorical variables in the dataset : </a:t>
            </a:r>
            <a:r>
              <a:rPr lang="zh-CN" sz="1400">
                <a:solidFill>
                  <a:srgbClr val="188038"/>
                </a:solidFill>
                <a:latin typeface="Times New Roman"/>
                <a:ea typeface="Times New Roman"/>
                <a:cs typeface="Times New Roman"/>
                <a:sym typeface="Times New Roman"/>
              </a:rPr>
              <a:t>Gender</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Screen Time Type</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Day Type</a:t>
            </a:r>
            <a:endParaRPr sz="1400">
              <a:solidFill>
                <a:srgbClr val="188038"/>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3 Numerical variables : </a:t>
            </a:r>
            <a:r>
              <a:rPr lang="zh-CN" sz="1400">
                <a:solidFill>
                  <a:srgbClr val="188038"/>
                </a:solidFill>
                <a:latin typeface="Times New Roman"/>
                <a:ea typeface="Times New Roman"/>
                <a:cs typeface="Times New Roman"/>
                <a:sym typeface="Times New Roman"/>
              </a:rPr>
              <a:t>Age</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Average Screen Time(hours)</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Sample Size</a:t>
            </a:r>
            <a:r>
              <a:rPr lang="zh-C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The target variable : </a:t>
            </a:r>
            <a:r>
              <a:rPr lang="zh-CN" sz="1400">
                <a:solidFill>
                  <a:srgbClr val="188038"/>
                </a:solidFill>
                <a:latin typeface="Times New Roman"/>
                <a:ea typeface="Times New Roman"/>
                <a:cs typeface="Times New Roman"/>
                <a:sym typeface="Times New Roman"/>
              </a:rPr>
              <a:t>High Screen Time</a:t>
            </a:r>
            <a:endParaRPr sz="1400">
              <a:solidFill>
                <a:srgbClr val="188038"/>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The data no missing values and duplicate entries.</a:t>
            </a:r>
            <a:endParaRPr sz="1400">
              <a:solidFill>
                <a:srgbClr val="188038"/>
              </a:solidFill>
              <a:latin typeface="Times New Roman"/>
              <a:ea typeface="Times New Roman"/>
              <a:cs typeface="Times New Roman"/>
              <a:sym typeface="Times New Roman"/>
            </a:endParaRPr>
          </a:p>
        </p:txBody>
      </p:sp>
      <p:sp>
        <p:nvSpPr>
          <p:cNvPr id="339" name="Google Shape;339;p47"/>
          <p:cNvSpPr txBox="1"/>
          <p:nvPr>
            <p:ph type="title"/>
          </p:nvPr>
        </p:nvSpPr>
        <p:spPr>
          <a:xfrm>
            <a:off x="729450" y="1318675"/>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p:txBody>
      </p:sp>
      <p:pic>
        <p:nvPicPr>
          <p:cNvPr id="340" name="Google Shape;340;p47"/>
          <p:cNvPicPr preferRelativeResize="0"/>
          <p:nvPr/>
        </p:nvPicPr>
        <p:blipFill rotWithShape="1">
          <a:blip r:embed="rId3">
            <a:alphaModFix/>
          </a:blip>
          <a:srcRect b="0" l="1940" r="-1940" t="0"/>
          <a:stretch/>
        </p:blipFill>
        <p:spPr>
          <a:xfrm>
            <a:off x="1899363" y="3547050"/>
            <a:ext cx="5548725" cy="1096050"/>
          </a:xfrm>
          <a:prstGeom prst="rect">
            <a:avLst/>
          </a:prstGeom>
          <a:noFill/>
          <a:ln>
            <a:noFill/>
          </a:ln>
        </p:spPr>
      </p:pic>
      <p:sp>
        <p:nvSpPr>
          <p:cNvPr id="341" name="Google Shape;341;p47"/>
          <p:cNvSpPr txBox="1"/>
          <p:nvPr/>
        </p:nvSpPr>
        <p:spPr>
          <a:xfrm>
            <a:off x="4043288" y="3146850"/>
            <a:ext cx="126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chemeClr val="accent1"/>
                </a:solidFill>
                <a:latin typeface="Times New Roman"/>
                <a:ea typeface="Times New Roman"/>
                <a:cs typeface="Times New Roman"/>
                <a:sym typeface="Times New Roman"/>
              </a:rPr>
              <a:t>Dataset Head</a:t>
            </a:r>
            <a:endParaRPr b="1">
              <a:solidFill>
                <a:schemeClr val="accent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p:txBody>
      </p:sp>
      <p:pic>
        <p:nvPicPr>
          <p:cNvPr id="347" name="Google Shape;347;p48"/>
          <p:cNvPicPr preferRelativeResize="0"/>
          <p:nvPr/>
        </p:nvPicPr>
        <p:blipFill>
          <a:blip r:embed="rId3">
            <a:alphaModFix/>
          </a:blip>
          <a:stretch>
            <a:fillRect/>
          </a:stretch>
        </p:blipFill>
        <p:spPr>
          <a:xfrm>
            <a:off x="729450" y="1885950"/>
            <a:ext cx="4371975" cy="1371600"/>
          </a:xfrm>
          <a:prstGeom prst="rect">
            <a:avLst/>
          </a:prstGeom>
          <a:noFill/>
          <a:ln>
            <a:noFill/>
          </a:ln>
        </p:spPr>
      </p:pic>
      <p:pic>
        <p:nvPicPr>
          <p:cNvPr id="348" name="Google Shape;348;p48"/>
          <p:cNvPicPr preferRelativeResize="0"/>
          <p:nvPr/>
        </p:nvPicPr>
        <p:blipFill>
          <a:blip r:embed="rId4">
            <a:alphaModFix/>
          </a:blip>
          <a:stretch>
            <a:fillRect/>
          </a:stretch>
        </p:blipFill>
        <p:spPr>
          <a:xfrm>
            <a:off x="5789825" y="1885950"/>
            <a:ext cx="2466975" cy="800100"/>
          </a:xfrm>
          <a:prstGeom prst="rect">
            <a:avLst/>
          </a:prstGeom>
          <a:noFill/>
          <a:ln>
            <a:noFill/>
          </a:ln>
        </p:spPr>
      </p:pic>
      <p:pic>
        <p:nvPicPr>
          <p:cNvPr id="349" name="Google Shape;349;p48"/>
          <p:cNvPicPr preferRelativeResize="0"/>
          <p:nvPr/>
        </p:nvPicPr>
        <p:blipFill>
          <a:blip r:embed="rId5">
            <a:alphaModFix/>
          </a:blip>
          <a:stretch>
            <a:fillRect/>
          </a:stretch>
        </p:blipFill>
        <p:spPr>
          <a:xfrm>
            <a:off x="5789825" y="3200425"/>
            <a:ext cx="2635775" cy="1244400"/>
          </a:xfrm>
          <a:prstGeom prst="rect">
            <a:avLst/>
          </a:prstGeom>
          <a:noFill/>
          <a:ln>
            <a:noFill/>
          </a:ln>
        </p:spPr>
      </p:pic>
      <p:sp>
        <p:nvSpPr>
          <p:cNvPr id="350" name="Google Shape;350;p48"/>
          <p:cNvSpPr txBox="1"/>
          <p:nvPr/>
        </p:nvSpPr>
        <p:spPr>
          <a:xfrm>
            <a:off x="6416637" y="2800225"/>
            <a:ext cx="1578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solidFill>
                  <a:schemeClr val="accent1"/>
                </a:solidFill>
                <a:latin typeface="Times New Roman"/>
                <a:ea typeface="Times New Roman"/>
                <a:cs typeface="Times New Roman"/>
                <a:sym typeface="Times New Roman"/>
              </a:rPr>
              <a:t>Missing Value</a:t>
            </a:r>
            <a:endParaRPr b="1">
              <a:solidFill>
                <a:schemeClr val="accent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p:txBody>
      </p:sp>
      <p:sp>
        <p:nvSpPr>
          <p:cNvPr id="356" name="Google Shape;356;p49"/>
          <p:cNvSpPr txBox="1"/>
          <p:nvPr>
            <p:ph idx="1" type="body"/>
          </p:nvPr>
        </p:nvSpPr>
        <p:spPr>
          <a:xfrm>
            <a:off x="729450" y="198325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Descriptive Statistics and Distribution:</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This table shows that </a:t>
            </a:r>
            <a:r>
              <a:rPr lang="zh-CN" sz="1400">
                <a:solidFill>
                  <a:srgbClr val="188038"/>
                </a:solidFill>
                <a:latin typeface="Times New Roman"/>
                <a:ea typeface="Times New Roman"/>
                <a:cs typeface="Times New Roman"/>
                <a:sym typeface="Times New Roman"/>
              </a:rPr>
              <a:t>Age</a:t>
            </a:r>
            <a:r>
              <a:rPr lang="zh-CN" sz="1400">
                <a:solidFill>
                  <a:srgbClr val="000000"/>
                </a:solidFill>
                <a:latin typeface="Times New Roman"/>
                <a:ea typeface="Times New Roman"/>
                <a:cs typeface="Times New Roman"/>
                <a:sym typeface="Times New Roman"/>
              </a:rPr>
              <a:t> is distributed from 5 (Min) to 15 (Max) with a mean and median of 10 that confirms a symmetrical age range. </a:t>
            </a:r>
            <a:r>
              <a:rPr lang="zh-CN" sz="1400">
                <a:solidFill>
                  <a:srgbClr val="188038"/>
                </a:solidFill>
                <a:latin typeface="Times New Roman"/>
                <a:ea typeface="Times New Roman"/>
                <a:cs typeface="Times New Roman"/>
                <a:sym typeface="Times New Roman"/>
              </a:rPr>
              <a:t>Average Screen Time</a:t>
            </a:r>
            <a:r>
              <a:rPr lang="zh-CN" sz="1400">
                <a:solidFill>
                  <a:srgbClr val="000000"/>
                </a:solidFill>
                <a:latin typeface="Times New Roman"/>
                <a:ea typeface="Times New Roman"/>
                <a:cs typeface="Times New Roman"/>
                <a:sym typeface="Times New Roman"/>
              </a:rPr>
              <a:t> shows a wide range from 0.44 (Min) to 8.19 (Max) hours with median 2.49 slightly below the mean 2.99, indicating a slight right skewed distribution. In addition, </a:t>
            </a:r>
            <a:r>
              <a:rPr lang="zh-CN" sz="1400">
                <a:solidFill>
                  <a:srgbClr val="188038"/>
                </a:solidFill>
                <a:latin typeface="Times New Roman"/>
                <a:ea typeface="Times New Roman"/>
                <a:cs typeface="Times New Roman"/>
                <a:sym typeface="Times New Roman"/>
              </a:rPr>
              <a:t>Sample Size</a:t>
            </a:r>
            <a:r>
              <a:rPr lang="zh-CN" sz="1400">
                <a:solidFill>
                  <a:srgbClr val="000000"/>
                </a:solidFill>
                <a:latin typeface="Times New Roman"/>
                <a:ea typeface="Times New Roman"/>
                <a:cs typeface="Times New Roman"/>
                <a:sym typeface="Times New Roman"/>
              </a:rPr>
              <a:t> decreases with age that more young participants, which aligns with realistic sampling in child studies.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p:txBody>
      </p:sp>
      <p:pic>
        <p:nvPicPr>
          <p:cNvPr id="357" name="Google Shape;357;p49"/>
          <p:cNvPicPr preferRelativeResize="0"/>
          <p:nvPr/>
        </p:nvPicPr>
        <p:blipFill>
          <a:blip r:embed="rId3">
            <a:alphaModFix/>
          </a:blip>
          <a:stretch>
            <a:fillRect/>
          </a:stretch>
        </p:blipFill>
        <p:spPr>
          <a:xfrm>
            <a:off x="961913" y="3821950"/>
            <a:ext cx="7223774" cy="767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p:txBody>
      </p:sp>
      <p:sp>
        <p:nvSpPr>
          <p:cNvPr id="363" name="Google Shape;363;p5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Data Preparation and Encoding</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We examined the distribution of the target variable : </a:t>
            </a:r>
            <a:r>
              <a:rPr lang="zh-CN" sz="1400">
                <a:solidFill>
                  <a:srgbClr val="188038"/>
                </a:solidFill>
                <a:latin typeface="Times New Roman"/>
                <a:ea typeface="Times New Roman"/>
                <a:cs typeface="Times New Roman"/>
                <a:sym typeface="Times New Roman"/>
              </a:rPr>
              <a:t>High Screen Time</a:t>
            </a:r>
            <a:r>
              <a:rPr lang="zh-CN" sz="1400">
                <a:solidFill>
                  <a:srgbClr val="000000"/>
                </a:solidFill>
                <a:latin typeface="Times New Roman"/>
                <a:ea typeface="Times New Roman"/>
                <a:cs typeface="Times New Roman"/>
                <a:sym typeface="Times New Roman"/>
              </a:rPr>
              <a:t>, using a class balance check. This variable was derived by comparing each row’s average screen time to a 3-hour threshold, resulting in two binary classes:</a:t>
            </a:r>
            <a:endParaRPr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0 =  Children with screen time ≤ 3 hours → "Low Screen Time"</a:t>
            </a:r>
            <a:endParaRPr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1 =  Children with screen time &gt; 3 hours → "High Screen Time"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The output shows that </a:t>
            </a:r>
            <a:r>
              <a:rPr b="1" lang="zh-CN" sz="1400">
                <a:solidFill>
                  <a:srgbClr val="000000"/>
                </a:solidFill>
                <a:latin typeface="Times New Roman"/>
                <a:ea typeface="Times New Roman"/>
                <a:cs typeface="Times New Roman"/>
                <a:sym typeface="Times New Roman"/>
              </a:rPr>
              <a:t>115 entries</a:t>
            </a:r>
            <a:r>
              <a:rPr lang="zh-CN" sz="1400">
                <a:solidFill>
                  <a:srgbClr val="000000"/>
                </a:solidFill>
                <a:latin typeface="Times New Roman"/>
                <a:ea typeface="Times New Roman"/>
                <a:cs typeface="Times New Roman"/>
                <a:sym typeface="Times New Roman"/>
              </a:rPr>
              <a:t> fall into the low screen time group (class 0), while </a:t>
            </a:r>
            <a:r>
              <a:rPr b="1" lang="zh-CN" sz="1400">
                <a:solidFill>
                  <a:srgbClr val="000000"/>
                </a:solidFill>
                <a:latin typeface="Times New Roman"/>
                <a:ea typeface="Times New Roman"/>
                <a:cs typeface="Times New Roman"/>
                <a:sym typeface="Times New Roman"/>
              </a:rPr>
              <a:t>83 entries</a:t>
            </a:r>
            <a:r>
              <a:rPr lang="zh-CN" sz="1400">
                <a:solidFill>
                  <a:srgbClr val="000000"/>
                </a:solidFill>
                <a:latin typeface="Times New Roman"/>
                <a:ea typeface="Times New Roman"/>
                <a:cs typeface="Times New Roman"/>
                <a:sym typeface="Times New Roman"/>
              </a:rPr>
              <a:t> are classified as high screen time (class 1). This distribution indicates a slight class imbalance but remains suitable for binary classification tasks.)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p:txBody>
      </p:sp>
      <p:pic>
        <p:nvPicPr>
          <p:cNvPr id="364" name="Google Shape;364;p50"/>
          <p:cNvPicPr preferRelativeResize="0"/>
          <p:nvPr/>
        </p:nvPicPr>
        <p:blipFill>
          <a:blip r:embed="rId3">
            <a:alphaModFix/>
          </a:blip>
          <a:stretch>
            <a:fillRect/>
          </a:stretch>
        </p:blipFill>
        <p:spPr>
          <a:xfrm>
            <a:off x="3523125" y="4156625"/>
            <a:ext cx="1752600" cy="571500"/>
          </a:xfrm>
          <a:prstGeom prst="rect">
            <a:avLst/>
          </a:prstGeom>
          <a:noFill/>
          <a:ln>
            <a:noFill/>
          </a:ln>
        </p:spPr>
      </p:pic>
      <p:sp>
        <p:nvSpPr>
          <p:cNvPr id="365" name="Google Shape;365;p50"/>
          <p:cNvSpPr txBox="1"/>
          <p:nvPr/>
        </p:nvSpPr>
        <p:spPr>
          <a:xfrm>
            <a:off x="3735975" y="3804775"/>
            <a:ext cx="1326900" cy="535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zh-CN">
                <a:latin typeface="Times New Roman"/>
                <a:ea typeface="Times New Roman"/>
                <a:cs typeface="Times New Roman"/>
                <a:sym typeface="Times New Roman"/>
              </a:rPr>
              <a:t>Class Balance:</a:t>
            </a:r>
            <a:endParaRPr sz="1300">
              <a:solidFill>
                <a:schemeClr val="accent1"/>
              </a:solidFill>
              <a:latin typeface="Lato"/>
              <a:ea typeface="Lato"/>
              <a:cs typeface="Lato"/>
              <a:sym typeface="La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1" name="Google Shape;371;p51"/>
          <p:cNvSpPr txBox="1"/>
          <p:nvPr>
            <p:ph idx="1" type="body"/>
          </p:nvPr>
        </p:nvSpPr>
        <p:spPr>
          <a:xfrm>
            <a:off x="729450" y="2078875"/>
            <a:ext cx="7688700" cy="2821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Label Encoding of Categorical Variable and Prepare training data</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We convert categorical features : </a:t>
            </a:r>
            <a:r>
              <a:rPr lang="zh-CN" sz="1400">
                <a:solidFill>
                  <a:srgbClr val="188038"/>
                </a:solidFill>
                <a:latin typeface="Times New Roman"/>
                <a:ea typeface="Times New Roman"/>
                <a:cs typeface="Times New Roman"/>
                <a:sym typeface="Times New Roman"/>
              </a:rPr>
              <a:t>Gender</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Screen Time Type</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Day Type</a:t>
            </a:r>
            <a:r>
              <a:rPr lang="zh-CN" sz="1400">
                <a:solidFill>
                  <a:srgbClr val="000000"/>
                </a:solidFill>
                <a:latin typeface="Times New Roman"/>
                <a:ea typeface="Times New Roman"/>
                <a:cs typeface="Times New Roman"/>
                <a:sym typeface="Times New Roman"/>
              </a:rPr>
              <a:t>  into numeric value by using LabelEncoder(). </a:t>
            </a:r>
            <a:endParaRPr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To prepare the training data set x as defined as the input features for model training , while y was set as a target label ( </a:t>
            </a:r>
            <a:r>
              <a:rPr lang="zh-CN" sz="1400">
                <a:solidFill>
                  <a:srgbClr val="188038"/>
                </a:solidFill>
                <a:latin typeface="Times New Roman"/>
                <a:ea typeface="Times New Roman"/>
                <a:cs typeface="Times New Roman"/>
                <a:sym typeface="Times New Roman"/>
              </a:rPr>
              <a:t>High Screen Time</a:t>
            </a:r>
            <a:r>
              <a:rPr lang="zh-CN" sz="1400">
                <a:solidFill>
                  <a:srgbClr val="000000"/>
                </a:solidFill>
                <a:latin typeface="Times New Roman"/>
                <a:ea typeface="Times New Roman"/>
                <a:cs typeface="Times New Roman"/>
                <a:sym typeface="Times New Roman"/>
              </a:rPr>
              <a:t>). The drop column </a:t>
            </a:r>
            <a:r>
              <a:rPr lang="zh-CN" sz="1400">
                <a:solidFill>
                  <a:srgbClr val="188038"/>
                </a:solidFill>
                <a:latin typeface="Times New Roman"/>
                <a:ea typeface="Times New Roman"/>
                <a:cs typeface="Times New Roman"/>
                <a:sym typeface="Times New Roman"/>
              </a:rPr>
              <a:t>Average Screen Time (hours)</a:t>
            </a:r>
            <a:r>
              <a:rPr lang="zh-CN" sz="1400">
                <a:solidFill>
                  <a:srgbClr val="000000"/>
                </a:solidFill>
                <a:latin typeface="Times New Roman"/>
                <a:ea typeface="Times New Roman"/>
                <a:cs typeface="Times New Roman"/>
                <a:sym typeface="Times New Roman"/>
              </a:rPr>
              <a:t> is excluded to prevent target leakage, since it's directly related to the label being predicted.</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400">
              <a:solidFill>
                <a:srgbClr val="000000"/>
              </a:solidFill>
              <a:latin typeface="Times New Roman"/>
              <a:ea typeface="Times New Roman"/>
              <a:cs typeface="Times New Roman"/>
              <a:sym typeface="Times New Roman"/>
            </a:endParaRPr>
          </a:p>
        </p:txBody>
      </p:sp>
      <p:pic>
        <p:nvPicPr>
          <p:cNvPr id="372" name="Google Shape;372;p51"/>
          <p:cNvPicPr preferRelativeResize="0"/>
          <p:nvPr/>
        </p:nvPicPr>
        <p:blipFill>
          <a:blip r:embed="rId3">
            <a:alphaModFix/>
          </a:blip>
          <a:stretch>
            <a:fillRect/>
          </a:stretch>
        </p:blipFill>
        <p:spPr>
          <a:xfrm>
            <a:off x="2271388" y="2871625"/>
            <a:ext cx="4604824" cy="8337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b="0" lang="zh-CN" sz="2950">
                <a:latin typeface="Raleway ExtraBold"/>
                <a:ea typeface="Raleway ExtraBold"/>
                <a:cs typeface="Raleway ExtraBold"/>
                <a:sym typeface="Raleway ExtraBold"/>
              </a:rPr>
              <a:t>Data Quality and Category Distributions</a:t>
            </a:r>
            <a:endParaRPr b="0" sz="2950">
              <a:latin typeface="Raleway ExtraBold"/>
              <a:ea typeface="Raleway ExtraBold"/>
              <a:cs typeface="Raleway ExtraBold"/>
              <a:sym typeface="Raleway ExtraBold"/>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zh-CN" sz="1400">
                <a:solidFill>
                  <a:srgbClr val="000000"/>
                </a:solidFill>
                <a:latin typeface="Times New Roman"/>
                <a:ea typeface="Times New Roman"/>
                <a:cs typeface="Times New Roman"/>
                <a:sym typeface="Times New Roman"/>
              </a:rPr>
              <a:t>The dataset contains 2000 entries and 9 columns including both numeric and categorical variables.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There are no missing values or duplicate values.</a:t>
            </a:r>
            <a:endParaRPr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Clr>
                <a:srgbClr val="000000"/>
              </a:buClr>
              <a:buSzPts val="1400"/>
              <a:buFont typeface="Times New Roman"/>
              <a:buChar char="●"/>
            </a:pPr>
            <a:r>
              <a:t/>
            </a:r>
            <a:endParaRPr sz="1400">
              <a:solidFill>
                <a:srgbClr val="000000"/>
              </a:solidFill>
              <a:latin typeface="Times New Roman"/>
              <a:ea typeface="Times New Roman"/>
              <a:cs typeface="Times New Roman"/>
              <a:sym typeface="Times New Roman"/>
            </a:endParaRPr>
          </a:p>
        </p:txBody>
      </p:sp>
      <p:pic>
        <p:nvPicPr>
          <p:cNvPr id="106" name="Google Shape;106;p16" title="missing value.png"/>
          <p:cNvPicPr preferRelativeResize="0"/>
          <p:nvPr/>
        </p:nvPicPr>
        <p:blipFill>
          <a:blip r:embed="rId3">
            <a:alphaModFix/>
          </a:blip>
          <a:stretch>
            <a:fillRect/>
          </a:stretch>
        </p:blipFill>
        <p:spPr>
          <a:xfrm>
            <a:off x="1262826" y="2779476"/>
            <a:ext cx="3050925" cy="1746475"/>
          </a:xfrm>
          <a:prstGeom prst="rect">
            <a:avLst/>
          </a:prstGeom>
          <a:noFill/>
          <a:ln>
            <a:noFill/>
          </a:ln>
        </p:spPr>
      </p:pic>
      <p:pic>
        <p:nvPicPr>
          <p:cNvPr id="107" name="Google Shape;107;p16" title="stress level counts.png"/>
          <p:cNvPicPr preferRelativeResize="0"/>
          <p:nvPr/>
        </p:nvPicPr>
        <p:blipFill>
          <a:blip r:embed="rId4">
            <a:alphaModFix/>
          </a:blip>
          <a:stretch>
            <a:fillRect/>
          </a:stretch>
        </p:blipFill>
        <p:spPr>
          <a:xfrm>
            <a:off x="4684600" y="2779463"/>
            <a:ext cx="3000275" cy="691275"/>
          </a:xfrm>
          <a:prstGeom prst="rect">
            <a:avLst/>
          </a:prstGeom>
          <a:noFill/>
          <a:ln>
            <a:noFill/>
          </a:ln>
        </p:spPr>
      </p:pic>
      <p:pic>
        <p:nvPicPr>
          <p:cNvPr id="108" name="Google Shape;108;p16" title="gender counts.png"/>
          <p:cNvPicPr preferRelativeResize="0"/>
          <p:nvPr/>
        </p:nvPicPr>
        <p:blipFill>
          <a:blip r:embed="rId5">
            <a:alphaModFix/>
          </a:blip>
          <a:stretch>
            <a:fillRect/>
          </a:stretch>
        </p:blipFill>
        <p:spPr>
          <a:xfrm>
            <a:off x="4684600" y="3721650"/>
            <a:ext cx="3000275" cy="52023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8" name="Google Shape;378;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Experiments and Learning the Models</a:t>
            </a:r>
            <a:endParaRPr b="1" sz="14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AutoNum type="arabicPeriod"/>
            </a:pPr>
            <a:r>
              <a:rPr b="1" lang="zh-CN" sz="1400">
                <a:solidFill>
                  <a:srgbClr val="000000"/>
                </a:solidFill>
                <a:latin typeface="Times New Roman"/>
                <a:ea typeface="Times New Roman"/>
                <a:cs typeface="Times New Roman"/>
                <a:sym typeface="Times New Roman"/>
              </a:rPr>
              <a:t>Train Test Split and Feature Scaling with StandardScaler</a:t>
            </a:r>
            <a:r>
              <a:rPr lang="zh-CN" sz="1400">
                <a:solidFill>
                  <a:srgbClr val="000000"/>
                </a:solidFill>
                <a:latin typeface="Times New Roman"/>
                <a:ea typeface="Times New Roman"/>
                <a:cs typeface="Times New Roman"/>
                <a:sym typeface="Times New Roman"/>
              </a:rPr>
              <a:t> : The dataset is split into </a:t>
            </a:r>
            <a:r>
              <a:rPr lang="zh-CN" sz="1400">
                <a:solidFill>
                  <a:srgbClr val="188038"/>
                </a:solidFill>
                <a:latin typeface="Times New Roman"/>
                <a:ea typeface="Times New Roman"/>
                <a:cs typeface="Times New Roman"/>
                <a:sym typeface="Times New Roman"/>
              </a:rPr>
              <a:t>80% for training</a:t>
            </a:r>
            <a:r>
              <a:rPr lang="zh-CN" sz="1400">
                <a:solidFill>
                  <a:srgbClr val="000000"/>
                </a:solidFill>
                <a:latin typeface="Times New Roman"/>
                <a:ea typeface="Times New Roman"/>
                <a:cs typeface="Times New Roman"/>
                <a:sym typeface="Times New Roman"/>
              </a:rPr>
              <a:t> the model (X_train, y_train) and </a:t>
            </a:r>
            <a:r>
              <a:rPr lang="zh-CN" sz="1400">
                <a:solidFill>
                  <a:srgbClr val="188038"/>
                </a:solidFill>
                <a:latin typeface="Times New Roman"/>
                <a:ea typeface="Times New Roman"/>
                <a:cs typeface="Times New Roman"/>
                <a:sym typeface="Times New Roman"/>
              </a:rPr>
              <a:t>20% for testing</a:t>
            </a:r>
            <a:r>
              <a:rPr lang="zh-CN" sz="1400">
                <a:solidFill>
                  <a:srgbClr val="000000"/>
                </a:solidFill>
                <a:latin typeface="Times New Roman"/>
                <a:ea typeface="Times New Roman"/>
                <a:cs typeface="Times New Roman"/>
                <a:sym typeface="Times New Roman"/>
              </a:rPr>
              <a:t> its performance (X_test, y_test), with </a:t>
            </a:r>
            <a:r>
              <a:rPr lang="zh-CN" sz="1400">
                <a:solidFill>
                  <a:srgbClr val="188038"/>
                </a:solidFill>
                <a:latin typeface="Times New Roman"/>
                <a:ea typeface="Times New Roman"/>
                <a:cs typeface="Times New Roman"/>
                <a:sym typeface="Times New Roman"/>
              </a:rPr>
              <a:t>random_state=42</a:t>
            </a:r>
            <a:r>
              <a:rPr lang="zh-CN" sz="1400">
                <a:solidFill>
                  <a:srgbClr val="000000"/>
                </a:solidFill>
                <a:latin typeface="Times New Roman"/>
                <a:ea typeface="Times New Roman"/>
                <a:cs typeface="Times New Roman"/>
                <a:sym typeface="Times New Roman"/>
              </a:rPr>
              <a:t> </a:t>
            </a:r>
            <a:endParaRPr/>
          </a:p>
        </p:txBody>
      </p:sp>
      <p:pic>
        <p:nvPicPr>
          <p:cNvPr id="379" name="Google Shape;379;p52" title="Screenshot 2025-05-11 at 11.39.26 PM.png"/>
          <p:cNvPicPr preferRelativeResize="0"/>
          <p:nvPr/>
        </p:nvPicPr>
        <p:blipFill>
          <a:blip r:embed="rId3">
            <a:alphaModFix/>
          </a:blip>
          <a:stretch>
            <a:fillRect/>
          </a:stretch>
        </p:blipFill>
        <p:spPr>
          <a:xfrm>
            <a:off x="2145975" y="3197575"/>
            <a:ext cx="5509426" cy="6760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85" name="Google Shape;385;p53"/>
          <p:cNvSpPr txBox="1"/>
          <p:nvPr>
            <p:ph idx="1" type="body"/>
          </p:nvPr>
        </p:nvSpPr>
        <p:spPr>
          <a:xfrm>
            <a:off x="729450" y="198752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a:t>2. </a:t>
            </a:r>
            <a:r>
              <a:rPr b="1" lang="zh-CN" sz="1400">
                <a:solidFill>
                  <a:srgbClr val="000000"/>
                </a:solidFill>
                <a:latin typeface="Times New Roman"/>
                <a:ea typeface="Times New Roman"/>
                <a:cs typeface="Times New Roman"/>
                <a:sym typeface="Times New Roman"/>
              </a:rPr>
              <a:t>Model Definition, Grid Tuning, and Evaluation</a:t>
            </a:r>
            <a:endParaRPr b="1" sz="1400">
              <a:solidFill>
                <a:srgbClr val="000000"/>
              </a:solidFill>
              <a:latin typeface="Times New Roman"/>
              <a:ea typeface="Times New Roman"/>
              <a:cs typeface="Times New Roman"/>
              <a:sym typeface="Times New Roman"/>
            </a:endParaRPr>
          </a:p>
          <a:p>
            <a:pPr indent="457200" lvl="0" marL="0" rtl="0" algn="l">
              <a:spcBef>
                <a:spcPts val="1200"/>
              </a:spcBef>
              <a:spcAft>
                <a:spcPts val="0"/>
              </a:spcAft>
              <a:buNone/>
            </a:pPr>
            <a:r>
              <a:rPr lang="zh-CN" sz="1400">
                <a:solidFill>
                  <a:srgbClr val="000000"/>
                </a:solidFill>
                <a:latin typeface="Times New Roman"/>
                <a:ea typeface="Times New Roman"/>
                <a:cs typeface="Times New Roman"/>
                <a:sym typeface="Times New Roman"/>
              </a:rPr>
              <a:t>We defined four machine learning models : </a:t>
            </a:r>
            <a:r>
              <a:rPr b="1" lang="zh-CN" sz="1400">
                <a:solidFill>
                  <a:srgbClr val="5B0F00"/>
                </a:solidFill>
                <a:latin typeface="Times New Roman"/>
                <a:ea typeface="Times New Roman"/>
                <a:cs typeface="Times New Roman"/>
                <a:sym typeface="Times New Roman"/>
              </a:rPr>
              <a:t>Logistic Regression</a:t>
            </a:r>
            <a:r>
              <a:rPr lang="zh-CN" sz="1400">
                <a:solidFill>
                  <a:srgbClr val="073763"/>
                </a:solidFill>
                <a:latin typeface="Times New Roman"/>
                <a:ea typeface="Times New Roman"/>
                <a:cs typeface="Times New Roman"/>
                <a:sym typeface="Times New Roman"/>
              </a:rPr>
              <a:t>, </a:t>
            </a:r>
            <a:r>
              <a:rPr b="1" lang="zh-CN" sz="1400">
                <a:solidFill>
                  <a:srgbClr val="5B0F00"/>
                </a:solidFill>
                <a:latin typeface="Times New Roman"/>
                <a:ea typeface="Times New Roman"/>
                <a:cs typeface="Times New Roman"/>
                <a:sym typeface="Times New Roman"/>
              </a:rPr>
              <a:t>Gradient Boosting</a:t>
            </a:r>
            <a:r>
              <a:rPr lang="zh-CN" sz="1400">
                <a:solidFill>
                  <a:srgbClr val="073763"/>
                </a:solidFill>
                <a:latin typeface="Times New Roman"/>
                <a:ea typeface="Times New Roman"/>
                <a:cs typeface="Times New Roman"/>
                <a:sym typeface="Times New Roman"/>
              </a:rPr>
              <a:t>, </a:t>
            </a:r>
            <a:r>
              <a:rPr b="1" lang="zh-CN" sz="1400">
                <a:solidFill>
                  <a:srgbClr val="5B0F00"/>
                </a:solidFill>
                <a:latin typeface="Times New Roman"/>
                <a:ea typeface="Times New Roman"/>
                <a:cs typeface="Times New Roman"/>
                <a:sym typeface="Times New Roman"/>
              </a:rPr>
              <a:t>AdaBoost</a:t>
            </a:r>
            <a:r>
              <a:rPr lang="zh-CN" sz="1400">
                <a:solidFill>
                  <a:srgbClr val="000000"/>
                </a:solidFill>
                <a:latin typeface="Times New Roman"/>
                <a:ea typeface="Times New Roman"/>
                <a:cs typeface="Times New Roman"/>
                <a:sym typeface="Times New Roman"/>
              </a:rPr>
              <a:t>, and </a:t>
            </a:r>
            <a:r>
              <a:rPr b="1" lang="zh-CN" sz="1400">
                <a:solidFill>
                  <a:srgbClr val="5B0F00"/>
                </a:solidFill>
                <a:latin typeface="Times New Roman"/>
                <a:ea typeface="Times New Roman"/>
                <a:cs typeface="Times New Roman"/>
                <a:sym typeface="Times New Roman"/>
              </a:rPr>
              <a:t>Decision Tree</a:t>
            </a:r>
            <a:r>
              <a:rPr lang="zh-CN" sz="1400">
                <a:solidFill>
                  <a:srgbClr val="000000"/>
                </a:solidFill>
                <a:latin typeface="Times New Roman"/>
                <a:ea typeface="Times New Roman"/>
                <a:cs typeface="Times New Roman"/>
                <a:sym typeface="Times New Roman"/>
              </a:rPr>
              <a:t>, and each paired with a grid of hyperparameter values for tuning. To keep the process efficient, the grid size was kept</a:t>
            </a:r>
            <a:r>
              <a:rPr b="1" lang="zh-CN" sz="1400">
                <a:solidFill>
                  <a:srgbClr val="000000"/>
                </a:solidFill>
                <a:latin typeface="Times New Roman"/>
                <a:ea typeface="Times New Roman"/>
                <a:cs typeface="Times New Roman"/>
                <a:sym typeface="Times New Roman"/>
              </a:rPr>
              <a:t> </a:t>
            </a:r>
            <a:r>
              <a:rPr lang="zh-CN" sz="1400">
                <a:solidFill>
                  <a:srgbClr val="000000"/>
                </a:solidFill>
                <a:latin typeface="Times New Roman"/>
                <a:ea typeface="Times New Roman"/>
                <a:cs typeface="Times New Roman"/>
                <a:sym typeface="Times New Roman"/>
              </a:rPr>
              <a:t>small to medium.</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b="1" sz="1400">
              <a:solidFill>
                <a:srgbClr val="000000"/>
              </a:solidFill>
              <a:latin typeface="Times New Roman"/>
              <a:ea typeface="Times New Roman"/>
              <a:cs typeface="Times New Roman"/>
              <a:sym typeface="Times New Roman"/>
            </a:endParaRPr>
          </a:p>
        </p:txBody>
      </p:sp>
      <p:pic>
        <p:nvPicPr>
          <p:cNvPr id="386" name="Google Shape;386;p53" title="Screenshot 2025-05-11 at 11.41.44 PM.png"/>
          <p:cNvPicPr preferRelativeResize="0"/>
          <p:nvPr/>
        </p:nvPicPr>
        <p:blipFill>
          <a:blip r:embed="rId3">
            <a:alphaModFix/>
          </a:blip>
          <a:stretch>
            <a:fillRect/>
          </a:stretch>
        </p:blipFill>
        <p:spPr>
          <a:xfrm>
            <a:off x="1951000" y="3252375"/>
            <a:ext cx="4417374" cy="1565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92" name="Google Shape;392;p54"/>
          <p:cNvSpPr txBox="1"/>
          <p:nvPr>
            <p:ph idx="1" type="body"/>
          </p:nvPr>
        </p:nvSpPr>
        <p:spPr>
          <a:xfrm>
            <a:off x="638800" y="2303900"/>
            <a:ext cx="7688700" cy="11844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Hyperparameter tuning was performed using </a:t>
            </a:r>
            <a:r>
              <a:rPr b="1" lang="zh-CN" sz="1400">
                <a:solidFill>
                  <a:srgbClr val="000000"/>
                </a:solidFill>
                <a:latin typeface="Times New Roman"/>
                <a:ea typeface="Times New Roman"/>
                <a:cs typeface="Times New Roman"/>
                <a:sym typeface="Times New Roman"/>
              </a:rPr>
              <a:t>GridSearchCV</a:t>
            </a:r>
            <a:r>
              <a:rPr lang="zh-CN" sz="1400">
                <a:solidFill>
                  <a:srgbClr val="000000"/>
                </a:solidFill>
                <a:latin typeface="Times New Roman"/>
                <a:ea typeface="Times New Roman"/>
                <a:cs typeface="Times New Roman"/>
                <a:sym typeface="Times New Roman"/>
              </a:rPr>
              <a:t> with </a:t>
            </a:r>
            <a:r>
              <a:rPr b="1" lang="zh-CN" sz="1400">
                <a:solidFill>
                  <a:srgbClr val="000000"/>
                </a:solidFill>
                <a:latin typeface="Times New Roman"/>
                <a:ea typeface="Times New Roman"/>
                <a:cs typeface="Times New Roman"/>
                <a:sym typeface="Times New Roman"/>
              </a:rPr>
              <a:t>5-fold cross-validation</a:t>
            </a:r>
            <a:r>
              <a:rPr lang="zh-CN" sz="1400">
                <a:solidFill>
                  <a:srgbClr val="000000"/>
                </a:solidFill>
                <a:latin typeface="Times New Roman"/>
                <a:ea typeface="Times New Roman"/>
                <a:cs typeface="Times New Roman"/>
                <a:sym typeface="Times New Roman"/>
              </a:rPr>
              <a:t> and evaluated using </a:t>
            </a:r>
            <a:r>
              <a:rPr b="1" lang="zh-CN" sz="1400">
                <a:solidFill>
                  <a:srgbClr val="000000"/>
                </a:solidFill>
                <a:latin typeface="Times New Roman"/>
                <a:ea typeface="Times New Roman"/>
                <a:cs typeface="Times New Roman"/>
                <a:sym typeface="Times New Roman"/>
              </a:rPr>
              <a:t>Accuracy</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F1 Score</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Precision</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Recall</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ROC AUC</a:t>
            </a:r>
            <a:r>
              <a:rPr lang="zh-CN" sz="1400">
                <a:solidFill>
                  <a:srgbClr val="000000"/>
                </a:solidFill>
                <a:latin typeface="Times New Roman"/>
                <a:ea typeface="Times New Roman"/>
                <a:cs typeface="Times New Roman"/>
                <a:sym typeface="Times New Roman"/>
              </a:rPr>
              <a:t>, enabling optimization of each model’s key parameters. The final performance metrics are summarized in the table below.</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393" name="Google Shape;393;p54"/>
          <p:cNvPicPr preferRelativeResize="0"/>
          <p:nvPr/>
        </p:nvPicPr>
        <p:blipFill>
          <a:blip r:embed="rId3">
            <a:alphaModFix/>
          </a:blip>
          <a:stretch>
            <a:fillRect/>
          </a:stretch>
        </p:blipFill>
        <p:spPr>
          <a:xfrm>
            <a:off x="382050" y="3420325"/>
            <a:ext cx="8379901" cy="869375"/>
          </a:xfrm>
          <a:prstGeom prst="rect">
            <a:avLst/>
          </a:prstGeom>
          <a:noFill/>
          <a:ln>
            <a:noFill/>
          </a:ln>
        </p:spPr>
      </p:pic>
      <p:sp>
        <p:nvSpPr>
          <p:cNvPr id="394" name="Google Shape;394;p54"/>
          <p:cNvSpPr txBox="1"/>
          <p:nvPr/>
        </p:nvSpPr>
        <p:spPr>
          <a:xfrm>
            <a:off x="804500" y="1761475"/>
            <a:ext cx="4600200" cy="31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Lato"/>
                <a:ea typeface="Lato"/>
                <a:cs typeface="Lato"/>
                <a:sym typeface="Lato"/>
              </a:rPr>
              <a:t>Model Performance Results</a:t>
            </a:r>
            <a:endParaRPr sz="1800">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type="title"/>
          </p:nvPr>
        </p:nvSpPr>
        <p:spPr>
          <a:xfrm>
            <a:off x="1670475" y="90600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00" name="Google Shape;400;p55"/>
          <p:cNvPicPr preferRelativeResize="0"/>
          <p:nvPr/>
        </p:nvPicPr>
        <p:blipFill>
          <a:blip r:embed="rId3">
            <a:alphaModFix/>
          </a:blip>
          <a:stretch>
            <a:fillRect/>
          </a:stretch>
        </p:blipFill>
        <p:spPr>
          <a:xfrm>
            <a:off x="639346" y="1441200"/>
            <a:ext cx="5593935" cy="3605375"/>
          </a:xfrm>
          <a:prstGeom prst="rect">
            <a:avLst/>
          </a:prstGeom>
          <a:noFill/>
          <a:ln>
            <a:noFill/>
          </a:ln>
        </p:spPr>
      </p:pic>
      <p:sp>
        <p:nvSpPr>
          <p:cNvPr id="401" name="Google Shape;401;p55"/>
          <p:cNvSpPr txBox="1"/>
          <p:nvPr/>
        </p:nvSpPr>
        <p:spPr>
          <a:xfrm>
            <a:off x="6823200" y="1610050"/>
            <a:ext cx="1818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402" name="Google Shape;402;p55"/>
          <p:cNvSpPr txBox="1"/>
          <p:nvPr/>
        </p:nvSpPr>
        <p:spPr>
          <a:xfrm>
            <a:off x="6537300" y="1610050"/>
            <a:ext cx="23907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latin typeface="Times New Roman"/>
                <a:ea typeface="Times New Roman"/>
                <a:cs typeface="Times New Roman"/>
                <a:sym typeface="Times New Roman"/>
              </a:rPr>
              <a:t>Logistic Regression</a:t>
            </a:r>
            <a:r>
              <a:rPr lang="zh-CN">
                <a:latin typeface="Times New Roman"/>
                <a:ea typeface="Times New Roman"/>
                <a:cs typeface="Times New Roman"/>
                <a:sym typeface="Times New Roman"/>
              </a:rPr>
              <a:t> is the best performing model overall.</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Accuracy of 95%,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F1 Score of 93.33%,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Precision of 93.33%,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Recall of 93.33%</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ROC AUC of 98.67%.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Its high AUC indicates excellent classification capability across probability thresholds.</a:t>
            </a:r>
            <a:endParaRPr>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08" name="Google Shape;408;p5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rPr lang="zh-CN" sz="1400">
                <a:solidFill>
                  <a:srgbClr val="000000"/>
                </a:solidFill>
                <a:latin typeface="Times New Roman"/>
                <a:ea typeface="Times New Roman"/>
                <a:cs typeface="Times New Roman"/>
                <a:sym typeface="Times New Roman"/>
              </a:rPr>
              <a:t>Performed by fitting 4 trained machine learning models </a:t>
            </a:r>
            <a:r>
              <a:rPr b="1" lang="zh-CN" sz="1400">
                <a:solidFill>
                  <a:srgbClr val="000000"/>
                </a:solidFill>
                <a:latin typeface="Times New Roman"/>
                <a:ea typeface="Times New Roman"/>
                <a:cs typeface="Times New Roman"/>
                <a:sym typeface="Times New Roman"/>
              </a:rPr>
              <a:t>Logistic Regression</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Gradient Boosting</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AdaBoost</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Decision Tree</a:t>
            </a:r>
            <a:r>
              <a:rPr lang="zh-CN" sz="1400">
                <a:solidFill>
                  <a:srgbClr val="000000"/>
                </a:solidFill>
                <a:latin typeface="Times New Roman"/>
                <a:ea typeface="Times New Roman"/>
                <a:cs typeface="Times New Roman"/>
                <a:sym typeface="Times New Roman"/>
              </a:rPr>
              <a:t> with the best-known hyperparameters. Each model is trained using the option found through GridSearchCV.</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09" name="Google Shape;409;p56"/>
          <p:cNvSpPr txBox="1"/>
          <p:nvPr/>
        </p:nvSpPr>
        <p:spPr>
          <a:xfrm>
            <a:off x="781825" y="1744925"/>
            <a:ext cx="406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importance</a:t>
            </a:r>
            <a:endParaRPr sz="1800">
              <a:latin typeface="Lato"/>
              <a:ea typeface="Lato"/>
              <a:cs typeface="Lato"/>
              <a:sym typeface="Lato"/>
            </a:endParaRPr>
          </a:p>
        </p:txBody>
      </p:sp>
      <p:pic>
        <p:nvPicPr>
          <p:cNvPr id="410" name="Google Shape;410;p56" title="Screenshot 2025-05-12 at 11.10.31 AM.png"/>
          <p:cNvPicPr preferRelativeResize="0"/>
          <p:nvPr/>
        </p:nvPicPr>
        <p:blipFill>
          <a:blip r:embed="rId3">
            <a:alphaModFix/>
          </a:blip>
          <a:stretch>
            <a:fillRect/>
          </a:stretch>
        </p:blipFill>
        <p:spPr>
          <a:xfrm>
            <a:off x="590938" y="3326125"/>
            <a:ext cx="8101667" cy="10138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16" name="Google Shape;416;p57"/>
          <p:cNvSpPr txBox="1"/>
          <p:nvPr>
            <p:ph idx="1" type="body"/>
          </p:nvPr>
        </p:nvSpPr>
        <p:spPr>
          <a:xfrm>
            <a:off x="729450" y="1794400"/>
            <a:ext cx="7688700" cy="2261100"/>
          </a:xfrm>
          <a:prstGeom prst="rect">
            <a:avLst/>
          </a:prstGeom>
        </p:spPr>
        <p:txBody>
          <a:bodyPr anchorCtr="0" anchor="t" bIns="91425" lIns="91425" spcFirstLastPara="1" rIns="91425" wrap="square" tIns="91425">
            <a:normAutofit fontScale="92500" lnSpcReduction="20000"/>
          </a:bodyPr>
          <a:lstStyle/>
          <a:p>
            <a:pPr indent="0" lvl="0" marL="457200" rtl="0" algn="l">
              <a:spcBef>
                <a:spcPts val="1200"/>
              </a:spcBef>
              <a:spcAft>
                <a:spcPts val="0"/>
              </a:spcAft>
              <a:buNone/>
            </a:pPr>
            <a:r>
              <a:t/>
            </a:r>
            <a:endParaRPr sz="1800">
              <a:solidFill>
                <a:srgbClr val="000000"/>
              </a:solidFill>
            </a:endParaRPr>
          </a:p>
          <a:p>
            <a:pPr indent="0" lvl="0" marL="457200" rtl="0" algn="l">
              <a:spcBef>
                <a:spcPts val="1200"/>
              </a:spcBef>
              <a:spcAft>
                <a:spcPts val="0"/>
              </a:spcAft>
              <a:buNone/>
            </a:pPr>
            <a:r>
              <a:rPr lang="zh-CN" sz="1400">
                <a:solidFill>
                  <a:srgbClr val="000000"/>
                </a:solidFill>
                <a:latin typeface="Times New Roman"/>
                <a:ea typeface="Times New Roman"/>
                <a:cs typeface="Times New Roman"/>
                <a:sym typeface="Times New Roman"/>
              </a:rPr>
              <a:t>To compare which features were most influential in each model, a feature importance table was created using a pandas DataFrame (importance_df). This table includes the feature names, coefficients from Logistic Regression, and feature importance scores from Gradient Boosting, AdaBoost, and Decision Tree models. Feature importance was extracted using:</a:t>
            </a:r>
            <a:endParaRPr sz="1400">
              <a:solidFill>
                <a:srgbClr val="000000"/>
              </a:solidFill>
              <a:latin typeface="Times New Roman"/>
              <a:ea typeface="Times New Roman"/>
              <a:cs typeface="Times New Roman"/>
              <a:sym typeface="Times New Roman"/>
            </a:endParaRPr>
          </a:p>
          <a:p>
            <a:pPr indent="-310832" lvl="0" marL="914400" rtl="0" algn="l">
              <a:spcBef>
                <a:spcPts val="120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log_reg.coef_[0] for Logistic Regression</a:t>
            </a:r>
            <a:endParaRPr sz="1400">
              <a:solidFill>
                <a:srgbClr val="000000"/>
              </a:solidFill>
              <a:latin typeface="Times New Roman"/>
              <a:ea typeface="Times New Roman"/>
              <a:cs typeface="Times New Roman"/>
              <a:sym typeface="Times New Roman"/>
            </a:endParaRPr>
          </a:p>
          <a:p>
            <a:pPr indent="-310832" lvl="0" marL="914400" rtl="0" algn="l">
              <a:spcBef>
                <a:spcPts val="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.feature_importances_ for tree-based models (Gradient Boosting, AdaBoost, Decision Tree)</a:t>
            </a:r>
            <a:endParaRPr sz="1400">
              <a:solidFill>
                <a:srgbClr val="000000"/>
              </a:solidFill>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1800">
              <a:solidFill>
                <a:srgbClr val="000000"/>
              </a:solidFill>
            </a:endParaRPr>
          </a:p>
        </p:txBody>
      </p:sp>
      <p:sp>
        <p:nvSpPr>
          <p:cNvPr id="417" name="Google Shape;417;p57"/>
          <p:cNvSpPr txBox="1"/>
          <p:nvPr/>
        </p:nvSpPr>
        <p:spPr>
          <a:xfrm>
            <a:off x="258275" y="1726125"/>
            <a:ext cx="4600200" cy="317400"/>
          </a:xfrm>
          <a:prstGeom prst="rect">
            <a:avLst/>
          </a:prstGeom>
          <a:noFill/>
          <a:ln>
            <a:noFill/>
          </a:ln>
        </p:spPr>
        <p:txBody>
          <a:bodyPr anchorCtr="0" anchor="t" bIns="91425" lIns="91425" spcFirstLastPara="1" rIns="91425" wrap="square" tIns="91425">
            <a:noAutofit/>
          </a:bodyPr>
          <a:lstStyle/>
          <a:p>
            <a:pPr indent="0" lvl="0" marL="457200" rtl="0" algn="l">
              <a:lnSpc>
                <a:spcPct val="110795"/>
              </a:lnSpc>
              <a:spcBef>
                <a:spcPts val="0"/>
              </a:spcBef>
              <a:spcAft>
                <a:spcPts val="0"/>
              </a:spcAft>
              <a:buNone/>
            </a:pPr>
            <a:r>
              <a:rPr lang="zh-CN" sz="1800">
                <a:latin typeface="Lato"/>
                <a:ea typeface="Lato"/>
                <a:cs typeface="Lato"/>
                <a:sym typeface="Lato"/>
              </a:rPr>
              <a:t>Feature Importance </a:t>
            </a:r>
            <a:endParaRPr sz="2200">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pic>
        <p:nvPicPr>
          <p:cNvPr id="418" name="Google Shape;418;p57" title="Screenshot 2025-05-12 at 11.24.43 AM.png"/>
          <p:cNvPicPr preferRelativeResize="0"/>
          <p:nvPr/>
        </p:nvPicPr>
        <p:blipFill>
          <a:blip r:embed="rId3">
            <a:alphaModFix/>
          </a:blip>
          <a:stretch>
            <a:fillRect/>
          </a:stretch>
        </p:blipFill>
        <p:spPr>
          <a:xfrm>
            <a:off x="2806775" y="3680400"/>
            <a:ext cx="3349475" cy="12857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pic>
        <p:nvPicPr>
          <p:cNvPr id="423" name="Google Shape;423;p58"/>
          <p:cNvPicPr preferRelativeResize="0"/>
          <p:nvPr/>
        </p:nvPicPr>
        <p:blipFill>
          <a:blip r:embed="rId3">
            <a:alphaModFix/>
          </a:blip>
          <a:stretch>
            <a:fillRect/>
          </a:stretch>
        </p:blipFill>
        <p:spPr>
          <a:xfrm>
            <a:off x="879150" y="2526225"/>
            <a:ext cx="4227674" cy="2521146"/>
          </a:xfrm>
          <a:prstGeom prst="rect">
            <a:avLst/>
          </a:prstGeom>
          <a:noFill/>
          <a:ln>
            <a:noFill/>
          </a:ln>
        </p:spPr>
      </p:pic>
      <p:pic>
        <p:nvPicPr>
          <p:cNvPr id="424" name="Google Shape;424;p58"/>
          <p:cNvPicPr preferRelativeResize="0"/>
          <p:nvPr/>
        </p:nvPicPr>
        <p:blipFill>
          <a:blip r:embed="rId4">
            <a:alphaModFix/>
          </a:blip>
          <a:stretch>
            <a:fillRect/>
          </a:stretch>
        </p:blipFill>
        <p:spPr>
          <a:xfrm>
            <a:off x="963875" y="1484550"/>
            <a:ext cx="5467350" cy="962025"/>
          </a:xfrm>
          <a:prstGeom prst="rect">
            <a:avLst/>
          </a:prstGeom>
          <a:noFill/>
          <a:ln>
            <a:noFill/>
          </a:ln>
        </p:spPr>
      </p:pic>
      <p:sp>
        <p:nvSpPr>
          <p:cNvPr id="425" name="Google Shape;425;p58"/>
          <p:cNvSpPr txBox="1"/>
          <p:nvPr/>
        </p:nvSpPr>
        <p:spPr>
          <a:xfrm>
            <a:off x="1726200" y="940950"/>
            <a:ext cx="4600200" cy="317400"/>
          </a:xfrm>
          <a:prstGeom prst="rect">
            <a:avLst/>
          </a:prstGeom>
          <a:noFill/>
          <a:ln>
            <a:noFill/>
          </a:ln>
        </p:spPr>
        <p:txBody>
          <a:bodyPr anchorCtr="0" anchor="t" bIns="91425" lIns="91425" spcFirstLastPara="1" rIns="91425" wrap="square" tIns="91425">
            <a:noAutofit/>
          </a:bodyPr>
          <a:lstStyle/>
          <a:p>
            <a:pPr indent="0" lvl="0" marL="457200" rtl="0" algn="l">
              <a:lnSpc>
                <a:spcPct val="110795"/>
              </a:lnSpc>
              <a:spcBef>
                <a:spcPts val="0"/>
              </a:spcBef>
              <a:spcAft>
                <a:spcPts val="0"/>
              </a:spcAft>
              <a:buNone/>
            </a:pPr>
            <a:r>
              <a:rPr lang="zh-CN" sz="1800">
                <a:latin typeface="Lato"/>
                <a:ea typeface="Lato"/>
                <a:cs typeface="Lato"/>
                <a:sym typeface="Lato"/>
              </a:rPr>
              <a:t>Feature Importance Results</a:t>
            </a:r>
            <a:endParaRPr sz="2200">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426" name="Google Shape;426;p58"/>
          <p:cNvSpPr txBox="1"/>
          <p:nvPr/>
        </p:nvSpPr>
        <p:spPr>
          <a:xfrm>
            <a:off x="5507650" y="2571750"/>
            <a:ext cx="3334200" cy="247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a:latin typeface="Times New Roman"/>
                <a:ea typeface="Times New Roman"/>
                <a:cs typeface="Times New Roman"/>
                <a:sym typeface="Times New Roman"/>
              </a:rPr>
              <a:t>The Logistic Regression Model</a:t>
            </a:r>
            <a:r>
              <a:rPr lang="zh-CN">
                <a:latin typeface="Times New Roman"/>
                <a:ea typeface="Times New Roman"/>
                <a:cs typeface="Times New Roman"/>
                <a:sym typeface="Times New Roman"/>
              </a:rPr>
              <a:t> identified the most influential features as</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zh-CN">
                <a:solidFill>
                  <a:srgbClr val="188038"/>
                </a:solidFill>
                <a:latin typeface="Times New Roman"/>
                <a:ea typeface="Times New Roman"/>
                <a:cs typeface="Times New Roman"/>
                <a:sym typeface="Times New Roman"/>
              </a:rPr>
              <a:t>Screen Time Type</a:t>
            </a:r>
            <a:r>
              <a:rPr lang="zh-CN">
                <a:latin typeface="Times New Roman"/>
                <a:ea typeface="Times New Roman"/>
                <a:cs typeface="Times New Roman"/>
                <a:sym typeface="Times New Roman"/>
              </a:rPr>
              <a:t> (+3.17)</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zh-CN">
                <a:solidFill>
                  <a:srgbClr val="188038"/>
                </a:solidFill>
                <a:latin typeface="Times New Roman"/>
                <a:ea typeface="Times New Roman"/>
                <a:cs typeface="Times New Roman"/>
                <a:sym typeface="Times New Roman"/>
              </a:rPr>
              <a:t>Sample Size</a:t>
            </a:r>
            <a:r>
              <a:rPr lang="zh-CN">
                <a:latin typeface="Times New Roman"/>
                <a:ea typeface="Times New Roman"/>
                <a:cs typeface="Times New Roman"/>
                <a:sym typeface="Times New Roman"/>
              </a:rPr>
              <a:t> (–1.50)</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zh-CN">
                <a:solidFill>
                  <a:srgbClr val="188038"/>
                </a:solidFill>
                <a:latin typeface="Times New Roman"/>
                <a:ea typeface="Times New Roman"/>
                <a:cs typeface="Times New Roman"/>
                <a:sym typeface="Times New Roman"/>
              </a:rPr>
              <a:t>Age</a:t>
            </a:r>
            <a:r>
              <a:rPr lang="zh-CN">
                <a:latin typeface="Times New Roman"/>
                <a:ea typeface="Times New Roman"/>
                <a:cs typeface="Times New Roman"/>
                <a:sym typeface="Times New Roman"/>
              </a:rPr>
              <a:t> (+1.50)</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This indicates that </a:t>
            </a:r>
            <a:r>
              <a:rPr b="1" lang="zh-CN">
                <a:solidFill>
                  <a:srgbClr val="188038"/>
                </a:solidFill>
                <a:latin typeface="Times New Roman"/>
                <a:ea typeface="Times New Roman"/>
                <a:cs typeface="Times New Roman"/>
                <a:sym typeface="Times New Roman"/>
              </a:rPr>
              <a:t>Screen Time Type</a:t>
            </a:r>
            <a:r>
              <a:rPr lang="zh-CN">
                <a:latin typeface="Times New Roman"/>
                <a:ea typeface="Times New Roman"/>
                <a:cs typeface="Times New Roman"/>
                <a:sym typeface="Times New Roman"/>
              </a:rPr>
              <a:t> has the strongest positive association with high screen time.</a:t>
            </a:r>
            <a:endParaRPr>
              <a:latin typeface="Times New Roman"/>
              <a:ea typeface="Times New Roman"/>
              <a:cs typeface="Times New Roman"/>
              <a:sym typeface="Times New Roman"/>
            </a:endParaRPr>
          </a:p>
        </p:txBody>
      </p:sp>
      <p:sp>
        <p:nvSpPr>
          <p:cNvPr id="427" name="Google Shape;427;p58"/>
          <p:cNvSpPr txBox="1"/>
          <p:nvPr>
            <p:ph type="title"/>
          </p:nvPr>
        </p:nvSpPr>
        <p:spPr>
          <a:xfrm>
            <a:off x="727650" y="5903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Average Daily Screen Time for Children </a:t>
            </a:r>
            <a:endParaRPr sz="3500"/>
          </a:p>
          <a:p>
            <a:pPr indent="0" lvl="0" marL="914400" rtl="0" algn="l">
              <a:lnSpc>
                <a:spcPct val="115000"/>
              </a:lnSpc>
              <a:spcBef>
                <a:spcPts val="0"/>
              </a:spcBef>
              <a:spcAft>
                <a:spcPts val="0"/>
              </a:spcAft>
              <a:buNone/>
            </a:pPr>
            <a:r>
              <a:t/>
            </a:r>
            <a:endParaRPr b="0" sz="1400">
              <a:solidFill>
                <a:srgbClr val="000000"/>
              </a:solidFill>
              <a:latin typeface="Times New Roman"/>
              <a:ea typeface="Times New Roman"/>
              <a:cs typeface="Times New Roman"/>
              <a:sym typeface="Times New Roman"/>
            </a:endParaRPr>
          </a:p>
        </p:txBody>
      </p:sp>
      <p:sp>
        <p:nvSpPr>
          <p:cNvPr id="433" name="Google Shape;433;p5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800">
                <a:solidFill>
                  <a:srgbClr val="000000"/>
                </a:solidFill>
                <a:latin typeface="Times New Roman"/>
                <a:ea typeface="Times New Roman"/>
                <a:cs typeface="Times New Roman"/>
                <a:sym typeface="Times New Roman"/>
              </a:rPr>
              <a:t>Conclusion</a:t>
            </a:r>
            <a:endParaRPr b="1" sz="1800">
              <a:solidFill>
                <a:srgbClr val="000000"/>
              </a:solidFill>
              <a:latin typeface="Times New Roman"/>
              <a:ea typeface="Times New Roman"/>
              <a:cs typeface="Times New Roman"/>
              <a:sym typeface="Times New Roman"/>
            </a:endParaRPr>
          </a:p>
          <a:p>
            <a:pPr indent="-342900" lvl="0" marL="457200" rtl="0" algn="l">
              <a:spcBef>
                <a:spcPts val="1200"/>
              </a:spcBef>
              <a:spcAft>
                <a:spcPts val="0"/>
              </a:spcAft>
              <a:buClr>
                <a:srgbClr val="000000"/>
              </a:buClr>
              <a:buSzPts val="1800"/>
              <a:buFont typeface="Times New Roman"/>
              <a:buChar char="●"/>
            </a:pPr>
            <a:r>
              <a:rPr lang="zh-CN" sz="1400">
                <a:solidFill>
                  <a:srgbClr val="000000"/>
                </a:solidFill>
                <a:latin typeface="Times New Roman"/>
                <a:ea typeface="Times New Roman"/>
                <a:cs typeface="Times New Roman"/>
                <a:sym typeface="Times New Roman"/>
              </a:rPr>
              <a:t>The dataset reveals screen time behavior that aligns with expected patterns related to Age usage</a:t>
            </a:r>
            <a:endParaRPr b="1" sz="18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400">
                <a:solidFill>
                  <a:srgbClr val="000000"/>
                </a:solidFill>
                <a:latin typeface="Times New Roman"/>
                <a:ea typeface="Times New Roman"/>
                <a:cs typeface="Times New Roman"/>
                <a:sym typeface="Times New Roman"/>
              </a:rPr>
              <a:t>The Logistic Regression Model </a:t>
            </a:r>
            <a:r>
              <a:rPr lang="zh-CN" sz="1400">
                <a:solidFill>
                  <a:srgbClr val="000000"/>
                </a:solidFill>
                <a:latin typeface="Times New Roman"/>
                <a:ea typeface="Times New Roman"/>
                <a:cs typeface="Times New Roman"/>
                <a:sym typeface="Times New Roman"/>
              </a:rPr>
              <a:t>achieved the highest overall performance with the best balance of accuracy and interpretability with </a:t>
            </a:r>
            <a:r>
              <a:rPr lang="zh-CN" sz="1400">
                <a:solidFill>
                  <a:srgbClr val="000000"/>
                </a:solidFill>
                <a:latin typeface="Times New Roman"/>
                <a:ea typeface="Times New Roman"/>
                <a:cs typeface="Times New Roman"/>
                <a:sym typeface="Times New Roman"/>
              </a:rPr>
              <a:t>Accuracy of 95%, F1 Score of 93.33%, Precision of 93.33%, Recall of 93.33%, ROC AUC of 98.67%. </a:t>
            </a:r>
            <a:endParaRPr sz="1400">
              <a:solidFill>
                <a:srgbClr val="000000"/>
              </a:solidFill>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b="1" lang="zh-CN" sz="1400">
                <a:solidFill>
                  <a:srgbClr val="188038"/>
                </a:solidFill>
                <a:latin typeface="Times New Roman"/>
                <a:ea typeface="Times New Roman"/>
                <a:cs typeface="Times New Roman"/>
                <a:sym typeface="Times New Roman"/>
              </a:rPr>
              <a:t>Screen Time Type</a:t>
            </a:r>
            <a:r>
              <a:rPr lang="zh-CN" sz="1400">
                <a:solidFill>
                  <a:srgbClr val="000000"/>
                </a:solidFill>
                <a:latin typeface="Times New Roman"/>
                <a:ea typeface="Times New Roman"/>
                <a:cs typeface="Times New Roman"/>
                <a:sym typeface="Times New Roman"/>
              </a:rPr>
              <a:t> is the most influential predictor across all models.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0"/>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p:txBody>
      </p:sp>
      <p:sp>
        <p:nvSpPr>
          <p:cNvPr id="439" name="Google Shape;439;p6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This dataset contains 907 observations and 12 variables, compiled detailed financial information for students pursuing higher education abroad. It spans multiple countries, cities and universities around the world, capturing a comprehensive spectrum of tuition fees, living expenses and key ancillary costs.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Standardized fields include tuition in USD, living cost indices, rent, visa fees, insurance, and up-to-date exchange rates. Currency values were derived based on local currency units per U.S dollar at the time of data collection.</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p:txBody>
      </p:sp>
      <p:sp>
        <p:nvSpPr>
          <p:cNvPr id="445" name="Google Shape;445;p61"/>
          <p:cNvSpPr txBox="1"/>
          <p:nvPr>
            <p:ph idx="1" type="body"/>
          </p:nvPr>
        </p:nvSpPr>
        <p:spPr>
          <a:xfrm>
            <a:off x="729450" y="1783000"/>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Data shape :(907, 12)</a:t>
            </a:r>
            <a:endParaRPr b="1"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5 Categorical variables in the dataset : </a:t>
            </a:r>
            <a:r>
              <a:rPr lang="zh-CN" sz="1400">
                <a:solidFill>
                  <a:srgbClr val="188038"/>
                </a:solidFill>
                <a:latin typeface="Times New Roman"/>
                <a:ea typeface="Times New Roman"/>
                <a:cs typeface="Times New Roman"/>
                <a:sym typeface="Times New Roman"/>
              </a:rPr>
              <a:t>Country, City, University, Program </a:t>
            </a:r>
            <a:r>
              <a:rPr lang="zh-CN" sz="1400">
                <a:solidFill>
                  <a:srgbClr val="000000"/>
                </a:solidFill>
                <a:latin typeface="Times New Roman"/>
                <a:ea typeface="Times New Roman"/>
                <a:cs typeface="Times New Roman"/>
                <a:sym typeface="Times New Roman"/>
              </a:rPr>
              <a:t>and</a:t>
            </a:r>
            <a:r>
              <a:rPr lang="zh-CN" sz="1400">
                <a:solidFill>
                  <a:srgbClr val="188038"/>
                </a:solidFill>
                <a:latin typeface="Times New Roman"/>
                <a:ea typeface="Times New Roman"/>
                <a:cs typeface="Times New Roman"/>
                <a:sym typeface="Times New Roman"/>
              </a:rPr>
              <a:t> Level</a:t>
            </a:r>
            <a:endParaRPr sz="1400">
              <a:solidFill>
                <a:srgbClr val="188038"/>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7 Numerical variables : </a:t>
            </a:r>
            <a:r>
              <a:rPr lang="zh-CN" sz="1400">
                <a:solidFill>
                  <a:srgbClr val="188038"/>
                </a:solidFill>
                <a:latin typeface="Times New Roman"/>
                <a:ea typeface="Times New Roman"/>
                <a:cs typeface="Times New Roman"/>
                <a:sym typeface="Times New Roman"/>
              </a:rPr>
              <a:t>ADuration_Year</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Living_Cost_Index</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Rent_USD</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Visa_Fee_USD</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Insurance_USD</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Exchange_Rate)</a:t>
            </a:r>
            <a:endParaRPr sz="1400">
              <a:solidFill>
                <a:srgbClr val="188038"/>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The target variable : </a:t>
            </a:r>
            <a:r>
              <a:rPr lang="zh-CN" sz="1400">
                <a:solidFill>
                  <a:srgbClr val="188038"/>
                </a:solidFill>
                <a:latin typeface="Times New Roman"/>
                <a:ea typeface="Times New Roman"/>
                <a:cs typeface="Times New Roman"/>
                <a:sym typeface="Times New Roman"/>
              </a:rPr>
              <a:t>High Cost</a:t>
            </a:r>
            <a:endParaRPr sz="1400">
              <a:solidFill>
                <a:srgbClr val="188038"/>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446" name="Google Shape;446;p61"/>
          <p:cNvPicPr preferRelativeResize="0"/>
          <p:nvPr/>
        </p:nvPicPr>
        <p:blipFill>
          <a:blip r:embed="rId3">
            <a:alphaModFix/>
          </a:blip>
          <a:stretch>
            <a:fillRect/>
          </a:stretch>
        </p:blipFill>
        <p:spPr>
          <a:xfrm>
            <a:off x="2644450" y="3202100"/>
            <a:ext cx="6238875" cy="1838325"/>
          </a:xfrm>
          <a:prstGeom prst="rect">
            <a:avLst/>
          </a:prstGeom>
          <a:noFill/>
          <a:ln>
            <a:noFill/>
          </a:ln>
        </p:spPr>
      </p:pic>
      <p:sp>
        <p:nvSpPr>
          <p:cNvPr id="447" name="Google Shape;447;p61"/>
          <p:cNvSpPr txBox="1"/>
          <p:nvPr/>
        </p:nvSpPr>
        <p:spPr>
          <a:xfrm>
            <a:off x="4904525" y="2817200"/>
            <a:ext cx="1240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300">
                <a:solidFill>
                  <a:srgbClr val="434343"/>
                </a:solidFill>
                <a:latin typeface="Lato"/>
                <a:ea typeface="Lato"/>
                <a:cs typeface="Lato"/>
                <a:sym typeface="Lato"/>
              </a:rPr>
              <a:t>Dataset Head</a:t>
            </a:r>
            <a:endParaRPr b="1" sz="1300">
              <a:solidFill>
                <a:srgbClr val="434343"/>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CN" sz="2300">
                <a:solidFill>
                  <a:srgbClr val="000000"/>
                </a:solidFill>
                <a:latin typeface="Raleway ExtraBold"/>
                <a:ea typeface="Raleway ExtraBold"/>
                <a:cs typeface="Raleway ExtraBold"/>
                <a:sym typeface="Raleway ExtraBold"/>
              </a:rPr>
              <a:t>Numeric Features - Distribution 1</a:t>
            </a:r>
            <a:endParaRPr/>
          </a:p>
        </p:txBody>
      </p:sp>
      <p:sp>
        <p:nvSpPr>
          <p:cNvPr id="114" name="Google Shape;114;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pic>
        <p:nvPicPr>
          <p:cNvPr id="115" name="Google Shape;115;p17" title="Distribution of Study_Hours_Per_Day.png"/>
          <p:cNvPicPr preferRelativeResize="0"/>
          <p:nvPr/>
        </p:nvPicPr>
        <p:blipFill>
          <a:blip r:embed="rId3">
            <a:alphaModFix/>
          </a:blip>
          <a:stretch>
            <a:fillRect/>
          </a:stretch>
        </p:blipFill>
        <p:spPr>
          <a:xfrm>
            <a:off x="1180350" y="2078875"/>
            <a:ext cx="3391650" cy="2261100"/>
          </a:xfrm>
          <a:prstGeom prst="rect">
            <a:avLst/>
          </a:prstGeom>
          <a:noFill/>
          <a:ln>
            <a:noFill/>
          </a:ln>
        </p:spPr>
      </p:pic>
      <p:pic>
        <p:nvPicPr>
          <p:cNvPr id="116" name="Google Shape;116;p17" title="Distribution of Social_Hours_Per_Day.png"/>
          <p:cNvPicPr preferRelativeResize="0"/>
          <p:nvPr/>
        </p:nvPicPr>
        <p:blipFill>
          <a:blip r:embed="rId4">
            <a:alphaModFix/>
          </a:blip>
          <a:stretch>
            <a:fillRect/>
          </a:stretch>
        </p:blipFill>
        <p:spPr>
          <a:xfrm>
            <a:off x="4786050" y="2078875"/>
            <a:ext cx="3246338" cy="21642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3" name="Google Shape;453;p62"/>
          <p:cNvSpPr txBox="1"/>
          <p:nvPr>
            <p:ph idx="1" type="body"/>
          </p:nvPr>
        </p:nvSpPr>
        <p:spPr>
          <a:xfrm>
            <a:off x="729450" y="1853850"/>
            <a:ext cx="7688700" cy="23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The data no missing values and duplicate entries.</a:t>
            </a:r>
            <a:endParaRPr sz="1400">
              <a:solidFill>
                <a:srgbClr val="188038"/>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454" name="Google Shape;454;p62"/>
          <p:cNvPicPr preferRelativeResize="0"/>
          <p:nvPr/>
        </p:nvPicPr>
        <p:blipFill>
          <a:blip r:embed="rId3">
            <a:alphaModFix/>
          </a:blip>
          <a:stretch>
            <a:fillRect/>
          </a:stretch>
        </p:blipFill>
        <p:spPr>
          <a:xfrm>
            <a:off x="4532325" y="2707175"/>
            <a:ext cx="2505550" cy="1947000"/>
          </a:xfrm>
          <a:prstGeom prst="rect">
            <a:avLst/>
          </a:prstGeom>
          <a:noFill/>
          <a:ln>
            <a:noFill/>
          </a:ln>
        </p:spPr>
      </p:pic>
      <p:sp>
        <p:nvSpPr>
          <p:cNvPr id="455" name="Google Shape;455;p62"/>
          <p:cNvSpPr txBox="1"/>
          <p:nvPr/>
        </p:nvSpPr>
        <p:spPr>
          <a:xfrm>
            <a:off x="4572000" y="2257600"/>
            <a:ext cx="1241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rgbClr val="434343"/>
                </a:solidFill>
                <a:latin typeface="Times New Roman"/>
                <a:ea typeface="Times New Roman"/>
                <a:cs typeface="Times New Roman"/>
                <a:sym typeface="Times New Roman"/>
              </a:rPr>
              <a:t>Dataset Info </a:t>
            </a:r>
            <a:endParaRPr sz="1300">
              <a:solidFill>
                <a:srgbClr val="434343"/>
              </a:solidFill>
              <a:latin typeface="Lato"/>
              <a:ea typeface="Lato"/>
              <a:cs typeface="Lato"/>
              <a:sym typeface="Lato"/>
            </a:endParaRPr>
          </a:p>
        </p:txBody>
      </p:sp>
      <p:pic>
        <p:nvPicPr>
          <p:cNvPr id="456" name="Google Shape;456;p62"/>
          <p:cNvPicPr preferRelativeResize="0"/>
          <p:nvPr/>
        </p:nvPicPr>
        <p:blipFill>
          <a:blip r:embed="rId4">
            <a:alphaModFix/>
          </a:blip>
          <a:stretch>
            <a:fillRect/>
          </a:stretch>
        </p:blipFill>
        <p:spPr>
          <a:xfrm>
            <a:off x="7126275" y="2509750"/>
            <a:ext cx="1901200" cy="2168025"/>
          </a:xfrm>
          <a:prstGeom prst="rect">
            <a:avLst/>
          </a:prstGeom>
          <a:noFill/>
          <a:ln>
            <a:noFill/>
          </a:ln>
        </p:spPr>
      </p:pic>
      <p:sp>
        <p:nvSpPr>
          <p:cNvPr id="457" name="Google Shape;457;p62"/>
          <p:cNvSpPr txBox="1"/>
          <p:nvPr/>
        </p:nvSpPr>
        <p:spPr>
          <a:xfrm>
            <a:off x="7126275" y="2080413"/>
            <a:ext cx="16743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rgbClr val="434343"/>
                </a:solidFill>
                <a:latin typeface="Times New Roman"/>
                <a:ea typeface="Times New Roman"/>
                <a:cs typeface="Times New Roman"/>
                <a:sym typeface="Times New Roman"/>
              </a:rPr>
              <a:t>Missing Value</a:t>
            </a:r>
            <a:endParaRPr sz="1300">
              <a:solidFill>
                <a:srgbClr val="434343"/>
              </a:solidFill>
              <a:latin typeface="Lato"/>
              <a:ea typeface="Lato"/>
              <a:cs typeface="Lato"/>
              <a:sym typeface="Lato"/>
            </a:endParaRPr>
          </a:p>
        </p:txBody>
      </p:sp>
      <p:pic>
        <p:nvPicPr>
          <p:cNvPr id="458" name="Google Shape;458;p62"/>
          <p:cNvPicPr preferRelativeResize="0"/>
          <p:nvPr/>
        </p:nvPicPr>
        <p:blipFill>
          <a:blip r:embed="rId5">
            <a:alphaModFix/>
          </a:blip>
          <a:stretch>
            <a:fillRect/>
          </a:stretch>
        </p:blipFill>
        <p:spPr>
          <a:xfrm>
            <a:off x="479950" y="2707175"/>
            <a:ext cx="3963974" cy="1773175"/>
          </a:xfrm>
          <a:prstGeom prst="rect">
            <a:avLst/>
          </a:prstGeom>
          <a:noFill/>
          <a:ln>
            <a:noFill/>
          </a:ln>
        </p:spPr>
      </p:pic>
      <p:sp>
        <p:nvSpPr>
          <p:cNvPr id="459" name="Google Shape;459;p62"/>
          <p:cNvSpPr txBox="1"/>
          <p:nvPr/>
        </p:nvSpPr>
        <p:spPr>
          <a:xfrm>
            <a:off x="479950" y="2257600"/>
            <a:ext cx="2306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rgbClr val="434343"/>
                </a:solidFill>
                <a:latin typeface="Times New Roman"/>
                <a:ea typeface="Times New Roman"/>
                <a:cs typeface="Times New Roman"/>
                <a:sym typeface="Times New Roman"/>
              </a:rPr>
              <a:t>Dataset Variables</a:t>
            </a:r>
            <a:endParaRPr sz="1300">
              <a:solidFill>
                <a:srgbClr val="434343"/>
              </a:solidFill>
              <a:latin typeface="Lato"/>
              <a:ea typeface="Lato"/>
              <a:cs typeface="Lato"/>
              <a:sym typeface="La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5" name="Google Shape;465;p63"/>
          <p:cNvSpPr txBox="1"/>
          <p:nvPr>
            <p:ph idx="1" type="body"/>
          </p:nvPr>
        </p:nvSpPr>
        <p:spPr>
          <a:xfrm>
            <a:off x="729450" y="2397500"/>
            <a:ext cx="7688700" cy="2261100"/>
          </a:xfrm>
          <a:prstGeom prst="rect">
            <a:avLst/>
          </a:prstGeom>
        </p:spPr>
        <p:txBody>
          <a:bodyPr anchorCtr="0" anchor="t" bIns="91425" lIns="91425" spcFirstLastPara="1" rIns="91425" wrap="square" tIns="91425">
            <a:normAutofit/>
          </a:bodyPr>
          <a:lstStyle/>
          <a:p>
            <a:pPr indent="0" lvl="0" marL="0" rtl="0" algn="l">
              <a:lnSpc>
                <a:spcPct val="110795"/>
              </a:lnSpc>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lnSpc>
                <a:spcPct val="110795"/>
              </a:lnSpc>
              <a:spcBef>
                <a:spcPts val="0"/>
              </a:spcBef>
              <a:spcAft>
                <a:spcPts val="0"/>
              </a:spcAft>
              <a:buNone/>
            </a:pPr>
            <a:r>
              <a:rPr lang="zh-CN" sz="1400">
                <a:solidFill>
                  <a:srgbClr val="000000"/>
                </a:solidFill>
                <a:latin typeface="Times New Roman"/>
                <a:ea typeface="Times New Roman"/>
                <a:cs typeface="Times New Roman"/>
                <a:sym typeface="Times New Roman"/>
              </a:rPr>
              <a:t>A wide global representation across 71 Countries , 556 Cities, 622 Universities, 92 Program and 3 Levels. The most popular program is Computer Science and the majority of entries are the Master’s level programs.</a:t>
            </a:r>
            <a:endParaRPr b="1" sz="17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66" name="Google Shape;466;p63"/>
          <p:cNvSpPr txBox="1"/>
          <p:nvPr/>
        </p:nvSpPr>
        <p:spPr>
          <a:xfrm>
            <a:off x="804500" y="1761475"/>
            <a:ext cx="46002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700">
                <a:latin typeface="Lato"/>
                <a:ea typeface="Lato"/>
                <a:cs typeface="Lato"/>
                <a:sym typeface="Lato"/>
              </a:rPr>
              <a:t>Descriptive Statistics and Distribution</a:t>
            </a:r>
            <a:endParaRPr sz="2100">
              <a:latin typeface="Lato"/>
              <a:ea typeface="Lato"/>
              <a:cs typeface="Lato"/>
              <a:sym typeface="Lato"/>
            </a:endParaRPr>
          </a:p>
          <a:p>
            <a:pPr indent="0" lvl="0" marL="0" rtl="0" algn="l">
              <a:lnSpc>
                <a:spcPct val="110795"/>
              </a:lnSpc>
              <a:spcBef>
                <a:spcPts val="0"/>
              </a:spcBef>
              <a:spcAft>
                <a:spcPts val="0"/>
              </a:spcAft>
              <a:buNone/>
            </a:pPr>
            <a:r>
              <a:rPr b="1" lang="zh-CN" sz="1300">
                <a:latin typeface="Times New Roman"/>
                <a:ea typeface="Times New Roman"/>
                <a:cs typeface="Times New Roman"/>
                <a:sym typeface="Times New Roman"/>
              </a:rPr>
              <a:t>5 Categorical Variables:</a:t>
            </a:r>
            <a:endParaRPr b="1"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a:latin typeface="Times New Roman"/>
                <a:ea typeface="Times New Roman"/>
                <a:cs typeface="Times New Roman"/>
                <a:sym typeface="Times New Roman"/>
              </a:rPr>
              <a:t>(</a:t>
            </a:r>
            <a:r>
              <a:rPr lang="zh-CN">
                <a:solidFill>
                  <a:srgbClr val="188038"/>
                </a:solidFill>
                <a:latin typeface="Times New Roman"/>
                <a:ea typeface="Times New Roman"/>
                <a:cs typeface="Times New Roman"/>
                <a:sym typeface="Times New Roman"/>
              </a:rPr>
              <a:t>Country, City, University, Program </a:t>
            </a:r>
            <a:r>
              <a:rPr lang="zh-CN">
                <a:latin typeface="Times New Roman"/>
                <a:ea typeface="Times New Roman"/>
                <a:cs typeface="Times New Roman"/>
                <a:sym typeface="Times New Roman"/>
              </a:rPr>
              <a:t>and</a:t>
            </a:r>
            <a:r>
              <a:rPr lang="zh-CN">
                <a:solidFill>
                  <a:srgbClr val="188038"/>
                </a:solidFill>
                <a:latin typeface="Times New Roman"/>
                <a:ea typeface="Times New Roman"/>
                <a:cs typeface="Times New Roman"/>
                <a:sym typeface="Times New Roman"/>
              </a:rPr>
              <a:t> Level</a:t>
            </a:r>
            <a:r>
              <a:rPr lang="zh-CN">
                <a:latin typeface="Times New Roman"/>
                <a:ea typeface="Times New Roman"/>
                <a:cs typeface="Times New Roman"/>
                <a:sym typeface="Times New Roman"/>
              </a:rPr>
              <a:t>):</a:t>
            </a:r>
            <a:endParaRPr b="1" sz="13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Lato"/>
              <a:ea typeface="Lato"/>
              <a:cs typeface="Lato"/>
              <a:sym typeface="Lato"/>
            </a:endParaRPr>
          </a:p>
        </p:txBody>
      </p:sp>
      <p:pic>
        <p:nvPicPr>
          <p:cNvPr id="467" name="Google Shape;467;p63"/>
          <p:cNvPicPr preferRelativeResize="0"/>
          <p:nvPr/>
        </p:nvPicPr>
        <p:blipFill>
          <a:blip r:embed="rId3">
            <a:alphaModFix/>
          </a:blip>
          <a:stretch>
            <a:fillRect/>
          </a:stretch>
        </p:blipFill>
        <p:spPr>
          <a:xfrm>
            <a:off x="1737575" y="3561750"/>
            <a:ext cx="5304975" cy="1229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4"/>
          <p:cNvSpPr txBox="1"/>
          <p:nvPr>
            <p:ph type="title"/>
          </p:nvPr>
        </p:nvSpPr>
        <p:spPr>
          <a:xfrm>
            <a:off x="1628425" y="9203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73" name="Google Shape;473;p64"/>
          <p:cNvSpPr txBox="1"/>
          <p:nvPr/>
        </p:nvSpPr>
        <p:spPr>
          <a:xfrm>
            <a:off x="729450" y="1294950"/>
            <a:ext cx="74796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700">
                <a:latin typeface="Lato"/>
                <a:ea typeface="Lato"/>
                <a:cs typeface="Lato"/>
                <a:sym typeface="Lato"/>
              </a:rPr>
              <a:t>Descriptive Statistics and Distribution</a:t>
            </a:r>
            <a:endParaRPr sz="2100">
              <a:latin typeface="Lato"/>
              <a:ea typeface="Lato"/>
              <a:cs typeface="Lato"/>
              <a:sym typeface="Lato"/>
            </a:endParaRPr>
          </a:p>
          <a:p>
            <a:pPr indent="0" lvl="0" marL="0" rtl="0" algn="l">
              <a:lnSpc>
                <a:spcPct val="110795"/>
              </a:lnSpc>
              <a:spcBef>
                <a:spcPts val="0"/>
              </a:spcBef>
              <a:spcAft>
                <a:spcPts val="0"/>
              </a:spcAft>
              <a:buNone/>
            </a:pPr>
            <a:r>
              <a:rPr b="1" lang="zh-CN">
                <a:latin typeface="Times New Roman"/>
                <a:ea typeface="Times New Roman"/>
                <a:cs typeface="Times New Roman"/>
                <a:sym typeface="Times New Roman"/>
              </a:rPr>
              <a:t>7 Numericals Variables : </a:t>
            </a:r>
            <a:endParaRPr b="1">
              <a:latin typeface="Times New Roman"/>
              <a:ea typeface="Times New Roman"/>
              <a:cs typeface="Times New Roman"/>
              <a:sym typeface="Times New Roman"/>
            </a:endParaRPr>
          </a:p>
          <a:p>
            <a:pPr indent="0" lvl="0" marL="0" rtl="0" algn="l">
              <a:lnSpc>
                <a:spcPct val="110795"/>
              </a:lnSpc>
              <a:spcBef>
                <a:spcPts val="0"/>
              </a:spcBef>
              <a:spcAft>
                <a:spcPts val="0"/>
              </a:spcAft>
              <a:buNone/>
            </a:pPr>
            <a:r>
              <a:rPr lang="zh-CN" sz="1200">
                <a:latin typeface="Times New Roman"/>
                <a:ea typeface="Times New Roman"/>
                <a:cs typeface="Times New Roman"/>
                <a:sym typeface="Times New Roman"/>
              </a:rPr>
              <a:t>(</a:t>
            </a:r>
            <a:r>
              <a:rPr lang="zh-CN" sz="1200">
                <a:solidFill>
                  <a:srgbClr val="188038"/>
                </a:solidFill>
                <a:latin typeface="Times New Roman"/>
                <a:ea typeface="Times New Roman"/>
                <a:cs typeface="Times New Roman"/>
                <a:sym typeface="Times New Roman"/>
              </a:rPr>
              <a:t>Duration_Year</a:t>
            </a:r>
            <a:r>
              <a:rPr lang="zh-CN" sz="1200">
                <a:latin typeface="Times New Roman"/>
                <a:ea typeface="Times New Roman"/>
                <a:cs typeface="Times New Roman"/>
                <a:sym typeface="Times New Roman"/>
              </a:rPr>
              <a:t>, </a:t>
            </a:r>
            <a:r>
              <a:rPr lang="zh-CN" sz="1200">
                <a:solidFill>
                  <a:srgbClr val="188038"/>
                </a:solidFill>
                <a:latin typeface="Times New Roman"/>
                <a:ea typeface="Times New Roman"/>
                <a:cs typeface="Times New Roman"/>
                <a:sym typeface="Times New Roman"/>
              </a:rPr>
              <a:t>Tuition_USD</a:t>
            </a:r>
            <a:r>
              <a:rPr lang="zh-CN" sz="1200">
                <a:latin typeface="Times New Roman"/>
                <a:ea typeface="Times New Roman"/>
                <a:cs typeface="Times New Roman"/>
                <a:sym typeface="Times New Roman"/>
              </a:rPr>
              <a:t>, </a:t>
            </a:r>
            <a:r>
              <a:rPr lang="zh-CN" sz="1200">
                <a:solidFill>
                  <a:srgbClr val="188038"/>
                </a:solidFill>
                <a:latin typeface="Times New Roman"/>
                <a:ea typeface="Times New Roman"/>
                <a:cs typeface="Times New Roman"/>
                <a:sym typeface="Times New Roman"/>
              </a:rPr>
              <a:t>Living_Cost_Index</a:t>
            </a:r>
            <a:r>
              <a:rPr lang="zh-CN" sz="1200">
                <a:latin typeface="Times New Roman"/>
                <a:ea typeface="Times New Roman"/>
                <a:cs typeface="Times New Roman"/>
                <a:sym typeface="Times New Roman"/>
              </a:rPr>
              <a:t>, </a:t>
            </a:r>
            <a:r>
              <a:rPr lang="zh-CN" sz="1200">
                <a:solidFill>
                  <a:srgbClr val="188038"/>
                </a:solidFill>
                <a:latin typeface="Times New Roman"/>
                <a:ea typeface="Times New Roman"/>
                <a:cs typeface="Times New Roman"/>
                <a:sym typeface="Times New Roman"/>
              </a:rPr>
              <a:t>Rent_USD</a:t>
            </a:r>
            <a:r>
              <a:rPr lang="zh-CN" sz="1200">
                <a:latin typeface="Times New Roman"/>
                <a:ea typeface="Times New Roman"/>
                <a:cs typeface="Times New Roman"/>
                <a:sym typeface="Times New Roman"/>
              </a:rPr>
              <a:t>, </a:t>
            </a:r>
            <a:r>
              <a:rPr lang="zh-CN" sz="1200">
                <a:solidFill>
                  <a:srgbClr val="188038"/>
                </a:solidFill>
                <a:latin typeface="Times New Roman"/>
                <a:ea typeface="Times New Roman"/>
                <a:cs typeface="Times New Roman"/>
                <a:sym typeface="Times New Roman"/>
              </a:rPr>
              <a:t>Visa_Fee_USD</a:t>
            </a:r>
            <a:r>
              <a:rPr lang="zh-CN" sz="1200">
                <a:latin typeface="Times New Roman"/>
                <a:ea typeface="Times New Roman"/>
                <a:cs typeface="Times New Roman"/>
                <a:sym typeface="Times New Roman"/>
              </a:rPr>
              <a:t>, </a:t>
            </a:r>
            <a:r>
              <a:rPr lang="zh-CN" sz="1200">
                <a:solidFill>
                  <a:srgbClr val="188038"/>
                </a:solidFill>
                <a:latin typeface="Times New Roman"/>
                <a:ea typeface="Times New Roman"/>
                <a:cs typeface="Times New Roman"/>
                <a:sym typeface="Times New Roman"/>
              </a:rPr>
              <a:t>Insurance_USD</a:t>
            </a:r>
            <a:r>
              <a:rPr lang="zh-CN" sz="1200">
                <a:latin typeface="Times New Roman"/>
                <a:ea typeface="Times New Roman"/>
                <a:cs typeface="Times New Roman"/>
                <a:sym typeface="Times New Roman"/>
              </a:rPr>
              <a:t> and </a:t>
            </a:r>
            <a:r>
              <a:rPr lang="zh-CN" sz="1200">
                <a:solidFill>
                  <a:srgbClr val="188038"/>
                </a:solidFill>
                <a:latin typeface="Times New Roman"/>
                <a:ea typeface="Times New Roman"/>
                <a:cs typeface="Times New Roman"/>
                <a:sym typeface="Times New Roman"/>
              </a:rPr>
              <a:t>Exchange_Rate)</a:t>
            </a:r>
            <a:endParaRPr sz="1200">
              <a:solidFill>
                <a:srgbClr val="188038"/>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3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Lato"/>
              <a:ea typeface="Lato"/>
              <a:cs typeface="Lato"/>
              <a:sym typeface="Lato"/>
            </a:endParaRPr>
          </a:p>
        </p:txBody>
      </p:sp>
      <p:pic>
        <p:nvPicPr>
          <p:cNvPr id="474" name="Google Shape;474;p64"/>
          <p:cNvPicPr preferRelativeResize="0"/>
          <p:nvPr/>
        </p:nvPicPr>
        <p:blipFill>
          <a:blip r:embed="rId3">
            <a:alphaModFix/>
          </a:blip>
          <a:stretch>
            <a:fillRect/>
          </a:stretch>
        </p:blipFill>
        <p:spPr>
          <a:xfrm>
            <a:off x="833938" y="2184900"/>
            <a:ext cx="7376925" cy="1531754"/>
          </a:xfrm>
          <a:prstGeom prst="rect">
            <a:avLst/>
          </a:prstGeom>
          <a:noFill/>
          <a:ln>
            <a:noFill/>
          </a:ln>
        </p:spPr>
      </p:pic>
      <p:sp>
        <p:nvSpPr>
          <p:cNvPr id="475" name="Google Shape;475;p64"/>
          <p:cNvSpPr txBox="1"/>
          <p:nvPr/>
        </p:nvSpPr>
        <p:spPr>
          <a:xfrm>
            <a:off x="307250" y="3800725"/>
            <a:ext cx="8623200" cy="933000"/>
          </a:xfrm>
          <a:prstGeom prst="rect">
            <a:avLst/>
          </a:prstGeom>
          <a:noFill/>
          <a:ln>
            <a:noFill/>
          </a:ln>
        </p:spPr>
        <p:txBody>
          <a:bodyPr anchorCtr="0" anchor="t" bIns="91425" lIns="91425" spcFirstLastPara="1" rIns="91425" wrap="square" tIns="91425">
            <a:noAutofit/>
          </a:bodyPr>
          <a:lstStyle/>
          <a:p>
            <a:pPr indent="457200" lvl="0" marL="0" rtl="0" algn="l">
              <a:lnSpc>
                <a:spcPct val="110795"/>
              </a:lnSpc>
              <a:spcBef>
                <a:spcPts val="0"/>
              </a:spcBef>
              <a:spcAft>
                <a:spcPts val="0"/>
              </a:spcAft>
              <a:buNone/>
            </a:pPr>
            <a:r>
              <a:rPr lang="zh-CN">
                <a:latin typeface="Times New Roman"/>
                <a:ea typeface="Times New Roman"/>
                <a:cs typeface="Times New Roman"/>
                <a:sym typeface="Times New Roman"/>
              </a:rPr>
              <a:t>The average program duration is approximately 3 years. </a:t>
            </a:r>
            <a:r>
              <a:rPr lang="zh-CN">
                <a:solidFill>
                  <a:srgbClr val="188038"/>
                </a:solidFill>
                <a:latin typeface="Times New Roman"/>
                <a:ea typeface="Times New Roman"/>
                <a:cs typeface="Times New Roman"/>
                <a:sym typeface="Times New Roman"/>
              </a:rPr>
              <a:t>Tuition fees</a:t>
            </a:r>
            <a:r>
              <a:rPr lang="zh-CN">
                <a:latin typeface="Times New Roman"/>
                <a:ea typeface="Times New Roman"/>
                <a:cs typeface="Times New Roman"/>
                <a:sym typeface="Times New Roman"/>
              </a:rPr>
              <a:t> range from $0 (likely in public universities with full subsidies) to $62,000, with a mean of around $16,700, indicating a heavily skewed distribution. </a:t>
            </a:r>
            <a:r>
              <a:rPr lang="zh-CN">
                <a:solidFill>
                  <a:srgbClr val="188038"/>
                </a:solidFill>
                <a:latin typeface="Times New Roman"/>
                <a:ea typeface="Times New Roman"/>
                <a:cs typeface="Times New Roman"/>
                <a:sym typeface="Times New Roman"/>
              </a:rPr>
              <a:t>Living costs </a:t>
            </a:r>
            <a:r>
              <a:rPr lang="zh-CN">
                <a:latin typeface="Times New Roman"/>
                <a:ea typeface="Times New Roman"/>
                <a:cs typeface="Times New Roman"/>
                <a:sym typeface="Times New Roman"/>
              </a:rPr>
              <a:t>also vary significantly which monthly rent ranges from $150 to $2,500, reflecting the diversity of global housing markets. The Living Cost Index peaks at 122.4, likely corresponding to high-cost cities.</a:t>
            </a:r>
            <a:endParaRPr sz="1300">
              <a:solidFill>
                <a:schemeClr val="accent1"/>
              </a:solidFill>
              <a:latin typeface="Lato"/>
              <a:ea typeface="Lato"/>
              <a:cs typeface="Lato"/>
              <a:sym typeface="Lato"/>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1" name="Google Shape;481;p65"/>
          <p:cNvSpPr txBox="1"/>
          <p:nvPr>
            <p:ph idx="1" type="body"/>
          </p:nvPr>
        </p:nvSpPr>
        <p:spPr>
          <a:xfrm>
            <a:off x="729450" y="2260950"/>
            <a:ext cx="7688700" cy="2261100"/>
          </a:xfrm>
          <a:prstGeom prst="rect">
            <a:avLst/>
          </a:prstGeom>
        </p:spPr>
        <p:txBody>
          <a:bodyPr anchorCtr="0" anchor="t" bIns="91425" lIns="91425" spcFirstLastPara="1" rIns="91425" wrap="square" tIns="91425">
            <a:normAutofit/>
          </a:bodyPr>
          <a:lstStyle/>
          <a:p>
            <a:pPr indent="457200" lvl="0" marL="0" rtl="0" algn="l">
              <a:lnSpc>
                <a:spcPct val="110795"/>
              </a:lnSpc>
              <a:spcBef>
                <a:spcPts val="0"/>
              </a:spcBef>
              <a:spcAft>
                <a:spcPts val="0"/>
              </a:spcAft>
              <a:buNone/>
            </a:pPr>
            <a:r>
              <a:rPr lang="zh-CN" sz="1400">
                <a:solidFill>
                  <a:srgbClr val="000000"/>
                </a:solidFill>
                <a:latin typeface="Times New Roman"/>
                <a:ea typeface="Times New Roman"/>
                <a:cs typeface="Times New Roman"/>
                <a:sym typeface="Times New Roman"/>
              </a:rPr>
              <a:t>We created two engineered variables: </a:t>
            </a:r>
            <a:r>
              <a:rPr lang="zh-CN" sz="1400">
                <a:solidFill>
                  <a:srgbClr val="188038"/>
                </a:solidFill>
                <a:latin typeface="Times New Roman"/>
                <a:ea typeface="Times New Roman"/>
                <a:cs typeface="Times New Roman"/>
                <a:sym typeface="Times New Roman"/>
              </a:rPr>
              <a:t>Total_Cost_USD</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HighCost</a:t>
            </a:r>
            <a:r>
              <a:rPr lang="zh-C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lnSpc>
                <a:spcPct val="110795"/>
              </a:lnSpc>
              <a:spcBef>
                <a:spcPts val="0"/>
              </a:spcBef>
              <a:spcAft>
                <a:spcPts val="0"/>
              </a:spcAft>
              <a:buNone/>
            </a:pPr>
            <a:r>
              <a:rPr lang="zh-CN" sz="1400">
                <a:solidFill>
                  <a:srgbClr val="000000"/>
                </a:solidFill>
                <a:latin typeface="Times New Roman"/>
                <a:ea typeface="Times New Roman"/>
                <a:cs typeface="Times New Roman"/>
                <a:sym typeface="Times New Roman"/>
              </a:rPr>
              <a:t>The </a:t>
            </a:r>
            <a:r>
              <a:rPr lang="zh-CN" sz="1400">
                <a:solidFill>
                  <a:srgbClr val="188038"/>
                </a:solidFill>
                <a:latin typeface="Times New Roman"/>
                <a:ea typeface="Times New Roman"/>
                <a:cs typeface="Times New Roman"/>
                <a:sym typeface="Times New Roman"/>
              </a:rPr>
              <a:t>Total_Cost_USD</a:t>
            </a:r>
            <a:r>
              <a:rPr lang="zh-CN" sz="1400">
                <a:solidFill>
                  <a:srgbClr val="000000"/>
                </a:solidFill>
                <a:latin typeface="Times New Roman"/>
                <a:ea typeface="Times New Roman"/>
                <a:cs typeface="Times New Roman"/>
                <a:sym typeface="Times New Roman"/>
              </a:rPr>
              <a:t> feature was calculated to represent the estimated total cost of attending a program, including both tuition and living expenses. The </a:t>
            </a:r>
            <a:r>
              <a:rPr lang="zh-CN" sz="1400">
                <a:solidFill>
                  <a:srgbClr val="188038"/>
                </a:solidFill>
                <a:latin typeface="Times New Roman"/>
                <a:ea typeface="Times New Roman"/>
                <a:cs typeface="Times New Roman"/>
                <a:sym typeface="Times New Roman"/>
              </a:rPr>
              <a:t>HighCost</a:t>
            </a:r>
            <a:r>
              <a:rPr lang="zh-CN" sz="1400">
                <a:solidFill>
                  <a:srgbClr val="000000"/>
                </a:solidFill>
                <a:latin typeface="Times New Roman"/>
                <a:ea typeface="Times New Roman"/>
                <a:cs typeface="Times New Roman"/>
                <a:sym typeface="Times New Roman"/>
              </a:rPr>
              <a:t> feature is a binary classification label indicating whether a program is considered high-cost or not.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82" name="Google Shape;482;p65"/>
          <p:cNvSpPr txBox="1"/>
          <p:nvPr/>
        </p:nvSpPr>
        <p:spPr>
          <a:xfrm>
            <a:off x="804500" y="1761475"/>
            <a:ext cx="46002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800">
                <a:latin typeface="Lato"/>
                <a:ea typeface="Lato"/>
                <a:cs typeface="Lato"/>
                <a:sym typeface="Lato"/>
              </a:rPr>
              <a:t>Data Preparation and Encoding </a:t>
            </a:r>
            <a:endParaRPr sz="2500">
              <a:latin typeface="Lato"/>
              <a:ea typeface="Lato"/>
              <a:cs typeface="Lato"/>
              <a:sym typeface="Lato"/>
            </a:endParaRPr>
          </a:p>
          <a:p>
            <a:pPr indent="0" lvl="0" marL="0" rtl="0" algn="l">
              <a:lnSpc>
                <a:spcPct val="115000"/>
              </a:lnSpc>
              <a:spcBef>
                <a:spcPts val="0"/>
              </a:spcBef>
              <a:spcAft>
                <a:spcPts val="0"/>
              </a:spcAft>
              <a:buNone/>
            </a:pPr>
            <a:r>
              <a:t/>
            </a:r>
            <a:endParaRPr b="1" sz="1300">
              <a:latin typeface="Times New Roman"/>
              <a:ea typeface="Times New Roman"/>
              <a:cs typeface="Times New Roman"/>
              <a:sym typeface="Times New Roman"/>
            </a:endParaRPr>
          </a:p>
          <a:p>
            <a:pPr indent="0" lvl="0" marL="0" rtl="0" algn="l">
              <a:spcBef>
                <a:spcPts val="0"/>
              </a:spcBef>
              <a:spcAft>
                <a:spcPts val="0"/>
              </a:spcAft>
              <a:buNone/>
            </a:pPr>
            <a:r>
              <a:t/>
            </a:r>
            <a:endParaRPr sz="2100">
              <a:latin typeface="Lato"/>
              <a:ea typeface="Lato"/>
              <a:cs typeface="Lato"/>
              <a:sym typeface="Lato"/>
            </a:endParaRPr>
          </a:p>
        </p:txBody>
      </p:sp>
      <p:pic>
        <p:nvPicPr>
          <p:cNvPr id="483" name="Google Shape;483;p65"/>
          <p:cNvPicPr preferRelativeResize="0"/>
          <p:nvPr/>
        </p:nvPicPr>
        <p:blipFill>
          <a:blip r:embed="rId3">
            <a:alphaModFix/>
          </a:blip>
          <a:stretch>
            <a:fillRect/>
          </a:stretch>
        </p:blipFill>
        <p:spPr>
          <a:xfrm>
            <a:off x="1044475" y="3604825"/>
            <a:ext cx="6907751" cy="8261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9" name="Google Shape;489;p6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457200" rtl="0" algn="l">
              <a:spcBef>
                <a:spcPts val="0"/>
              </a:spcBef>
              <a:spcAft>
                <a:spcPts val="0"/>
              </a:spcAft>
              <a:buNone/>
            </a:pPr>
            <a:r>
              <a:rPr b="1" lang="zh-CN" sz="1400">
                <a:solidFill>
                  <a:srgbClr val="000000"/>
                </a:solidFill>
                <a:latin typeface="Times New Roman"/>
                <a:ea typeface="Times New Roman"/>
                <a:cs typeface="Times New Roman"/>
                <a:sym typeface="Times New Roman"/>
              </a:rPr>
              <a:t>Class Balance Check</a:t>
            </a:r>
            <a:endParaRPr b="1"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We examined the distribution of the target variable : </a:t>
            </a:r>
            <a:r>
              <a:rPr lang="zh-CN" sz="1400">
                <a:solidFill>
                  <a:srgbClr val="188038"/>
                </a:solidFill>
                <a:latin typeface="Times New Roman"/>
                <a:ea typeface="Times New Roman"/>
                <a:cs typeface="Times New Roman"/>
                <a:sym typeface="Times New Roman"/>
              </a:rPr>
              <a:t>High Cost </a:t>
            </a:r>
            <a:r>
              <a:rPr lang="zh-CN" sz="1400">
                <a:solidFill>
                  <a:srgbClr val="000000"/>
                </a:solidFill>
                <a:latin typeface="Times New Roman"/>
                <a:ea typeface="Times New Roman"/>
                <a:cs typeface="Times New Roman"/>
                <a:sym typeface="Times New Roman"/>
              </a:rPr>
              <a:t>, using a class balance check to label in two binary classes:</a:t>
            </a:r>
            <a:endParaRPr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0 =  a program with total cost  ≤  the median → "Low total cost"</a:t>
            </a:r>
            <a:endParaRPr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1 =  a program with total cost  &gt; the median → "High total cost"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The output shows that </a:t>
            </a:r>
            <a:r>
              <a:rPr b="1" lang="zh-CN" sz="1400">
                <a:solidFill>
                  <a:srgbClr val="000000"/>
                </a:solidFill>
                <a:latin typeface="Times New Roman"/>
                <a:ea typeface="Times New Roman"/>
                <a:cs typeface="Times New Roman"/>
                <a:sym typeface="Times New Roman"/>
              </a:rPr>
              <a:t>454 entries</a:t>
            </a:r>
            <a:r>
              <a:rPr lang="zh-CN" sz="1400">
                <a:solidFill>
                  <a:srgbClr val="000000"/>
                </a:solidFill>
                <a:latin typeface="Times New Roman"/>
                <a:ea typeface="Times New Roman"/>
                <a:cs typeface="Times New Roman"/>
                <a:sym typeface="Times New Roman"/>
              </a:rPr>
              <a:t> fall into the low total cost group (class 0), while </a:t>
            </a:r>
            <a:r>
              <a:rPr b="1" lang="zh-CN" sz="1400">
                <a:solidFill>
                  <a:srgbClr val="000000"/>
                </a:solidFill>
                <a:latin typeface="Times New Roman"/>
                <a:ea typeface="Times New Roman"/>
                <a:cs typeface="Times New Roman"/>
                <a:sym typeface="Times New Roman"/>
              </a:rPr>
              <a:t>453 entries</a:t>
            </a:r>
            <a:r>
              <a:rPr lang="zh-CN" sz="1400">
                <a:solidFill>
                  <a:srgbClr val="000000"/>
                </a:solidFill>
                <a:latin typeface="Times New Roman"/>
                <a:ea typeface="Times New Roman"/>
                <a:cs typeface="Times New Roman"/>
                <a:sym typeface="Times New Roman"/>
              </a:rPr>
              <a:t> are classified as high total cost (class 1). This distribution indicates a class perfect balance for binary classification tasks.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490" name="Google Shape;490;p66"/>
          <p:cNvPicPr preferRelativeResize="0"/>
          <p:nvPr/>
        </p:nvPicPr>
        <p:blipFill>
          <a:blip r:embed="rId3">
            <a:alphaModFix/>
          </a:blip>
          <a:stretch>
            <a:fillRect/>
          </a:stretch>
        </p:blipFill>
        <p:spPr>
          <a:xfrm>
            <a:off x="3418300" y="4078325"/>
            <a:ext cx="1476375" cy="666750"/>
          </a:xfrm>
          <a:prstGeom prst="rect">
            <a:avLst/>
          </a:prstGeom>
          <a:noFill/>
          <a:ln>
            <a:noFill/>
          </a:ln>
        </p:spPr>
      </p:pic>
      <p:sp>
        <p:nvSpPr>
          <p:cNvPr id="491" name="Google Shape;491;p66"/>
          <p:cNvSpPr txBox="1"/>
          <p:nvPr/>
        </p:nvSpPr>
        <p:spPr>
          <a:xfrm>
            <a:off x="3183575" y="3707275"/>
            <a:ext cx="1945800" cy="632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zh-CN">
                <a:latin typeface="Times New Roman"/>
                <a:ea typeface="Times New Roman"/>
                <a:cs typeface="Times New Roman"/>
                <a:sym typeface="Times New Roman"/>
              </a:rPr>
              <a:t>Class Balance:</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97" name="Google Shape;497;p67"/>
          <p:cNvSpPr txBox="1"/>
          <p:nvPr>
            <p:ph idx="1" type="body"/>
          </p:nvPr>
        </p:nvSpPr>
        <p:spPr>
          <a:xfrm>
            <a:off x="729450" y="24771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zh-CN" sz="1400">
                <a:solidFill>
                  <a:srgbClr val="000000"/>
                </a:solidFill>
                <a:latin typeface="Times New Roman"/>
                <a:ea typeface="Times New Roman"/>
                <a:cs typeface="Times New Roman"/>
                <a:sym typeface="Times New Roman"/>
              </a:rPr>
              <a:t>We separated numerical variables : </a:t>
            </a:r>
            <a:r>
              <a:rPr lang="zh-CN" sz="1400">
                <a:solidFill>
                  <a:srgbClr val="188038"/>
                </a:solidFill>
                <a:latin typeface="Times New Roman"/>
                <a:ea typeface="Times New Roman"/>
                <a:cs typeface="Times New Roman"/>
                <a:sym typeface="Times New Roman"/>
              </a:rPr>
              <a:t>Duration_Year</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Living_Cost_Index</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Rent_USD</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Visa_Fee_USD</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Insurance_USD</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Exchange_Rate </a:t>
            </a:r>
            <a:r>
              <a:rPr lang="zh-CN" sz="1400">
                <a:solidFill>
                  <a:srgbClr val="000000"/>
                </a:solidFill>
                <a:latin typeface="Times New Roman"/>
                <a:ea typeface="Times New Roman"/>
                <a:cs typeface="Times New Roman"/>
                <a:sym typeface="Times New Roman"/>
              </a:rPr>
              <a:t> by scaled using method StandardScaler(), applies Z-score normalization (mean = 0, std =1)</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498" name="Google Shape;498;p67"/>
          <p:cNvSpPr txBox="1"/>
          <p:nvPr/>
        </p:nvSpPr>
        <p:spPr>
          <a:xfrm>
            <a:off x="804500" y="1761475"/>
            <a:ext cx="74910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500">
                <a:solidFill>
                  <a:srgbClr val="434343"/>
                </a:solidFill>
                <a:latin typeface="Lato"/>
                <a:ea typeface="Lato"/>
                <a:cs typeface="Lato"/>
                <a:sym typeface="Lato"/>
              </a:rPr>
              <a:t>Standard Scale of Numerical Variables and One-hot Encoding of Categorical Variable and Prepare training data</a:t>
            </a:r>
            <a:endParaRPr b="1" sz="1500">
              <a:solidFill>
                <a:srgbClr val="434343"/>
              </a:solidFill>
              <a:latin typeface="Lato"/>
              <a:ea typeface="Lato"/>
              <a:cs typeface="Lato"/>
              <a:sym typeface="Lato"/>
            </a:endParaRPr>
          </a:p>
          <a:p>
            <a:pPr indent="0" lvl="0" marL="0" rtl="0" algn="l">
              <a:spcBef>
                <a:spcPts val="0"/>
              </a:spcBef>
              <a:spcAft>
                <a:spcPts val="0"/>
              </a:spcAft>
              <a:buNone/>
            </a:pPr>
            <a:r>
              <a:t/>
            </a:r>
            <a:endParaRPr sz="1900">
              <a:solidFill>
                <a:srgbClr val="434343"/>
              </a:solidFill>
              <a:latin typeface="Lato"/>
              <a:ea typeface="Lato"/>
              <a:cs typeface="Lato"/>
              <a:sym typeface="Lato"/>
            </a:endParaRPr>
          </a:p>
        </p:txBody>
      </p:sp>
      <p:pic>
        <p:nvPicPr>
          <p:cNvPr id="499" name="Google Shape;499;p67"/>
          <p:cNvPicPr preferRelativeResize="0"/>
          <p:nvPr/>
        </p:nvPicPr>
        <p:blipFill>
          <a:blip r:embed="rId3">
            <a:alphaModFix/>
          </a:blip>
          <a:stretch>
            <a:fillRect/>
          </a:stretch>
        </p:blipFill>
        <p:spPr>
          <a:xfrm>
            <a:off x="1488250" y="3445500"/>
            <a:ext cx="5734050" cy="5810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5" name="Google Shape;505;p68"/>
          <p:cNvSpPr txBox="1"/>
          <p:nvPr>
            <p:ph idx="1" type="body"/>
          </p:nvPr>
        </p:nvSpPr>
        <p:spPr>
          <a:xfrm>
            <a:off x="729450" y="2522650"/>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zh-CN" sz="1400">
                <a:solidFill>
                  <a:srgbClr val="000000"/>
                </a:solidFill>
                <a:latin typeface="Times New Roman"/>
                <a:ea typeface="Times New Roman"/>
                <a:cs typeface="Times New Roman"/>
                <a:sym typeface="Times New Roman"/>
              </a:rPr>
              <a:t>We convert categorical variables : </a:t>
            </a:r>
            <a:r>
              <a:rPr lang="zh-CN" sz="1400">
                <a:solidFill>
                  <a:srgbClr val="188038"/>
                </a:solidFill>
                <a:latin typeface="Times New Roman"/>
                <a:ea typeface="Times New Roman"/>
                <a:cs typeface="Times New Roman"/>
                <a:sym typeface="Times New Roman"/>
              </a:rPr>
              <a:t>Country, City, University, Program </a:t>
            </a:r>
            <a:r>
              <a:rPr lang="zh-CN" sz="1400">
                <a:solidFill>
                  <a:srgbClr val="000000"/>
                </a:solidFill>
                <a:latin typeface="Times New Roman"/>
                <a:ea typeface="Times New Roman"/>
                <a:cs typeface="Times New Roman"/>
                <a:sym typeface="Times New Roman"/>
              </a:rPr>
              <a:t>and</a:t>
            </a:r>
            <a:r>
              <a:rPr lang="zh-CN" sz="1400">
                <a:solidFill>
                  <a:srgbClr val="188038"/>
                </a:solidFill>
                <a:latin typeface="Times New Roman"/>
                <a:ea typeface="Times New Roman"/>
                <a:cs typeface="Times New Roman"/>
                <a:sym typeface="Times New Roman"/>
              </a:rPr>
              <a:t> Level</a:t>
            </a:r>
            <a:r>
              <a:rPr lang="zh-CN" sz="1400">
                <a:solidFill>
                  <a:srgbClr val="000000"/>
                </a:solidFill>
                <a:latin typeface="Times New Roman"/>
                <a:ea typeface="Times New Roman"/>
                <a:cs typeface="Times New Roman"/>
                <a:sym typeface="Times New Roman"/>
              </a:rPr>
              <a:t>) into binary dummy variables using one-hot encoding.</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06" name="Google Shape;506;p68"/>
          <p:cNvSpPr txBox="1"/>
          <p:nvPr/>
        </p:nvSpPr>
        <p:spPr>
          <a:xfrm>
            <a:off x="804500" y="1761475"/>
            <a:ext cx="7491000" cy="31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500">
                <a:solidFill>
                  <a:srgbClr val="434343"/>
                </a:solidFill>
                <a:latin typeface="Lato"/>
                <a:ea typeface="Lato"/>
                <a:cs typeface="Lato"/>
                <a:sym typeface="Lato"/>
              </a:rPr>
              <a:t>Standard Scale of Numerical Variables and One-hot Encoding of Categorical Variable and Prepare training data</a:t>
            </a:r>
            <a:endParaRPr b="1" sz="1500">
              <a:solidFill>
                <a:srgbClr val="434343"/>
              </a:solidFill>
              <a:latin typeface="Lato"/>
              <a:ea typeface="Lato"/>
              <a:cs typeface="Lato"/>
              <a:sym typeface="Lato"/>
            </a:endParaRPr>
          </a:p>
          <a:p>
            <a:pPr indent="0" lvl="0" marL="0" rtl="0" algn="l">
              <a:spcBef>
                <a:spcPts val="0"/>
              </a:spcBef>
              <a:spcAft>
                <a:spcPts val="0"/>
              </a:spcAft>
              <a:buNone/>
            </a:pPr>
            <a:r>
              <a:t/>
            </a:r>
            <a:endParaRPr sz="1900">
              <a:solidFill>
                <a:srgbClr val="434343"/>
              </a:solidFill>
              <a:latin typeface="Lato"/>
              <a:ea typeface="Lato"/>
              <a:cs typeface="Lato"/>
              <a:sym typeface="Lato"/>
            </a:endParaRPr>
          </a:p>
        </p:txBody>
      </p:sp>
      <p:pic>
        <p:nvPicPr>
          <p:cNvPr id="507" name="Google Shape;507;p68"/>
          <p:cNvPicPr preferRelativeResize="0"/>
          <p:nvPr/>
        </p:nvPicPr>
        <p:blipFill>
          <a:blip r:embed="rId3">
            <a:alphaModFix/>
          </a:blip>
          <a:stretch>
            <a:fillRect/>
          </a:stretch>
        </p:blipFill>
        <p:spPr>
          <a:xfrm>
            <a:off x="1878238" y="3331725"/>
            <a:ext cx="5343525" cy="7524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13" name="Google Shape;513;p69"/>
          <p:cNvSpPr txBox="1"/>
          <p:nvPr>
            <p:ph idx="1" type="body"/>
          </p:nvPr>
        </p:nvSpPr>
        <p:spPr>
          <a:xfrm>
            <a:off x="729450" y="2340600"/>
            <a:ext cx="7688700" cy="2261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Font typeface="Times New Roman"/>
              <a:buAutoNum type="arabicPeriod"/>
            </a:pPr>
            <a:r>
              <a:rPr b="1" lang="zh-CN" sz="1400">
                <a:solidFill>
                  <a:srgbClr val="000000"/>
                </a:solidFill>
                <a:latin typeface="Times New Roman"/>
                <a:ea typeface="Times New Roman"/>
                <a:cs typeface="Times New Roman"/>
                <a:sym typeface="Times New Roman"/>
              </a:rPr>
              <a:t>Train Test Split and Feature Scaling with StandardScaler</a:t>
            </a:r>
            <a:r>
              <a:rPr lang="zh-CN" sz="1400">
                <a:solidFill>
                  <a:srgbClr val="000000"/>
                </a:solidFill>
                <a:latin typeface="Times New Roman"/>
                <a:ea typeface="Times New Roman"/>
                <a:cs typeface="Times New Roman"/>
                <a:sym typeface="Times New Roman"/>
              </a:rPr>
              <a:t> : The dataset is split into </a:t>
            </a:r>
            <a:r>
              <a:rPr lang="zh-CN" sz="1400">
                <a:solidFill>
                  <a:srgbClr val="188038"/>
                </a:solidFill>
                <a:latin typeface="Times New Roman"/>
                <a:ea typeface="Times New Roman"/>
                <a:cs typeface="Times New Roman"/>
                <a:sym typeface="Times New Roman"/>
              </a:rPr>
              <a:t>80% for training</a:t>
            </a:r>
            <a:r>
              <a:rPr lang="zh-CN" sz="1400">
                <a:solidFill>
                  <a:srgbClr val="000000"/>
                </a:solidFill>
                <a:latin typeface="Times New Roman"/>
                <a:ea typeface="Times New Roman"/>
                <a:cs typeface="Times New Roman"/>
                <a:sym typeface="Times New Roman"/>
              </a:rPr>
              <a:t> the model (X_train, y_train) and </a:t>
            </a:r>
            <a:r>
              <a:rPr lang="zh-CN" sz="1400">
                <a:solidFill>
                  <a:srgbClr val="188038"/>
                </a:solidFill>
                <a:latin typeface="Times New Roman"/>
                <a:ea typeface="Times New Roman"/>
                <a:cs typeface="Times New Roman"/>
                <a:sym typeface="Times New Roman"/>
              </a:rPr>
              <a:t>20% for testing</a:t>
            </a:r>
            <a:r>
              <a:rPr lang="zh-CN" sz="1400">
                <a:solidFill>
                  <a:srgbClr val="000000"/>
                </a:solidFill>
                <a:latin typeface="Times New Roman"/>
                <a:ea typeface="Times New Roman"/>
                <a:cs typeface="Times New Roman"/>
                <a:sym typeface="Times New Roman"/>
              </a:rPr>
              <a:t> its performance (X_test, y_test), with </a:t>
            </a:r>
            <a:r>
              <a:rPr lang="zh-CN" sz="1400">
                <a:solidFill>
                  <a:srgbClr val="188038"/>
                </a:solidFill>
                <a:latin typeface="Times New Roman"/>
                <a:ea typeface="Times New Roman"/>
                <a:cs typeface="Times New Roman"/>
                <a:sym typeface="Times New Roman"/>
              </a:rPr>
              <a:t>random_state=42</a:t>
            </a:r>
            <a:r>
              <a:rPr lang="zh-CN" sz="1400">
                <a:solidFill>
                  <a:srgbClr val="000000"/>
                </a:solidFill>
                <a:latin typeface="Times New Roman"/>
                <a:ea typeface="Times New Roman"/>
                <a:cs typeface="Times New Roman"/>
                <a:sym typeface="Times New Roman"/>
              </a:rPr>
              <a:t> </a:t>
            </a:r>
            <a:endParaRPr/>
          </a:p>
        </p:txBody>
      </p:sp>
      <p:sp>
        <p:nvSpPr>
          <p:cNvPr id="514" name="Google Shape;514;p69"/>
          <p:cNvSpPr txBox="1"/>
          <p:nvPr/>
        </p:nvSpPr>
        <p:spPr>
          <a:xfrm>
            <a:off x="729450" y="1780675"/>
            <a:ext cx="4612200" cy="2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CN" sz="1800">
                <a:solidFill>
                  <a:srgbClr val="434343"/>
                </a:solidFill>
                <a:latin typeface="Lato"/>
                <a:ea typeface="Lato"/>
                <a:cs typeface="Lato"/>
                <a:sym typeface="Lato"/>
              </a:rPr>
              <a:t>Experiments and Learning the Models</a:t>
            </a:r>
            <a:endParaRPr sz="2500">
              <a:solidFill>
                <a:srgbClr val="434343"/>
              </a:solidFill>
              <a:latin typeface="Lato"/>
              <a:ea typeface="Lato"/>
              <a:cs typeface="Lato"/>
              <a:sym typeface="Lato"/>
            </a:endParaRPr>
          </a:p>
        </p:txBody>
      </p:sp>
      <p:pic>
        <p:nvPicPr>
          <p:cNvPr id="515" name="Google Shape;515;p69" title="Screenshot 2025-05-12 at 11.59.31 AM.png"/>
          <p:cNvPicPr preferRelativeResize="0"/>
          <p:nvPr/>
        </p:nvPicPr>
        <p:blipFill>
          <a:blip r:embed="rId3">
            <a:alphaModFix/>
          </a:blip>
          <a:stretch>
            <a:fillRect/>
          </a:stretch>
        </p:blipFill>
        <p:spPr>
          <a:xfrm>
            <a:off x="896550" y="3486600"/>
            <a:ext cx="7775069" cy="5352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1" name="Google Shape;521;p70"/>
          <p:cNvSpPr txBox="1"/>
          <p:nvPr>
            <p:ph idx="1" type="body"/>
          </p:nvPr>
        </p:nvSpPr>
        <p:spPr>
          <a:xfrm>
            <a:off x="729450" y="1853850"/>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We defined four machine learning models : </a:t>
            </a:r>
            <a:r>
              <a:rPr b="1" lang="zh-CN" sz="1400">
                <a:solidFill>
                  <a:srgbClr val="000000"/>
                </a:solidFill>
                <a:latin typeface="Times New Roman"/>
                <a:ea typeface="Times New Roman"/>
                <a:cs typeface="Times New Roman"/>
                <a:sym typeface="Times New Roman"/>
              </a:rPr>
              <a:t>Logistic Regression</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Random Forest, Support Vector Machine (SVM) </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Gradient Boosting</a:t>
            </a:r>
            <a:r>
              <a:rPr lang="zh-CN" sz="1400">
                <a:solidFill>
                  <a:srgbClr val="000000"/>
                </a:solidFill>
                <a:latin typeface="Times New Roman"/>
                <a:ea typeface="Times New Roman"/>
                <a:cs typeface="Times New Roman"/>
                <a:sym typeface="Times New Roman"/>
              </a:rPr>
              <a:t>, and each paired with a grid of hyperparameter values for tuning. To keep the process efficient, the grid size was kept</a:t>
            </a:r>
            <a:r>
              <a:rPr b="1" lang="zh-CN" sz="1400">
                <a:solidFill>
                  <a:srgbClr val="000000"/>
                </a:solidFill>
                <a:latin typeface="Times New Roman"/>
                <a:ea typeface="Times New Roman"/>
                <a:cs typeface="Times New Roman"/>
                <a:sym typeface="Times New Roman"/>
              </a:rPr>
              <a:t> </a:t>
            </a:r>
            <a:r>
              <a:rPr lang="zh-CN" sz="1400">
                <a:solidFill>
                  <a:srgbClr val="000000"/>
                </a:solidFill>
                <a:latin typeface="Times New Roman"/>
                <a:ea typeface="Times New Roman"/>
                <a:cs typeface="Times New Roman"/>
                <a:sym typeface="Times New Roman"/>
              </a:rPr>
              <a:t>small to medium.</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22" name="Google Shape;522;p70"/>
          <p:cNvSpPr txBox="1"/>
          <p:nvPr/>
        </p:nvSpPr>
        <p:spPr>
          <a:xfrm>
            <a:off x="729450" y="1780675"/>
            <a:ext cx="4612200" cy="298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zh-CN" sz="1500">
                <a:solidFill>
                  <a:srgbClr val="434343"/>
                </a:solidFill>
                <a:latin typeface="Lato"/>
                <a:ea typeface="Lato"/>
                <a:cs typeface="Lato"/>
                <a:sym typeface="Lato"/>
              </a:rPr>
              <a:t>Model Definition, Tuning, and Evaluation</a:t>
            </a:r>
            <a:endParaRPr sz="2600">
              <a:solidFill>
                <a:srgbClr val="434343"/>
              </a:solidFill>
              <a:latin typeface="Lato"/>
              <a:ea typeface="Lato"/>
              <a:cs typeface="Lato"/>
              <a:sym typeface="Lato"/>
            </a:endParaRPr>
          </a:p>
        </p:txBody>
      </p:sp>
      <p:pic>
        <p:nvPicPr>
          <p:cNvPr id="523" name="Google Shape;523;p70"/>
          <p:cNvPicPr preferRelativeResize="0"/>
          <p:nvPr/>
        </p:nvPicPr>
        <p:blipFill>
          <a:blip r:embed="rId3">
            <a:alphaModFix/>
          </a:blip>
          <a:stretch>
            <a:fillRect/>
          </a:stretch>
        </p:blipFill>
        <p:spPr>
          <a:xfrm>
            <a:off x="2660375" y="3021250"/>
            <a:ext cx="3313825" cy="19512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29" name="Google Shape;529;p71"/>
          <p:cNvSpPr txBox="1"/>
          <p:nvPr>
            <p:ph idx="1" type="body"/>
          </p:nvPr>
        </p:nvSpPr>
        <p:spPr>
          <a:xfrm>
            <a:off x="979800" y="2260925"/>
            <a:ext cx="7688700" cy="2261100"/>
          </a:xfrm>
          <a:prstGeom prst="rect">
            <a:avLst/>
          </a:prstGeom>
        </p:spPr>
        <p:txBody>
          <a:bodyPr anchorCtr="0" anchor="t" bIns="91425" lIns="91425" spcFirstLastPara="1" rIns="91425" wrap="square" tIns="91425">
            <a:normAutofit/>
          </a:bodyPr>
          <a:lstStyle/>
          <a:p>
            <a:pPr indent="45720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Hyperparameter tuning was performed using </a:t>
            </a:r>
            <a:r>
              <a:rPr b="1" lang="zh-CN" sz="1400">
                <a:solidFill>
                  <a:srgbClr val="000000"/>
                </a:solidFill>
                <a:latin typeface="Times New Roman"/>
                <a:ea typeface="Times New Roman"/>
                <a:cs typeface="Times New Roman"/>
                <a:sym typeface="Times New Roman"/>
              </a:rPr>
              <a:t>GridSearchCV</a:t>
            </a:r>
            <a:r>
              <a:rPr lang="zh-CN" sz="1400">
                <a:solidFill>
                  <a:srgbClr val="000000"/>
                </a:solidFill>
                <a:latin typeface="Times New Roman"/>
                <a:ea typeface="Times New Roman"/>
                <a:cs typeface="Times New Roman"/>
                <a:sym typeface="Times New Roman"/>
              </a:rPr>
              <a:t> with </a:t>
            </a:r>
            <a:r>
              <a:rPr b="1" lang="zh-CN" sz="1400">
                <a:solidFill>
                  <a:srgbClr val="000000"/>
                </a:solidFill>
                <a:latin typeface="Times New Roman"/>
                <a:ea typeface="Times New Roman"/>
                <a:cs typeface="Times New Roman"/>
                <a:sym typeface="Times New Roman"/>
              </a:rPr>
              <a:t>5-fold cross-validation</a:t>
            </a:r>
            <a:r>
              <a:rPr lang="zh-CN" sz="1400">
                <a:solidFill>
                  <a:srgbClr val="000000"/>
                </a:solidFill>
                <a:latin typeface="Times New Roman"/>
                <a:ea typeface="Times New Roman"/>
                <a:cs typeface="Times New Roman"/>
                <a:sym typeface="Times New Roman"/>
              </a:rPr>
              <a:t> and evaluated using </a:t>
            </a:r>
            <a:r>
              <a:rPr b="1" lang="zh-CN" sz="1400">
                <a:solidFill>
                  <a:srgbClr val="000000"/>
                </a:solidFill>
                <a:latin typeface="Times New Roman"/>
                <a:ea typeface="Times New Roman"/>
                <a:cs typeface="Times New Roman"/>
                <a:sym typeface="Times New Roman"/>
              </a:rPr>
              <a:t>Accuracy</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F1 Score</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Precision</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Recall</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ROC AUC</a:t>
            </a:r>
            <a:r>
              <a:rPr lang="zh-CN" sz="1400">
                <a:solidFill>
                  <a:srgbClr val="000000"/>
                </a:solidFill>
                <a:latin typeface="Times New Roman"/>
                <a:ea typeface="Times New Roman"/>
                <a:cs typeface="Times New Roman"/>
                <a:sym typeface="Times New Roman"/>
              </a:rPr>
              <a:t>, enabling optimization of each model’s key parameters. The final performance metrics are summarized in the table below.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500">
              <a:solidFill>
                <a:srgbClr val="434343"/>
              </a:solidFill>
            </a:endParaRPr>
          </a:p>
          <a:p>
            <a:pPr indent="0" lvl="0" marL="0" rtl="0" algn="l">
              <a:spcBef>
                <a:spcPts val="0"/>
              </a:spcBef>
              <a:spcAft>
                <a:spcPts val="1200"/>
              </a:spcAft>
              <a:buNone/>
            </a:pPr>
            <a:r>
              <a:t/>
            </a:r>
            <a:endParaRPr/>
          </a:p>
        </p:txBody>
      </p:sp>
      <p:sp>
        <p:nvSpPr>
          <p:cNvPr id="530" name="Google Shape;530;p71"/>
          <p:cNvSpPr txBox="1"/>
          <p:nvPr/>
        </p:nvSpPr>
        <p:spPr>
          <a:xfrm>
            <a:off x="729450" y="1780675"/>
            <a:ext cx="46122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800">
                <a:latin typeface="Lato"/>
                <a:ea typeface="Lato"/>
                <a:cs typeface="Lato"/>
                <a:sym typeface="Lato"/>
              </a:rPr>
              <a:t>Model Performance Results</a:t>
            </a:r>
            <a:endParaRPr sz="1800">
              <a:latin typeface="Lato"/>
              <a:ea typeface="Lato"/>
              <a:cs typeface="Lato"/>
              <a:sym typeface="Lato"/>
            </a:endParaRPr>
          </a:p>
          <a:p>
            <a:pPr indent="0" lvl="0" marL="0" rtl="0" algn="l">
              <a:lnSpc>
                <a:spcPct val="115000"/>
              </a:lnSpc>
              <a:spcBef>
                <a:spcPts val="0"/>
              </a:spcBef>
              <a:spcAft>
                <a:spcPts val="0"/>
              </a:spcAft>
              <a:buNone/>
            </a:pPr>
            <a:r>
              <a:t/>
            </a:r>
            <a:endParaRPr b="1" sz="1500">
              <a:solidFill>
                <a:srgbClr val="434343"/>
              </a:solidFill>
              <a:latin typeface="Lato"/>
              <a:ea typeface="Lato"/>
              <a:cs typeface="Lato"/>
              <a:sym typeface="Lato"/>
            </a:endParaRPr>
          </a:p>
        </p:txBody>
      </p:sp>
      <p:pic>
        <p:nvPicPr>
          <p:cNvPr id="531" name="Google Shape;531;p71"/>
          <p:cNvPicPr preferRelativeResize="0"/>
          <p:nvPr/>
        </p:nvPicPr>
        <p:blipFill>
          <a:blip r:embed="rId3">
            <a:alphaModFix/>
          </a:blip>
          <a:stretch>
            <a:fillRect/>
          </a:stretch>
        </p:blipFill>
        <p:spPr>
          <a:xfrm>
            <a:off x="979800" y="3529550"/>
            <a:ext cx="7593525" cy="1113250"/>
          </a:xfrm>
          <a:prstGeom prst="rect">
            <a:avLst/>
          </a:prstGeom>
          <a:noFill/>
          <a:ln>
            <a:noFill/>
          </a:ln>
        </p:spPr>
      </p:pic>
      <p:sp>
        <p:nvSpPr>
          <p:cNvPr id="532" name="Google Shape;532;p71"/>
          <p:cNvSpPr txBox="1"/>
          <p:nvPr/>
        </p:nvSpPr>
        <p:spPr>
          <a:xfrm>
            <a:off x="979800" y="3129350"/>
            <a:ext cx="3027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rgbClr val="434343"/>
                </a:solidFill>
                <a:latin typeface="Times New Roman"/>
                <a:ea typeface="Times New Roman"/>
                <a:cs typeface="Times New Roman"/>
                <a:sym typeface="Times New Roman"/>
              </a:rPr>
              <a:t>Final Model Performance Results</a:t>
            </a:r>
            <a:endParaRPr sz="1300">
              <a:solidFill>
                <a:srgbClr val="434343"/>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CN" sz="2300">
                <a:solidFill>
                  <a:srgbClr val="000000"/>
                </a:solidFill>
                <a:latin typeface="Raleway ExtraBold"/>
                <a:ea typeface="Raleway ExtraBold"/>
                <a:cs typeface="Raleway ExtraBold"/>
                <a:sym typeface="Raleway ExtraBold"/>
              </a:rPr>
              <a:t>Numeric Features - Distribution 2</a:t>
            </a:r>
            <a:endParaRPr/>
          </a:p>
        </p:txBody>
      </p:sp>
      <p:sp>
        <p:nvSpPr>
          <p:cNvPr id="122" name="Google Shape;122;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pic>
        <p:nvPicPr>
          <p:cNvPr id="123" name="Google Shape;123;p18" title="Distribution of Sleep_Hours_Per_Day.png"/>
          <p:cNvPicPr preferRelativeResize="0"/>
          <p:nvPr/>
        </p:nvPicPr>
        <p:blipFill>
          <a:blip r:embed="rId3">
            <a:alphaModFix/>
          </a:blip>
          <a:stretch>
            <a:fillRect/>
          </a:stretch>
        </p:blipFill>
        <p:spPr>
          <a:xfrm>
            <a:off x="1310450" y="2188888"/>
            <a:ext cx="3061625" cy="2041075"/>
          </a:xfrm>
          <a:prstGeom prst="rect">
            <a:avLst/>
          </a:prstGeom>
          <a:noFill/>
          <a:ln>
            <a:noFill/>
          </a:ln>
        </p:spPr>
      </p:pic>
      <p:pic>
        <p:nvPicPr>
          <p:cNvPr id="124" name="Google Shape;124;p18" title="Distribution of Physical_Activity_Hours_Per_Day.png"/>
          <p:cNvPicPr preferRelativeResize="0"/>
          <p:nvPr/>
        </p:nvPicPr>
        <p:blipFill>
          <a:blip r:embed="rId4">
            <a:alphaModFix/>
          </a:blip>
          <a:stretch>
            <a:fillRect/>
          </a:stretch>
        </p:blipFill>
        <p:spPr>
          <a:xfrm>
            <a:off x="4764625" y="2152250"/>
            <a:ext cx="3171525" cy="211435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38" name="Google Shape;538;p72"/>
          <p:cNvSpPr txBox="1"/>
          <p:nvPr>
            <p:ph idx="1" type="body"/>
          </p:nvPr>
        </p:nvSpPr>
        <p:spPr>
          <a:xfrm>
            <a:off x="6430525" y="1734513"/>
            <a:ext cx="2422800" cy="339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b="1" lang="zh-CN" sz="1400">
                <a:solidFill>
                  <a:srgbClr val="000000"/>
                </a:solidFill>
                <a:latin typeface="Times New Roman"/>
                <a:ea typeface="Times New Roman"/>
                <a:cs typeface="Times New Roman"/>
                <a:sym typeface="Times New Roman"/>
              </a:rPr>
              <a:t>The Logistic Regression</a:t>
            </a:r>
            <a:r>
              <a:rPr lang="zh-CN" sz="1400">
                <a:solidFill>
                  <a:srgbClr val="000000"/>
                </a:solidFill>
                <a:latin typeface="Times New Roman"/>
                <a:ea typeface="Times New Roman"/>
                <a:cs typeface="Times New Roman"/>
                <a:sym typeface="Times New Roman"/>
              </a:rPr>
              <a:t> Model is the best-performing model overall.</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zh-CN" sz="1400">
                <a:solidFill>
                  <a:srgbClr val="000000"/>
                </a:solidFill>
                <a:latin typeface="Times New Roman"/>
                <a:ea typeface="Times New Roman"/>
                <a:cs typeface="Times New Roman"/>
                <a:sym typeface="Times New Roman"/>
              </a:rPr>
              <a:t>Accuracy of 98.35%</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zh-CN" sz="1400">
                <a:solidFill>
                  <a:srgbClr val="000000"/>
                </a:solidFill>
                <a:latin typeface="Times New Roman"/>
                <a:ea typeface="Times New Roman"/>
                <a:cs typeface="Times New Roman"/>
                <a:sym typeface="Times New Roman"/>
              </a:rPr>
              <a:t>Achieving the </a:t>
            </a:r>
            <a:r>
              <a:rPr b="1" lang="zh-CN" sz="1400">
                <a:solidFill>
                  <a:srgbClr val="000000"/>
                </a:solidFill>
                <a:latin typeface="Times New Roman"/>
                <a:ea typeface="Times New Roman"/>
                <a:cs typeface="Times New Roman"/>
                <a:sym typeface="Times New Roman"/>
              </a:rPr>
              <a:t>highest ROC AUC of 99.89%</a:t>
            </a:r>
            <a:r>
              <a:rPr lang="zh-C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zh-CN" sz="1400">
                <a:solidFill>
                  <a:srgbClr val="000000"/>
                </a:solidFill>
                <a:latin typeface="Times New Roman"/>
                <a:ea typeface="Times New Roman"/>
                <a:cs typeface="Times New Roman"/>
                <a:sym typeface="Times New Roman"/>
              </a:rPr>
              <a:t>well-balanced </a:t>
            </a:r>
            <a:r>
              <a:rPr b="1" lang="zh-CN" sz="1400">
                <a:solidFill>
                  <a:srgbClr val="000000"/>
                </a:solidFill>
                <a:latin typeface="Times New Roman"/>
                <a:ea typeface="Times New Roman"/>
                <a:cs typeface="Times New Roman"/>
                <a:sym typeface="Times New Roman"/>
              </a:rPr>
              <a:t>precision, recall, and F1 score of 98.35%</a:t>
            </a:r>
            <a:r>
              <a:rPr lang="zh-CN" sz="1400">
                <a:solidFill>
                  <a:srgbClr val="000000"/>
                </a:solidFill>
                <a:latin typeface="Times New Roman"/>
                <a:ea typeface="Times New Roman"/>
                <a:cs typeface="Times New Roman"/>
                <a:sym typeface="Times New Roman"/>
              </a:rPr>
              <a:t>. </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Its high AUC indicates excellent classification capability across probability thresholds.</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pic>
        <p:nvPicPr>
          <p:cNvPr id="539" name="Google Shape;539;p72"/>
          <p:cNvPicPr preferRelativeResize="0"/>
          <p:nvPr/>
        </p:nvPicPr>
        <p:blipFill>
          <a:blip r:embed="rId3">
            <a:alphaModFix/>
          </a:blip>
          <a:stretch>
            <a:fillRect/>
          </a:stretch>
        </p:blipFill>
        <p:spPr>
          <a:xfrm>
            <a:off x="368600" y="1796575"/>
            <a:ext cx="5734050" cy="32670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45" name="Google Shape;545;p7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zh-CN" sz="1400">
                <a:solidFill>
                  <a:srgbClr val="000000"/>
                </a:solidFill>
                <a:latin typeface="Times New Roman"/>
                <a:ea typeface="Times New Roman"/>
                <a:cs typeface="Times New Roman"/>
                <a:sym typeface="Times New Roman"/>
              </a:rPr>
              <a:t>Performed by fitting 4 trained machine learning models </a:t>
            </a:r>
            <a:r>
              <a:rPr b="1" lang="zh-CN" sz="1400">
                <a:solidFill>
                  <a:srgbClr val="000000"/>
                </a:solidFill>
                <a:latin typeface="Times New Roman"/>
                <a:ea typeface="Times New Roman"/>
                <a:cs typeface="Times New Roman"/>
                <a:sym typeface="Times New Roman"/>
              </a:rPr>
              <a:t>Logistic Regression</a:t>
            </a:r>
            <a:r>
              <a:rPr lang="zh-CN" sz="1400">
                <a:solidFill>
                  <a:srgbClr val="000000"/>
                </a:solidFill>
                <a:latin typeface="Times New Roman"/>
                <a:ea typeface="Times New Roman"/>
                <a:cs typeface="Times New Roman"/>
                <a:sym typeface="Times New Roman"/>
              </a:rPr>
              <a:t>, </a:t>
            </a:r>
            <a:r>
              <a:rPr b="1" lang="zh-CN" sz="1400">
                <a:solidFill>
                  <a:srgbClr val="000000"/>
                </a:solidFill>
                <a:latin typeface="Times New Roman"/>
                <a:ea typeface="Times New Roman"/>
                <a:cs typeface="Times New Roman"/>
                <a:sym typeface="Times New Roman"/>
              </a:rPr>
              <a:t>Random Forest</a:t>
            </a:r>
            <a:r>
              <a:rPr lang="zh-CN" sz="1400">
                <a:solidFill>
                  <a:srgbClr val="000000"/>
                </a:solidFill>
                <a:latin typeface="Times New Roman"/>
                <a:ea typeface="Times New Roman"/>
                <a:cs typeface="Times New Roman"/>
                <a:sym typeface="Times New Roman"/>
              </a:rPr>
              <a:t> , </a:t>
            </a:r>
            <a:r>
              <a:rPr b="1" lang="zh-CN" sz="1400">
                <a:solidFill>
                  <a:srgbClr val="000000"/>
                </a:solidFill>
                <a:latin typeface="Times New Roman"/>
                <a:ea typeface="Times New Roman"/>
                <a:cs typeface="Times New Roman"/>
                <a:sym typeface="Times New Roman"/>
              </a:rPr>
              <a:t>SVC </a:t>
            </a:r>
            <a:r>
              <a:rPr lang="zh-CN" sz="1400">
                <a:solidFill>
                  <a:srgbClr val="000000"/>
                </a:solidFill>
                <a:latin typeface="Times New Roman"/>
                <a:ea typeface="Times New Roman"/>
                <a:cs typeface="Times New Roman"/>
                <a:sym typeface="Times New Roman"/>
              </a:rPr>
              <a:t>and </a:t>
            </a:r>
            <a:r>
              <a:rPr b="1" lang="zh-CN" sz="1400">
                <a:solidFill>
                  <a:srgbClr val="000000"/>
                </a:solidFill>
                <a:latin typeface="Times New Roman"/>
                <a:ea typeface="Times New Roman"/>
                <a:cs typeface="Times New Roman"/>
                <a:sym typeface="Times New Roman"/>
              </a:rPr>
              <a:t>Gradient Boosting</a:t>
            </a:r>
            <a:r>
              <a:rPr lang="zh-CN" sz="1400">
                <a:solidFill>
                  <a:srgbClr val="000000"/>
                </a:solidFill>
                <a:latin typeface="Times New Roman"/>
                <a:ea typeface="Times New Roman"/>
                <a:cs typeface="Times New Roman"/>
                <a:sym typeface="Times New Roman"/>
              </a:rPr>
              <a:t> with the best-known hyperparameters. Each model is trained using the option found through GridSearchCV.</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546" name="Google Shape;546;p73"/>
          <p:cNvSpPr txBox="1"/>
          <p:nvPr/>
        </p:nvSpPr>
        <p:spPr>
          <a:xfrm>
            <a:off x="781825" y="1744925"/>
            <a:ext cx="406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importance</a:t>
            </a:r>
            <a:endParaRPr sz="1800">
              <a:latin typeface="Lato"/>
              <a:ea typeface="Lato"/>
              <a:cs typeface="Lato"/>
              <a:sym typeface="Lato"/>
            </a:endParaRPr>
          </a:p>
        </p:txBody>
      </p:sp>
      <p:pic>
        <p:nvPicPr>
          <p:cNvPr id="547" name="Google Shape;547;p73"/>
          <p:cNvPicPr preferRelativeResize="0"/>
          <p:nvPr/>
        </p:nvPicPr>
        <p:blipFill>
          <a:blip r:embed="rId3">
            <a:alphaModFix/>
          </a:blip>
          <a:stretch>
            <a:fillRect/>
          </a:stretch>
        </p:blipFill>
        <p:spPr>
          <a:xfrm>
            <a:off x="1476875" y="3240700"/>
            <a:ext cx="6435500" cy="84452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4"/>
          <p:cNvSpPr txBox="1"/>
          <p:nvPr>
            <p:ph type="title"/>
          </p:nvPr>
        </p:nvSpPr>
        <p:spPr>
          <a:xfrm>
            <a:off x="1594275" y="920375"/>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3" name="Google Shape;553;p74"/>
          <p:cNvSpPr txBox="1"/>
          <p:nvPr>
            <p:ph idx="1" type="body"/>
          </p:nvPr>
        </p:nvSpPr>
        <p:spPr>
          <a:xfrm>
            <a:off x="727650" y="1777650"/>
            <a:ext cx="7688700" cy="2261100"/>
          </a:xfrm>
          <a:prstGeom prst="rect">
            <a:avLst/>
          </a:prstGeom>
        </p:spPr>
        <p:txBody>
          <a:bodyPr anchorCtr="0" anchor="t" bIns="91425" lIns="91425" spcFirstLastPara="1" rIns="91425" wrap="square" tIns="91425">
            <a:normAutofit lnSpcReduction="20000"/>
          </a:bodyPr>
          <a:lstStyle/>
          <a:p>
            <a:pPr indent="0" lvl="0" marL="457200" rtl="0" algn="l">
              <a:spcBef>
                <a:spcPts val="1200"/>
              </a:spcBef>
              <a:spcAft>
                <a:spcPts val="0"/>
              </a:spcAft>
              <a:buNone/>
            </a:pPr>
            <a:r>
              <a:rPr lang="zh-CN" sz="1400">
                <a:solidFill>
                  <a:srgbClr val="000000"/>
                </a:solidFill>
                <a:latin typeface="Times New Roman"/>
                <a:ea typeface="Times New Roman"/>
                <a:cs typeface="Times New Roman"/>
                <a:sym typeface="Times New Roman"/>
              </a:rPr>
              <a:t>To compare which features were most influential in each model, a feature importance table was created using a pandas DataFrame (importance_df). This table includes the feature names, coefficients from Logistic Regression and SVM and feature importance scores from Random Forest and Gradient Boosting models. Feature importance was extracted using:</a:t>
            </a:r>
            <a:endParaRPr sz="1400">
              <a:solidFill>
                <a:srgbClr val="000000"/>
              </a:solidFill>
              <a:latin typeface="Times New Roman"/>
              <a:ea typeface="Times New Roman"/>
              <a:cs typeface="Times New Roman"/>
              <a:sym typeface="Times New Roman"/>
            </a:endParaRPr>
          </a:p>
          <a:p>
            <a:pPr indent="-317500" lvl="1" marL="914400" rtl="0" algn="l">
              <a:spcBef>
                <a:spcPts val="120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log_reg.coef_[0] for Logistic Regression</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svm.coef_[0] for SVM </a:t>
            </a:r>
            <a:endParaRPr sz="1400">
              <a:solidFill>
                <a:srgbClr val="000000"/>
              </a:solidFill>
              <a:latin typeface="Times New Roman"/>
              <a:ea typeface="Times New Roman"/>
              <a:cs typeface="Times New Roman"/>
              <a:sym typeface="Times New Roman"/>
            </a:endParaRPr>
          </a:p>
          <a:p>
            <a:pPr indent="-317500" lvl="1" marL="914400" rtl="0" algn="l">
              <a:spcBef>
                <a:spcPts val="0"/>
              </a:spcBef>
              <a:spcAft>
                <a:spcPts val="0"/>
              </a:spcAft>
              <a:buClr>
                <a:srgbClr val="000000"/>
              </a:buClr>
              <a:buSzPts val="1400"/>
              <a:buFont typeface="Times New Roman"/>
              <a:buChar char="○"/>
            </a:pPr>
            <a:r>
              <a:rPr lang="zh-CN" sz="1400">
                <a:solidFill>
                  <a:srgbClr val="000000"/>
                </a:solidFill>
                <a:latin typeface="Times New Roman"/>
                <a:ea typeface="Times New Roman"/>
                <a:cs typeface="Times New Roman"/>
                <a:sym typeface="Times New Roman"/>
              </a:rPr>
              <a:t>feature_importances_ for tree-based models (Random Forest and Gradient Boosting)</a:t>
            </a:r>
            <a:endParaRPr sz="1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000000"/>
              </a:solidFill>
              <a:latin typeface="Times New Roman"/>
              <a:ea typeface="Times New Roman"/>
              <a:cs typeface="Times New Roman"/>
              <a:sym typeface="Times New Roman"/>
            </a:endParaRPr>
          </a:p>
        </p:txBody>
      </p:sp>
      <p:sp>
        <p:nvSpPr>
          <p:cNvPr id="554" name="Google Shape;554;p74"/>
          <p:cNvSpPr txBox="1"/>
          <p:nvPr/>
        </p:nvSpPr>
        <p:spPr>
          <a:xfrm>
            <a:off x="793200" y="1392150"/>
            <a:ext cx="4067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importance</a:t>
            </a:r>
            <a:endParaRPr sz="1800">
              <a:latin typeface="Lato"/>
              <a:ea typeface="Lato"/>
              <a:cs typeface="Lato"/>
              <a:sym typeface="Lato"/>
            </a:endParaRPr>
          </a:p>
        </p:txBody>
      </p:sp>
      <p:pic>
        <p:nvPicPr>
          <p:cNvPr id="555" name="Google Shape;555;p74" title="Screenshot 2025-05-12 at 12.15.33 PM.png"/>
          <p:cNvPicPr preferRelativeResize="0"/>
          <p:nvPr/>
        </p:nvPicPr>
        <p:blipFill>
          <a:blip r:embed="rId3">
            <a:alphaModFix/>
          </a:blip>
          <a:stretch>
            <a:fillRect/>
          </a:stretch>
        </p:blipFill>
        <p:spPr>
          <a:xfrm>
            <a:off x="2480700" y="3542925"/>
            <a:ext cx="3061075" cy="14209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5"/>
          <p:cNvSpPr txBox="1"/>
          <p:nvPr>
            <p:ph type="title"/>
          </p:nvPr>
        </p:nvSpPr>
        <p:spPr>
          <a:xfrm>
            <a:off x="1605675" y="874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1" name="Google Shape;561;p75"/>
          <p:cNvSpPr txBox="1"/>
          <p:nvPr/>
        </p:nvSpPr>
        <p:spPr>
          <a:xfrm>
            <a:off x="622475" y="1330400"/>
            <a:ext cx="768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imporotance Results : Top 10 </a:t>
            </a:r>
            <a:r>
              <a:rPr lang="zh-CN" sz="1700">
                <a:latin typeface="Lato"/>
                <a:ea typeface="Lato"/>
                <a:cs typeface="Lato"/>
                <a:sym typeface="Lato"/>
              </a:rPr>
              <a:t>Features by Importance for Each Model</a:t>
            </a:r>
            <a:endParaRPr sz="2100">
              <a:latin typeface="Lato"/>
              <a:ea typeface="Lato"/>
              <a:cs typeface="Lato"/>
              <a:sym typeface="Lato"/>
            </a:endParaRPr>
          </a:p>
        </p:txBody>
      </p:sp>
      <p:pic>
        <p:nvPicPr>
          <p:cNvPr id="562" name="Google Shape;562;p75"/>
          <p:cNvPicPr preferRelativeResize="0"/>
          <p:nvPr/>
        </p:nvPicPr>
        <p:blipFill>
          <a:blip r:embed="rId3">
            <a:alphaModFix/>
          </a:blip>
          <a:stretch>
            <a:fillRect/>
          </a:stretch>
        </p:blipFill>
        <p:spPr>
          <a:xfrm>
            <a:off x="822225" y="2078875"/>
            <a:ext cx="3497625" cy="2188400"/>
          </a:xfrm>
          <a:prstGeom prst="rect">
            <a:avLst/>
          </a:prstGeom>
          <a:noFill/>
          <a:ln>
            <a:noFill/>
          </a:ln>
        </p:spPr>
      </p:pic>
      <p:sp>
        <p:nvSpPr>
          <p:cNvPr id="563" name="Google Shape;563;p75"/>
          <p:cNvSpPr txBox="1"/>
          <p:nvPr/>
        </p:nvSpPr>
        <p:spPr>
          <a:xfrm>
            <a:off x="822225" y="1695550"/>
            <a:ext cx="3982800" cy="63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latin typeface="Times New Roman"/>
                <a:ea typeface="Times New Roman"/>
                <a:cs typeface="Times New Roman"/>
                <a:sym typeface="Times New Roman"/>
              </a:rPr>
              <a:t>1. </a:t>
            </a:r>
            <a:r>
              <a:rPr b="1" lang="zh-CN">
                <a:latin typeface="Times New Roman"/>
                <a:ea typeface="Times New Roman"/>
                <a:cs typeface="Times New Roman"/>
                <a:sym typeface="Times New Roman"/>
              </a:rPr>
              <a:t>Logistic Regression Model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564" name="Google Shape;564;p75"/>
          <p:cNvSpPr txBox="1"/>
          <p:nvPr>
            <p:ph idx="1" type="body"/>
          </p:nvPr>
        </p:nvSpPr>
        <p:spPr>
          <a:xfrm>
            <a:off x="4572000" y="2042525"/>
            <a:ext cx="3842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Logistic Regression</a:t>
            </a:r>
            <a:r>
              <a:rPr lang="zh-CN" sz="1400">
                <a:solidFill>
                  <a:srgbClr val="000000"/>
                </a:solidFill>
                <a:latin typeface="Times New Roman"/>
                <a:ea typeface="Times New Roman"/>
                <a:cs typeface="Times New Roman"/>
                <a:sym typeface="Times New Roman"/>
              </a:rPr>
              <a:t> identified the most influential features as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(6.8648)</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Rent_USD</a:t>
            </a:r>
            <a:r>
              <a:rPr lang="zh-CN" sz="1400">
                <a:solidFill>
                  <a:srgbClr val="000000"/>
                </a:solidFill>
                <a:latin typeface="Times New Roman"/>
                <a:ea typeface="Times New Roman"/>
                <a:cs typeface="Times New Roman"/>
                <a:sym typeface="Times New Roman"/>
              </a:rPr>
              <a:t>(5.8316), and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Duration_Years</a:t>
            </a:r>
            <a:r>
              <a:rPr lang="zh-CN" sz="1400">
                <a:solidFill>
                  <a:srgbClr val="000000"/>
                </a:solidFill>
                <a:latin typeface="Times New Roman"/>
                <a:ea typeface="Times New Roman"/>
                <a:cs typeface="Times New Roman"/>
                <a:sym typeface="Times New Roman"/>
              </a:rPr>
              <a:t> (2.8699)</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1200"/>
              </a:spcBef>
              <a:spcAft>
                <a:spcPts val="0"/>
              </a:spcAft>
              <a:buNone/>
            </a:pPr>
            <a:r>
              <a:rPr lang="zh-CN" sz="1400">
                <a:solidFill>
                  <a:srgbClr val="000000"/>
                </a:solidFill>
                <a:latin typeface="Times New Roman"/>
                <a:ea typeface="Times New Roman"/>
                <a:cs typeface="Times New Roman"/>
                <a:sym typeface="Times New Roman"/>
              </a:rPr>
              <a:t>Tuition and Rent are the primary drivers, with university and program indicators significantly influencing the linear decision boundary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6"/>
          <p:cNvSpPr txBox="1"/>
          <p:nvPr/>
        </p:nvSpPr>
        <p:spPr>
          <a:xfrm>
            <a:off x="576950" y="1307625"/>
            <a:ext cx="768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imporotance Results : Top 10 </a:t>
            </a:r>
            <a:r>
              <a:rPr lang="zh-CN" sz="1700">
                <a:latin typeface="Lato"/>
                <a:ea typeface="Lato"/>
                <a:cs typeface="Lato"/>
                <a:sym typeface="Lato"/>
              </a:rPr>
              <a:t>Features by Importance for Each Model</a:t>
            </a:r>
            <a:endParaRPr sz="2100">
              <a:latin typeface="Lato"/>
              <a:ea typeface="Lato"/>
              <a:cs typeface="Lato"/>
              <a:sym typeface="Lato"/>
            </a:endParaRPr>
          </a:p>
        </p:txBody>
      </p:sp>
      <p:sp>
        <p:nvSpPr>
          <p:cNvPr id="570" name="Google Shape;570;p76"/>
          <p:cNvSpPr txBox="1"/>
          <p:nvPr>
            <p:ph type="title"/>
          </p:nvPr>
        </p:nvSpPr>
        <p:spPr>
          <a:xfrm>
            <a:off x="1605675" y="874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71" name="Google Shape;571;p76"/>
          <p:cNvPicPr preferRelativeResize="0"/>
          <p:nvPr/>
        </p:nvPicPr>
        <p:blipFill>
          <a:blip r:embed="rId3">
            <a:alphaModFix/>
          </a:blip>
          <a:stretch>
            <a:fillRect/>
          </a:stretch>
        </p:blipFill>
        <p:spPr>
          <a:xfrm>
            <a:off x="623425" y="2123575"/>
            <a:ext cx="3713075" cy="2325775"/>
          </a:xfrm>
          <a:prstGeom prst="rect">
            <a:avLst/>
          </a:prstGeom>
          <a:noFill/>
          <a:ln>
            <a:noFill/>
          </a:ln>
        </p:spPr>
      </p:pic>
      <p:sp>
        <p:nvSpPr>
          <p:cNvPr id="572" name="Google Shape;572;p76"/>
          <p:cNvSpPr txBox="1"/>
          <p:nvPr/>
        </p:nvSpPr>
        <p:spPr>
          <a:xfrm>
            <a:off x="623425" y="1718325"/>
            <a:ext cx="3982800" cy="632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latin typeface="Times New Roman"/>
                <a:ea typeface="Times New Roman"/>
                <a:cs typeface="Times New Roman"/>
                <a:sym typeface="Times New Roman"/>
              </a:rPr>
              <a:t>2. Random Forest Model</a:t>
            </a:r>
            <a:endParaRPr b="1">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573" name="Google Shape;573;p76"/>
          <p:cNvSpPr txBox="1"/>
          <p:nvPr>
            <p:ph idx="1" type="body"/>
          </p:nvPr>
        </p:nvSpPr>
        <p:spPr>
          <a:xfrm>
            <a:off x="4572000" y="2042525"/>
            <a:ext cx="3842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The Random Forest model </a:t>
            </a:r>
            <a:r>
              <a:rPr lang="zh-CN" sz="1400">
                <a:solidFill>
                  <a:srgbClr val="000000"/>
                </a:solidFill>
                <a:latin typeface="Times New Roman"/>
                <a:ea typeface="Times New Roman"/>
                <a:cs typeface="Times New Roman"/>
                <a:sym typeface="Times New Roman"/>
              </a:rPr>
              <a:t>identified the most influential features as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(0.1504)</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Insurance_USD</a:t>
            </a:r>
            <a:r>
              <a:rPr lang="zh-CN" sz="1400">
                <a:solidFill>
                  <a:srgbClr val="000000"/>
                </a:solidFill>
                <a:latin typeface="Times New Roman"/>
                <a:ea typeface="Times New Roman"/>
                <a:cs typeface="Times New Roman"/>
                <a:sym typeface="Times New Roman"/>
              </a:rPr>
              <a:t> (0.1165), and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Living_Cost_Index</a:t>
            </a:r>
            <a:r>
              <a:rPr lang="zh-CN" sz="1400">
                <a:solidFill>
                  <a:srgbClr val="000000"/>
                </a:solidFill>
                <a:latin typeface="Times New Roman"/>
                <a:ea typeface="Times New Roman"/>
                <a:cs typeface="Times New Roman"/>
                <a:sym typeface="Times New Roman"/>
              </a:rPr>
              <a:t> (0.1071)</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This model captures a broader range of cost-related influences, highlighting the significance of various financial factors beyond just Tuition and Rent.</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77"/>
          <p:cNvSpPr txBox="1"/>
          <p:nvPr>
            <p:ph type="title"/>
          </p:nvPr>
        </p:nvSpPr>
        <p:spPr>
          <a:xfrm>
            <a:off x="1605675" y="874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79" name="Google Shape;579;p77"/>
          <p:cNvSpPr txBox="1"/>
          <p:nvPr/>
        </p:nvSpPr>
        <p:spPr>
          <a:xfrm>
            <a:off x="523450" y="1284850"/>
            <a:ext cx="768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imporotance Results : Top 10 </a:t>
            </a:r>
            <a:r>
              <a:rPr lang="zh-CN" sz="1700">
                <a:latin typeface="Lato"/>
                <a:ea typeface="Lato"/>
                <a:cs typeface="Lato"/>
                <a:sym typeface="Lato"/>
              </a:rPr>
              <a:t>Features by Importance for Each Model</a:t>
            </a:r>
            <a:endParaRPr sz="2100">
              <a:latin typeface="Lato"/>
              <a:ea typeface="Lato"/>
              <a:cs typeface="Lato"/>
              <a:sym typeface="Lato"/>
            </a:endParaRPr>
          </a:p>
        </p:txBody>
      </p:sp>
      <p:pic>
        <p:nvPicPr>
          <p:cNvPr id="580" name="Google Shape;580;p77"/>
          <p:cNvPicPr preferRelativeResize="0"/>
          <p:nvPr/>
        </p:nvPicPr>
        <p:blipFill>
          <a:blip r:embed="rId3">
            <a:alphaModFix/>
          </a:blip>
          <a:stretch>
            <a:fillRect/>
          </a:stretch>
        </p:blipFill>
        <p:spPr>
          <a:xfrm>
            <a:off x="742688" y="2221475"/>
            <a:ext cx="3514725" cy="2200275"/>
          </a:xfrm>
          <a:prstGeom prst="rect">
            <a:avLst/>
          </a:prstGeom>
          <a:noFill/>
          <a:ln>
            <a:noFill/>
          </a:ln>
        </p:spPr>
      </p:pic>
      <p:sp>
        <p:nvSpPr>
          <p:cNvPr id="581" name="Google Shape;581;p77"/>
          <p:cNvSpPr txBox="1"/>
          <p:nvPr/>
        </p:nvSpPr>
        <p:spPr>
          <a:xfrm>
            <a:off x="827275" y="1821263"/>
            <a:ext cx="2981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latin typeface="Times New Roman"/>
                <a:ea typeface="Times New Roman"/>
                <a:cs typeface="Times New Roman"/>
                <a:sym typeface="Times New Roman"/>
              </a:rPr>
              <a:t>3. SVM</a:t>
            </a:r>
            <a:endParaRPr sz="1300">
              <a:solidFill>
                <a:schemeClr val="accent1"/>
              </a:solidFill>
              <a:latin typeface="Lato"/>
              <a:ea typeface="Lato"/>
              <a:cs typeface="Lato"/>
              <a:sym typeface="Lato"/>
            </a:endParaRPr>
          </a:p>
        </p:txBody>
      </p:sp>
      <p:sp>
        <p:nvSpPr>
          <p:cNvPr id="582" name="Google Shape;582;p77"/>
          <p:cNvSpPr txBox="1"/>
          <p:nvPr>
            <p:ph idx="1" type="body"/>
          </p:nvPr>
        </p:nvSpPr>
        <p:spPr>
          <a:xfrm>
            <a:off x="4572000" y="2042525"/>
            <a:ext cx="3842700" cy="2379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The SVM model</a:t>
            </a:r>
            <a:r>
              <a:rPr lang="zh-CN" sz="1400">
                <a:solidFill>
                  <a:srgbClr val="000000"/>
                </a:solidFill>
                <a:latin typeface="Times New Roman"/>
                <a:ea typeface="Times New Roman"/>
                <a:cs typeface="Times New Roman"/>
                <a:sym typeface="Times New Roman"/>
              </a:rPr>
              <a:t> identified the most influential features as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(2.1589),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Rent_USD</a:t>
            </a:r>
            <a:r>
              <a:rPr lang="zh-CN" sz="1400">
                <a:solidFill>
                  <a:srgbClr val="000000"/>
                </a:solidFill>
                <a:latin typeface="Times New Roman"/>
                <a:ea typeface="Times New Roman"/>
                <a:cs typeface="Times New Roman"/>
                <a:sym typeface="Times New Roman"/>
              </a:rPr>
              <a:t>(1.8505), and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Duration_Years</a:t>
            </a:r>
            <a:r>
              <a:rPr lang="zh-CN" sz="1400">
                <a:solidFill>
                  <a:srgbClr val="000000"/>
                </a:solidFill>
                <a:latin typeface="Times New Roman"/>
                <a:ea typeface="Times New Roman"/>
                <a:cs typeface="Times New Roman"/>
                <a:sym typeface="Times New Roman"/>
              </a:rPr>
              <a:t> (0.8382)</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Country-specific factors such as </a:t>
            </a:r>
            <a:r>
              <a:rPr lang="zh-CN" sz="1400">
                <a:solidFill>
                  <a:srgbClr val="188038"/>
                </a:solidFill>
                <a:latin typeface="Times New Roman"/>
                <a:ea typeface="Times New Roman"/>
                <a:cs typeface="Times New Roman"/>
                <a:sym typeface="Times New Roman"/>
              </a:rPr>
              <a:t>Country_Canada</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Country_UAE</a:t>
            </a:r>
            <a:r>
              <a:rPr lang="zh-CN" sz="1400">
                <a:solidFill>
                  <a:srgbClr val="000000"/>
                </a:solidFill>
                <a:latin typeface="Times New Roman"/>
                <a:ea typeface="Times New Roman"/>
                <a:cs typeface="Times New Roman"/>
                <a:sym typeface="Times New Roman"/>
              </a:rPr>
              <a:t>, along with program and university indicators, also had an important  impact.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78"/>
          <p:cNvSpPr txBox="1"/>
          <p:nvPr>
            <p:ph type="title"/>
          </p:nvPr>
        </p:nvSpPr>
        <p:spPr>
          <a:xfrm>
            <a:off x="1605675" y="874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88" name="Google Shape;588;p78"/>
          <p:cNvSpPr txBox="1"/>
          <p:nvPr/>
        </p:nvSpPr>
        <p:spPr>
          <a:xfrm>
            <a:off x="576950" y="1307625"/>
            <a:ext cx="768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imporotance Results : Top 10 </a:t>
            </a:r>
            <a:r>
              <a:rPr lang="zh-CN" sz="1700">
                <a:latin typeface="Lato"/>
                <a:ea typeface="Lato"/>
                <a:cs typeface="Lato"/>
                <a:sym typeface="Lato"/>
              </a:rPr>
              <a:t>Features by Importance for Each Model</a:t>
            </a:r>
            <a:endParaRPr sz="2100">
              <a:latin typeface="Lato"/>
              <a:ea typeface="Lato"/>
              <a:cs typeface="Lato"/>
              <a:sym typeface="Lato"/>
            </a:endParaRPr>
          </a:p>
        </p:txBody>
      </p:sp>
      <p:sp>
        <p:nvSpPr>
          <p:cNvPr id="589" name="Google Shape;589;p78"/>
          <p:cNvSpPr txBox="1"/>
          <p:nvPr/>
        </p:nvSpPr>
        <p:spPr>
          <a:xfrm>
            <a:off x="827275" y="1821263"/>
            <a:ext cx="29814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latin typeface="Times New Roman"/>
                <a:ea typeface="Times New Roman"/>
                <a:cs typeface="Times New Roman"/>
                <a:sym typeface="Times New Roman"/>
              </a:rPr>
              <a:t>4</a:t>
            </a:r>
            <a:r>
              <a:rPr b="1" lang="zh-CN">
                <a:latin typeface="Times New Roman"/>
                <a:ea typeface="Times New Roman"/>
                <a:cs typeface="Times New Roman"/>
                <a:sym typeface="Times New Roman"/>
              </a:rPr>
              <a:t>. </a:t>
            </a:r>
            <a:r>
              <a:rPr b="1" lang="zh-CN">
                <a:latin typeface="Times New Roman"/>
                <a:ea typeface="Times New Roman"/>
                <a:cs typeface="Times New Roman"/>
                <a:sym typeface="Times New Roman"/>
              </a:rPr>
              <a:t>Gradient Boosting</a:t>
            </a:r>
            <a:endParaRPr sz="1300">
              <a:solidFill>
                <a:schemeClr val="accent1"/>
              </a:solidFill>
              <a:latin typeface="Lato"/>
              <a:ea typeface="Lato"/>
              <a:cs typeface="Lato"/>
              <a:sym typeface="Lato"/>
            </a:endParaRPr>
          </a:p>
        </p:txBody>
      </p:sp>
      <p:pic>
        <p:nvPicPr>
          <p:cNvPr id="590" name="Google Shape;590;p78"/>
          <p:cNvPicPr preferRelativeResize="0"/>
          <p:nvPr/>
        </p:nvPicPr>
        <p:blipFill>
          <a:blip r:embed="rId3">
            <a:alphaModFix/>
          </a:blip>
          <a:stretch>
            <a:fillRect/>
          </a:stretch>
        </p:blipFill>
        <p:spPr>
          <a:xfrm>
            <a:off x="827275" y="2330350"/>
            <a:ext cx="3533775" cy="2209800"/>
          </a:xfrm>
          <a:prstGeom prst="rect">
            <a:avLst/>
          </a:prstGeom>
          <a:noFill/>
          <a:ln>
            <a:noFill/>
          </a:ln>
        </p:spPr>
      </p:pic>
      <p:sp>
        <p:nvSpPr>
          <p:cNvPr id="591" name="Google Shape;591;p78"/>
          <p:cNvSpPr txBox="1"/>
          <p:nvPr>
            <p:ph idx="1" type="body"/>
          </p:nvPr>
        </p:nvSpPr>
        <p:spPr>
          <a:xfrm>
            <a:off x="4572000" y="2042525"/>
            <a:ext cx="4122000" cy="237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400">
                <a:solidFill>
                  <a:srgbClr val="000000"/>
                </a:solidFill>
                <a:latin typeface="Times New Roman"/>
                <a:ea typeface="Times New Roman"/>
                <a:cs typeface="Times New Roman"/>
                <a:sym typeface="Times New Roman"/>
              </a:rPr>
              <a:t>The Gradient Boosting model</a:t>
            </a:r>
            <a:r>
              <a:rPr lang="zh-CN" sz="1400">
                <a:solidFill>
                  <a:srgbClr val="000000"/>
                </a:solidFill>
                <a:latin typeface="Times New Roman"/>
                <a:ea typeface="Times New Roman"/>
                <a:cs typeface="Times New Roman"/>
                <a:sym typeface="Times New Roman"/>
              </a:rPr>
              <a:t> </a:t>
            </a:r>
            <a:r>
              <a:rPr lang="zh-CN" sz="1400">
                <a:solidFill>
                  <a:srgbClr val="000000"/>
                </a:solidFill>
                <a:latin typeface="Times New Roman"/>
                <a:ea typeface="Times New Roman"/>
                <a:cs typeface="Times New Roman"/>
                <a:sym typeface="Times New Roman"/>
              </a:rPr>
              <a:t>identified the most influential features as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(0.7165), and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188038"/>
                </a:solidFill>
                <a:latin typeface="Times New Roman"/>
                <a:ea typeface="Times New Roman"/>
                <a:cs typeface="Times New Roman"/>
                <a:sym typeface="Times New Roman"/>
              </a:rPr>
              <a:t>Rent_USD</a:t>
            </a:r>
            <a:r>
              <a:rPr lang="zh-CN" sz="1400">
                <a:solidFill>
                  <a:srgbClr val="000000"/>
                </a:solidFill>
                <a:latin typeface="Times New Roman"/>
                <a:ea typeface="Times New Roman"/>
                <a:cs typeface="Times New Roman"/>
                <a:sym typeface="Times New Roman"/>
              </a:rPr>
              <a:t> (0.1466)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zh-CN" sz="1400">
                <a:solidFill>
                  <a:srgbClr val="000000"/>
                </a:solidFill>
                <a:latin typeface="Times New Roman"/>
                <a:ea typeface="Times New Roman"/>
                <a:cs typeface="Times New Roman"/>
                <a:sym typeface="Times New Roman"/>
              </a:rPr>
              <a:t>Other relevant but weaker contributors include </a:t>
            </a:r>
            <a:r>
              <a:rPr lang="zh-CN" sz="1400">
                <a:solidFill>
                  <a:srgbClr val="188038"/>
                </a:solidFill>
                <a:latin typeface="Times New Roman"/>
                <a:ea typeface="Times New Roman"/>
                <a:cs typeface="Times New Roman"/>
                <a:sym typeface="Times New Roman"/>
              </a:rPr>
              <a:t>Duration_Years</a:t>
            </a:r>
            <a:r>
              <a:rPr lang="zh-CN" sz="1400">
                <a:solidFill>
                  <a:srgbClr val="000000"/>
                </a:solidFill>
                <a:latin typeface="Times New Roman"/>
                <a:ea typeface="Times New Roman"/>
                <a:cs typeface="Times New Roman"/>
                <a:sym typeface="Times New Roman"/>
              </a:rPr>
              <a:t>, </a:t>
            </a:r>
            <a:r>
              <a:rPr lang="zh-CN" sz="1400">
                <a:solidFill>
                  <a:srgbClr val="188038"/>
                </a:solidFill>
                <a:latin typeface="Times New Roman"/>
                <a:ea typeface="Times New Roman"/>
                <a:cs typeface="Times New Roman"/>
                <a:sym typeface="Times New Roman"/>
              </a:rPr>
              <a:t>Level_Master</a:t>
            </a:r>
            <a:r>
              <a:rPr lang="zh-CN" sz="1400">
                <a:solidFill>
                  <a:srgbClr val="000000"/>
                </a:solidFill>
                <a:latin typeface="Times New Roman"/>
                <a:ea typeface="Times New Roman"/>
                <a:cs typeface="Times New Roman"/>
                <a:sym typeface="Times New Roman"/>
              </a:rPr>
              <a:t>, and </a:t>
            </a:r>
            <a:r>
              <a:rPr lang="zh-CN" sz="1400">
                <a:solidFill>
                  <a:srgbClr val="188038"/>
                </a:solidFill>
                <a:latin typeface="Times New Roman"/>
                <a:ea typeface="Times New Roman"/>
                <a:cs typeface="Times New Roman"/>
                <a:sym typeface="Times New Roman"/>
              </a:rPr>
              <a:t>Exchange_Rate</a:t>
            </a:r>
            <a:r>
              <a:rPr lang="zh-C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9"/>
          <p:cNvSpPr txBox="1"/>
          <p:nvPr>
            <p:ph type="title"/>
          </p:nvPr>
        </p:nvSpPr>
        <p:spPr>
          <a:xfrm>
            <a:off x="1605675" y="8748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97" name="Google Shape;597;p79"/>
          <p:cNvSpPr txBox="1"/>
          <p:nvPr/>
        </p:nvSpPr>
        <p:spPr>
          <a:xfrm>
            <a:off x="531425" y="1250725"/>
            <a:ext cx="7688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latin typeface="Lato"/>
                <a:ea typeface="Lato"/>
                <a:cs typeface="Lato"/>
                <a:sym typeface="Lato"/>
              </a:rPr>
              <a:t>Feature imporotance Results : Top 10 </a:t>
            </a:r>
            <a:r>
              <a:rPr lang="zh-CN" sz="1700">
                <a:latin typeface="Lato"/>
                <a:ea typeface="Lato"/>
                <a:cs typeface="Lato"/>
                <a:sym typeface="Lato"/>
              </a:rPr>
              <a:t>Features by Importance for Each Model</a:t>
            </a:r>
            <a:endParaRPr sz="2100">
              <a:latin typeface="Lato"/>
              <a:ea typeface="Lato"/>
              <a:cs typeface="Lato"/>
              <a:sym typeface="Lato"/>
            </a:endParaRPr>
          </a:p>
        </p:txBody>
      </p:sp>
      <p:pic>
        <p:nvPicPr>
          <p:cNvPr id="598" name="Google Shape;598;p79"/>
          <p:cNvPicPr preferRelativeResize="0"/>
          <p:nvPr/>
        </p:nvPicPr>
        <p:blipFill>
          <a:blip r:embed="rId3">
            <a:alphaModFix/>
          </a:blip>
          <a:stretch>
            <a:fillRect/>
          </a:stretch>
        </p:blipFill>
        <p:spPr>
          <a:xfrm>
            <a:off x="3447950" y="1628675"/>
            <a:ext cx="4725775" cy="3399100"/>
          </a:xfrm>
          <a:prstGeom prst="rect">
            <a:avLst/>
          </a:prstGeom>
          <a:noFill/>
          <a:ln>
            <a:noFill/>
          </a:ln>
        </p:spPr>
      </p:pic>
      <p:sp>
        <p:nvSpPr>
          <p:cNvPr id="599" name="Google Shape;599;p79"/>
          <p:cNvSpPr txBox="1"/>
          <p:nvPr/>
        </p:nvSpPr>
        <p:spPr>
          <a:xfrm>
            <a:off x="432350" y="1656625"/>
            <a:ext cx="3015600" cy="3343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zh-CN" sz="1200">
                <a:latin typeface="Times New Roman"/>
                <a:ea typeface="Times New Roman"/>
                <a:cs typeface="Times New Roman"/>
                <a:sym typeface="Times New Roman"/>
              </a:rPr>
              <a:t>The heatmap shows that</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200">
                <a:solidFill>
                  <a:srgbClr val="188038"/>
                </a:solidFill>
                <a:latin typeface="Times New Roman"/>
                <a:ea typeface="Times New Roman"/>
                <a:cs typeface="Times New Roman"/>
                <a:sym typeface="Times New Roman"/>
              </a:rPr>
              <a:t>Tuition_USD </a:t>
            </a:r>
            <a:r>
              <a:rPr lang="zh-CN" sz="1200">
                <a:latin typeface="Times New Roman"/>
                <a:ea typeface="Times New Roman"/>
                <a:cs typeface="Times New Roman"/>
                <a:sym typeface="Times New Roman"/>
              </a:rPr>
              <a:t>(6.86) , and </a:t>
            </a:r>
            <a:endParaRPr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zh-CN" sz="1200">
                <a:solidFill>
                  <a:srgbClr val="188038"/>
                </a:solidFill>
                <a:latin typeface="Times New Roman"/>
                <a:ea typeface="Times New Roman"/>
                <a:cs typeface="Times New Roman"/>
                <a:sym typeface="Times New Roman"/>
              </a:rPr>
              <a:t>Rent_USD</a:t>
            </a:r>
            <a:r>
              <a:rPr lang="zh-CN" sz="1200">
                <a:latin typeface="Times New Roman"/>
                <a:ea typeface="Times New Roman"/>
                <a:cs typeface="Times New Roman"/>
                <a:sym typeface="Times New Roman"/>
              </a:rPr>
              <a:t> (5.83) are the most important features across all models , particularly in the </a:t>
            </a:r>
            <a:r>
              <a:rPr b="1" lang="zh-CN" sz="1200">
                <a:latin typeface="Times New Roman"/>
                <a:ea typeface="Times New Roman"/>
                <a:cs typeface="Times New Roman"/>
                <a:sym typeface="Times New Roman"/>
              </a:rPr>
              <a:t>Logistic Regression model</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zh-CN" sz="1200">
                <a:latin typeface="Times New Roman"/>
                <a:ea typeface="Times New Roman"/>
                <a:cs typeface="Times New Roman"/>
                <a:sym typeface="Times New Roman"/>
              </a:rPr>
              <a:t>Logistic Regression</a:t>
            </a:r>
            <a:r>
              <a:rPr lang="zh-CN" sz="1200">
                <a:latin typeface="Times New Roman"/>
                <a:ea typeface="Times New Roman"/>
                <a:cs typeface="Times New Roman"/>
                <a:sym typeface="Times New Roman"/>
              </a:rPr>
              <a:t> and </a:t>
            </a:r>
            <a:r>
              <a:rPr b="1" lang="zh-CN" sz="1200">
                <a:latin typeface="Times New Roman"/>
                <a:ea typeface="Times New Roman"/>
                <a:cs typeface="Times New Roman"/>
                <a:sym typeface="Times New Roman"/>
              </a:rPr>
              <a:t>SVM</a:t>
            </a:r>
            <a:r>
              <a:rPr lang="zh-CN" sz="1200">
                <a:latin typeface="Times New Roman"/>
                <a:ea typeface="Times New Roman"/>
                <a:cs typeface="Times New Roman"/>
                <a:sym typeface="Times New Roman"/>
              </a:rPr>
              <a:t> assign positive or negative weights to categorical indicators, such as </a:t>
            </a:r>
            <a:r>
              <a:rPr lang="zh-CN" sz="1200">
                <a:solidFill>
                  <a:srgbClr val="188038"/>
                </a:solidFill>
                <a:latin typeface="Times New Roman"/>
                <a:ea typeface="Times New Roman"/>
                <a:cs typeface="Times New Roman"/>
                <a:sym typeface="Times New Roman"/>
              </a:rPr>
              <a:t>University_University of Amsterdam</a:t>
            </a:r>
            <a:r>
              <a:rPr lang="zh-CN" sz="1200">
                <a:latin typeface="Times New Roman"/>
                <a:ea typeface="Times New Roman"/>
                <a:cs typeface="Times New Roman"/>
                <a:sym typeface="Times New Roman"/>
              </a:rPr>
              <a:t> (−1.922) and L</a:t>
            </a:r>
            <a:r>
              <a:rPr lang="zh-CN" sz="1200">
                <a:solidFill>
                  <a:srgbClr val="188038"/>
                </a:solidFill>
                <a:latin typeface="Times New Roman"/>
                <a:ea typeface="Times New Roman"/>
                <a:cs typeface="Times New Roman"/>
                <a:sym typeface="Times New Roman"/>
              </a:rPr>
              <a:t>evel_Master</a:t>
            </a:r>
            <a:r>
              <a:rPr lang="zh-CN" sz="1200">
                <a:latin typeface="Times New Roman"/>
                <a:ea typeface="Times New Roman"/>
                <a:cs typeface="Times New Roman"/>
                <a:sym typeface="Times New Roman"/>
              </a:rPr>
              <a:t> (−1.90)</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zh-CN" sz="1200">
                <a:latin typeface="Times New Roman"/>
                <a:ea typeface="Times New Roman"/>
                <a:cs typeface="Times New Roman"/>
                <a:sym typeface="Times New Roman"/>
              </a:rPr>
              <a:t>Random Forest</a:t>
            </a:r>
            <a:r>
              <a:rPr lang="zh-CN" sz="1200">
                <a:latin typeface="Times New Roman"/>
                <a:ea typeface="Times New Roman"/>
                <a:cs typeface="Times New Roman"/>
                <a:sym typeface="Times New Roman"/>
              </a:rPr>
              <a:t> and </a:t>
            </a:r>
            <a:r>
              <a:rPr b="1" lang="zh-CN" sz="1200">
                <a:latin typeface="Times New Roman"/>
                <a:ea typeface="Times New Roman"/>
                <a:cs typeface="Times New Roman"/>
                <a:sym typeface="Times New Roman"/>
              </a:rPr>
              <a:t>Gradient Boosting</a:t>
            </a:r>
            <a:r>
              <a:rPr lang="zh-CN" sz="1200">
                <a:latin typeface="Times New Roman"/>
                <a:ea typeface="Times New Roman"/>
                <a:cs typeface="Times New Roman"/>
                <a:sym typeface="Times New Roman"/>
              </a:rPr>
              <a:t> assign minimal or zero weight to binary university and country indicators</a:t>
            </a:r>
            <a:endParaRPr b="1" sz="1200">
              <a:latin typeface="Times New Roman"/>
              <a:ea typeface="Times New Roman"/>
              <a:cs typeface="Times New Roman"/>
              <a:sym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8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zh-CN" sz="2300">
                <a:solidFill>
                  <a:srgbClr val="000000"/>
                </a:solidFill>
              </a:rPr>
              <a:t>Cost of International Education </a:t>
            </a:r>
            <a:endParaRPr sz="23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605" name="Google Shape;605;p80"/>
          <p:cNvSpPr txBox="1"/>
          <p:nvPr>
            <p:ph idx="1" type="body"/>
          </p:nvPr>
        </p:nvSpPr>
        <p:spPr>
          <a:xfrm>
            <a:off x="591725" y="2067500"/>
            <a:ext cx="8102100" cy="2655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zh-CN" sz="1600">
                <a:solidFill>
                  <a:srgbClr val="000000"/>
                </a:solidFill>
                <a:latin typeface="Times New Roman"/>
                <a:ea typeface="Times New Roman"/>
                <a:cs typeface="Times New Roman"/>
                <a:sym typeface="Times New Roman"/>
              </a:rPr>
              <a:t>Conclusion</a:t>
            </a:r>
            <a:endParaRPr b="1" sz="16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b="1" sz="1600">
              <a:solidFill>
                <a:srgbClr val="000000"/>
              </a:solidFill>
              <a:latin typeface="Times New Roman"/>
              <a:ea typeface="Times New Roman"/>
              <a:cs typeface="Times New Roman"/>
              <a:sym typeface="Times New Roman"/>
            </a:endParaRPr>
          </a:p>
          <a:p>
            <a:pPr indent="-322580" lvl="0" marL="457200" rtl="0" algn="l">
              <a:spcBef>
                <a:spcPts val="0"/>
              </a:spcBef>
              <a:spcAft>
                <a:spcPts val="0"/>
              </a:spcAft>
              <a:buClr>
                <a:srgbClr val="000000"/>
              </a:buClr>
              <a:buSzPct val="114285"/>
              <a:buFont typeface="Times New Roman"/>
              <a:buChar char="●"/>
            </a:pPr>
            <a:r>
              <a:rPr lang="zh-CN" sz="1400">
                <a:solidFill>
                  <a:srgbClr val="000000"/>
                </a:solidFill>
                <a:latin typeface="Times New Roman"/>
                <a:ea typeface="Times New Roman"/>
                <a:cs typeface="Times New Roman"/>
                <a:sym typeface="Times New Roman"/>
              </a:rPr>
              <a:t>The dataset reveals that the total cost of international education is primarily driven by </a:t>
            </a:r>
            <a:r>
              <a:rPr b="1" lang="zh-CN" sz="1400">
                <a:solidFill>
                  <a:srgbClr val="000000"/>
                </a:solidFill>
                <a:latin typeface="Times New Roman"/>
                <a:ea typeface="Times New Roman"/>
                <a:cs typeface="Times New Roman"/>
                <a:sym typeface="Times New Roman"/>
              </a:rPr>
              <a:t>tuition fees</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rent</a:t>
            </a:r>
            <a:r>
              <a:rPr lang="zh-CN" sz="1400">
                <a:solidFill>
                  <a:srgbClr val="000000"/>
                </a:solidFill>
                <a:latin typeface="Times New Roman"/>
                <a:ea typeface="Times New Roman"/>
                <a:cs typeface="Times New Roman"/>
                <a:sym typeface="Times New Roman"/>
              </a:rPr>
              <a:t>, with the </a:t>
            </a:r>
            <a:r>
              <a:rPr b="1" lang="zh-CN" sz="1400">
                <a:solidFill>
                  <a:srgbClr val="000000"/>
                </a:solidFill>
                <a:latin typeface="Times New Roman"/>
                <a:ea typeface="Times New Roman"/>
                <a:cs typeface="Times New Roman"/>
                <a:sym typeface="Times New Roman"/>
              </a:rPr>
              <a:t>living cost index</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program duration</a:t>
            </a:r>
            <a:r>
              <a:rPr lang="zh-CN" sz="1400">
                <a:solidFill>
                  <a:srgbClr val="000000"/>
                </a:solidFill>
                <a:latin typeface="Times New Roman"/>
                <a:ea typeface="Times New Roman"/>
                <a:cs typeface="Times New Roman"/>
                <a:sym typeface="Times New Roman"/>
              </a:rPr>
              <a:t> serving as secondary contributors. </a:t>
            </a:r>
            <a:endParaRPr sz="14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0832" lvl="0" marL="457200" rtl="0" algn="l">
              <a:spcBef>
                <a:spcPts val="0"/>
              </a:spcBef>
              <a:spcAft>
                <a:spcPts val="0"/>
              </a:spcAft>
              <a:buClr>
                <a:srgbClr val="000000"/>
              </a:buClr>
              <a:buSzPct val="100000"/>
              <a:buFont typeface="Times New Roman"/>
              <a:buChar char="●"/>
            </a:pPr>
            <a:r>
              <a:rPr b="1" lang="zh-CN" sz="1400">
                <a:solidFill>
                  <a:srgbClr val="000000"/>
                </a:solidFill>
                <a:latin typeface="Times New Roman"/>
                <a:ea typeface="Times New Roman"/>
                <a:cs typeface="Times New Roman"/>
                <a:sym typeface="Times New Roman"/>
              </a:rPr>
              <a:t>Logistic Regression</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Gradient Boosting</a:t>
            </a:r>
            <a:r>
              <a:rPr lang="zh-CN" sz="1400">
                <a:solidFill>
                  <a:srgbClr val="000000"/>
                </a:solidFill>
                <a:latin typeface="Times New Roman"/>
                <a:ea typeface="Times New Roman"/>
                <a:cs typeface="Times New Roman"/>
                <a:sym typeface="Times New Roman"/>
              </a:rPr>
              <a:t> emerged as the top performers, each achieving an </a:t>
            </a:r>
            <a:r>
              <a:rPr b="1" lang="zh-CN" sz="1400">
                <a:solidFill>
                  <a:srgbClr val="000000"/>
                </a:solidFill>
                <a:latin typeface="Times New Roman"/>
                <a:ea typeface="Times New Roman"/>
                <a:cs typeface="Times New Roman"/>
                <a:sym typeface="Times New Roman"/>
              </a:rPr>
              <a:t>accuracy and F1 score of 98.35%</a:t>
            </a:r>
            <a:r>
              <a:rPr lang="zh-CN" sz="1400">
                <a:solidFill>
                  <a:srgbClr val="000000"/>
                </a:solidFill>
                <a:latin typeface="Times New Roman"/>
                <a:ea typeface="Times New Roman"/>
                <a:cs typeface="Times New Roman"/>
                <a:sym typeface="Times New Roman"/>
              </a:rPr>
              <a:t>, with </a:t>
            </a:r>
            <a:r>
              <a:rPr b="1" lang="zh-CN" sz="1400">
                <a:solidFill>
                  <a:srgbClr val="000000"/>
                </a:solidFill>
                <a:latin typeface="Times New Roman"/>
                <a:ea typeface="Times New Roman"/>
                <a:cs typeface="Times New Roman"/>
                <a:sym typeface="Times New Roman"/>
              </a:rPr>
              <a:t>ROC AUCs of 99.89% and 99.68%</a:t>
            </a:r>
            <a:r>
              <a:rPr lang="zh-CN" sz="1400">
                <a:solidFill>
                  <a:srgbClr val="000000"/>
                </a:solidFill>
                <a:latin typeface="Times New Roman"/>
                <a:ea typeface="Times New Roman"/>
                <a:cs typeface="Times New Roman"/>
                <a:sym typeface="Times New Roman"/>
              </a:rPr>
              <a:t>, respectively highlighting their strong classification capabilities.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0832" lvl="0" marL="457200" rtl="0" algn="l">
              <a:spcBef>
                <a:spcPts val="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In terms of feature importance, </a:t>
            </a:r>
            <a:r>
              <a:rPr b="1" lang="zh-CN" sz="1400">
                <a:solidFill>
                  <a:srgbClr val="188038"/>
                </a:solidFill>
                <a:latin typeface="Times New Roman"/>
                <a:ea typeface="Times New Roman"/>
                <a:cs typeface="Times New Roman"/>
                <a:sym typeface="Times New Roman"/>
              </a:rPr>
              <a:t>Tuition_USD</a:t>
            </a:r>
            <a:r>
              <a:rPr lang="zh-CN" sz="1400">
                <a:solidFill>
                  <a:srgbClr val="000000"/>
                </a:solidFill>
                <a:latin typeface="Times New Roman"/>
                <a:ea typeface="Times New Roman"/>
                <a:cs typeface="Times New Roman"/>
                <a:sym typeface="Times New Roman"/>
              </a:rPr>
              <a:t> and </a:t>
            </a:r>
            <a:r>
              <a:rPr b="1" lang="zh-CN" sz="1400">
                <a:solidFill>
                  <a:srgbClr val="188038"/>
                </a:solidFill>
                <a:latin typeface="Times New Roman"/>
                <a:ea typeface="Times New Roman"/>
                <a:cs typeface="Times New Roman"/>
                <a:sym typeface="Times New Roman"/>
              </a:rPr>
              <a:t>Rent_USD</a:t>
            </a:r>
            <a:r>
              <a:rPr lang="zh-CN" sz="1400">
                <a:solidFill>
                  <a:srgbClr val="000000"/>
                </a:solidFill>
                <a:latin typeface="Times New Roman"/>
                <a:ea typeface="Times New Roman"/>
                <a:cs typeface="Times New Roman"/>
                <a:sym typeface="Times New Roman"/>
              </a:rPr>
              <a:t> consistently ranked as the most influential predictors across all models.</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000000"/>
              </a:solidFill>
              <a:latin typeface="Times New Roman"/>
              <a:ea typeface="Times New Roman"/>
              <a:cs typeface="Times New Roman"/>
              <a:sym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a:t>
            </a:r>
            <a:endParaRPr/>
          </a:p>
        </p:txBody>
      </p:sp>
      <p:sp>
        <p:nvSpPr>
          <p:cNvPr id="611" name="Google Shape;611;p8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a:bodyPr>
          <a:lstStyle/>
          <a:p>
            <a:pPr indent="-310832" lvl="0" marL="457200" rtl="0" algn="l">
              <a:spcBef>
                <a:spcPts val="120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Across all four datasets, we found that </a:t>
            </a:r>
            <a:r>
              <a:rPr b="1" lang="zh-CN" sz="1400">
                <a:solidFill>
                  <a:srgbClr val="000000"/>
                </a:solidFill>
                <a:latin typeface="Times New Roman"/>
                <a:ea typeface="Times New Roman"/>
                <a:cs typeface="Times New Roman"/>
                <a:sym typeface="Times New Roman"/>
              </a:rPr>
              <a:t>Logistic Regression</a:t>
            </a:r>
            <a:r>
              <a:rPr lang="zh-CN" sz="1400">
                <a:solidFill>
                  <a:srgbClr val="000000"/>
                </a:solidFill>
                <a:latin typeface="Times New Roman"/>
                <a:ea typeface="Times New Roman"/>
                <a:cs typeface="Times New Roman"/>
                <a:sym typeface="Times New Roman"/>
              </a:rPr>
              <a:t> consistently performed well in three of them, offering strong accuracy and interpretability, while </a:t>
            </a:r>
            <a:r>
              <a:rPr b="1" lang="zh-CN" sz="1400">
                <a:solidFill>
                  <a:srgbClr val="000000"/>
                </a:solidFill>
                <a:latin typeface="Times New Roman"/>
                <a:ea typeface="Times New Roman"/>
                <a:cs typeface="Times New Roman"/>
                <a:sym typeface="Times New Roman"/>
              </a:rPr>
              <a:t>Random Forest</a:t>
            </a:r>
            <a:r>
              <a:rPr lang="zh-CN" sz="1400">
                <a:solidFill>
                  <a:srgbClr val="000000"/>
                </a:solidFill>
                <a:latin typeface="Times New Roman"/>
                <a:ea typeface="Times New Roman"/>
                <a:cs typeface="Times New Roman"/>
                <a:sym typeface="Times New Roman"/>
              </a:rPr>
              <a:t> was the best performer in one dataset.</a:t>
            </a:r>
            <a:endParaRPr sz="1400">
              <a:solidFill>
                <a:srgbClr val="000000"/>
              </a:solidFill>
              <a:latin typeface="Times New Roman"/>
              <a:ea typeface="Times New Roman"/>
              <a:cs typeface="Times New Roman"/>
              <a:sym typeface="Times New Roman"/>
            </a:endParaRPr>
          </a:p>
          <a:p>
            <a:pPr indent="-310832" lvl="0" marL="457200" rtl="0" algn="l">
              <a:spcBef>
                <a:spcPts val="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For </a:t>
            </a:r>
            <a:r>
              <a:rPr b="1" lang="zh-CN" sz="1400">
                <a:solidFill>
                  <a:srgbClr val="000000"/>
                </a:solidFill>
                <a:latin typeface="Times New Roman"/>
                <a:ea typeface="Times New Roman"/>
                <a:cs typeface="Times New Roman"/>
                <a:sym typeface="Times New Roman"/>
              </a:rPr>
              <a:t>Student Lifestyle Factors</a:t>
            </a:r>
            <a:r>
              <a:rPr lang="zh-CN" sz="1400">
                <a:solidFill>
                  <a:srgbClr val="000000"/>
                </a:solidFill>
                <a:latin typeface="Times New Roman"/>
                <a:ea typeface="Times New Roman"/>
                <a:cs typeface="Times New Roman"/>
                <a:sym typeface="Times New Roman"/>
              </a:rPr>
              <a:t>, Logistic Regression excelled at identifying medium-GPA students.</a:t>
            </a:r>
            <a:endParaRPr sz="1400">
              <a:solidFill>
                <a:srgbClr val="000000"/>
              </a:solidFill>
              <a:latin typeface="Times New Roman"/>
              <a:ea typeface="Times New Roman"/>
              <a:cs typeface="Times New Roman"/>
              <a:sym typeface="Times New Roman"/>
            </a:endParaRPr>
          </a:p>
          <a:p>
            <a:pPr indent="-310832" lvl="0" marL="457200" rtl="0" algn="l">
              <a:spcBef>
                <a:spcPts val="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In the </a:t>
            </a:r>
            <a:r>
              <a:rPr b="1" lang="zh-CN" sz="1400">
                <a:solidFill>
                  <a:srgbClr val="000000"/>
                </a:solidFill>
                <a:latin typeface="Times New Roman"/>
                <a:ea typeface="Times New Roman"/>
                <a:cs typeface="Times New Roman"/>
                <a:sym typeface="Times New Roman"/>
              </a:rPr>
              <a:t>Ghibli Image Trends</a:t>
            </a:r>
            <a:r>
              <a:rPr lang="zh-CN" sz="1400">
                <a:solidFill>
                  <a:srgbClr val="000000"/>
                </a:solidFill>
                <a:latin typeface="Times New Roman"/>
                <a:ea typeface="Times New Roman"/>
                <a:cs typeface="Times New Roman"/>
                <a:sym typeface="Times New Roman"/>
              </a:rPr>
              <a:t> dataset, Random Forest outperformed other models in the binary classification setup, demonstrating that reducing class complexity improves accuracy.</a:t>
            </a:r>
            <a:endParaRPr sz="1400">
              <a:solidFill>
                <a:srgbClr val="000000"/>
              </a:solidFill>
              <a:latin typeface="Times New Roman"/>
              <a:ea typeface="Times New Roman"/>
              <a:cs typeface="Times New Roman"/>
              <a:sym typeface="Times New Roman"/>
            </a:endParaRPr>
          </a:p>
          <a:p>
            <a:pPr indent="-310832" lvl="0" marL="457200" rtl="0" algn="l">
              <a:spcBef>
                <a:spcPts val="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In the </a:t>
            </a:r>
            <a:r>
              <a:rPr b="1" lang="zh-CN" sz="1400">
                <a:solidFill>
                  <a:srgbClr val="000000"/>
                </a:solidFill>
                <a:latin typeface="Times New Roman"/>
                <a:ea typeface="Times New Roman"/>
                <a:cs typeface="Times New Roman"/>
                <a:sym typeface="Times New Roman"/>
              </a:rPr>
              <a:t>Screen Time</a:t>
            </a:r>
            <a:r>
              <a:rPr lang="zh-CN" sz="1400">
                <a:solidFill>
                  <a:srgbClr val="000000"/>
                </a:solidFill>
                <a:latin typeface="Times New Roman"/>
                <a:ea typeface="Times New Roman"/>
                <a:cs typeface="Times New Roman"/>
                <a:sym typeface="Times New Roman"/>
              </a:rPr>
              <a:t> dataset, behavior patterns were strongly linked to </a:t>
            </a:r>
            <a:r>
              <a:rPr b="1" lang="zh-CN" sz="1400">
                <a:solidFill>
                  <a:srgbClr val="000000"/>
                </a:solidFill>
                <a:latin typeface="Times New Roman"/>
                <a:ea typeface="Times New Roman"/>
                <a:cs typeface="Times New Roman"/>
                <a:sym typeface="Times New Roman"/>
              </a:rPr>
              <a:t>Screen Time Type</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Age</a:t>
            </a:r>
            <a:r>
              <a:rPr lang="zh-CN" sz="1400">
                <a:solidFill>
                  <a:srgbClr val="000000"/>
                </a:solidFill>
                <a:latin typeface="Times New Roman"/>
                <a:ea typeface="Times New Roman"/>
                <a:cs typeface="Times New Roman"/>
                <a:sym typeface="Times New Roman"/>
              </a:rPr>
              <a:t>, with Logistic Regression again delivering the best results.</a:t>
            </a:r>
            <a:endParaRPr sz="1400">
              <a:solidFill>
                <a:srgbClr val="000000"/>
              </a:solidFill>
              <a:latin typeface="Times New Roman"/>
              <a:ea typeface="Times New Roman"/>
              <a:cs typeface="Times New Roman"/>
              <a:sym typeface="Times New Roman"/>
            </a:endParaRPr>
          </a:p>
          <a:p>
            <a:pPr indent="-310832" lvl="0" marL="457200" rtl="0" algn="l">
              <a:spcBef>
                <a:spcPts val="0"/>
              </a:spcBef>
              <a:spcAft>
                <a:spcPts val="0"/>
              </a:spcAft>
              <a:buClr>
                <a:srgbClr val="000000"/>
              </a:buClr>
              <a:buSzPct val="100000"/>
              <a:buFont typeface="Times New Roman"/>
              <a:buChar char="●"/>
            </a:pPr>
            <a:r>
              <a:rPr lang="zh-CN" sz="1400">
                <a:solidFill>
                  <a:srgbClr val="000000"/>
                </a:solidFill>
                <a:latin typeface="Times New Roman"/>
                <a:ea typeface="Times New Roman"/>
                <a:cs typeface="Times New Roman"/>
                <a:sym typeface="Times New Roman"/>
              </a:rPr>
              <a:t>For the </a:t>
            </a:r>
            <a:r>
              <a:rPr b="1" lang="zh-CN" sz="1400">
                <a:solidFill>
                  <a:srgbClr val="000000"/>
                </a:solidFill>
                <a:latin typeface="Times New Roman"/>
                <a:ea typeface="Times New Roman"/>
                <a:cs typeface="Times New Roman"/>
                <a:sym typeface="Times New Roman"/>
              </a:rPr>
              <a:t>International Education Cost</a:t>
            </a:r>
            <a:r>
              <a:rPr lang="zh-CN" sz="1400">
                <a:solidFill>
                  <a:srgbClr val="000000"/>
                </a:solidFill>
                <a:latin typeface="Times New Roman"/>
                <a:ea typeface="Times New Roman"/>
                <a:cs typeface="Times New Roman"/>
                <a:sym typeface="Times New Roman"/>
              </a:rPr>
              <a:t> dataset, both Logistic Regression and Gradient Boosting achieved top accuracy and high ROC AUC scores, with </a:t>
            </a:r>
            <a:r>
              <a:rPr b="1" lang="zh-CN" sz="1400">
                <a:solidFill>
                  <a:srgbClr val="000000"/>
                </a:solidFill>
                <a:latin typeface="Times New Roman"/>
                <a:ea typeface="Times New Roman"/>
                <a:cs typeface="Times New Roman"/>
                <a:sym typeface="Times New Roman"/>
              </a:rPr>
              <a:t>Tuition</a:t>
            </a:r>
            <a:r>
              <a:rPr lang="zh-CN" sz="1400">
                <a:solidFill>
                  <a:srgbClr val="000000"/>
                </a:solidFill>
                <a:latin typeface="Times New Roman"/>
                <a:ea typeface="Times New Roman"/>
                <a:cs typeface="Times New Roman"/>
                <a:sym typeface="Times New Roman"/>
              </a:rPr>
              <a:t> and </a:t>
            </a:r>
            <a:r>
              <a:rPr b="1" lang="zh-CN" sz="1400">
                <a:solidFill>
                  <a:srgbClr val="000000"/>
                </a:solidFill>
                <a:latin typeface="Times New Roman"/>
                <a:ea typeface="Times New Roman"/>
                <a:cs typeface="Times New Roman"/>
                <a:sym typeface="Times New Roman"/>
              </a:rPr>
              <a:t>Rent</a:t>
            </a:r>
            <a:r>
              <a:rPr lang="zh-CN" sz="1400">
                <a:solidFill>
                  <a:srgbClr val="000000"/>
                </a:solidFill>
                <a:latin typeface="Times New Roman"/>
                <a:ea typeface="Times New Roman"/>
                <a:cs typeface="Times New Roman"/>
                <a:sym typeface="Times New Roman"/>
              </a:rPr>
              <a:t> emerging as key predictors.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CN" sz="2300">
                <a:solidFill>
                  <a:srgbClr val="000000"/>
                </a:solidFill>
                <a:latin typeface="Raleway ExtraBold"/>
                <a:ea typeface="Raleway ExtraBold"/>
                <a:cs typeface="Raleway ExtraBold"/>
                <a:sym typeface="Raleway ExtraBold"/>
              </a:rPr>
              <a:t>Numeric Features - Distribution 3</a:t>
            </a:r>
            <a:endParaRPr/>
          </a:p>
        </p:txBody>
      </p:sp>
      <p:sp>
        <p:nvSpPr>
          <p:cNvPr id="130" name="Google Shape;130;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pic>
        <p:nvPicPr>
          <p:cNvPr id="131" name="Google Shape;131;p19" title="Distribution of Extracurricular_Hours_Per_Day.png"/>
          <p:cNvPicPr preferRelativeResize="0"/>
          <p:nvPr/>
        </p:nvPicPr>
        <p:blipFill>
          <a:blip r:embed="rId3">
            <a:alphaModFix/>
          </a:blip>
          <a:stretch>
            <a:fillRect/>
          </a:stretch>
        </p:blipFill>
        <p:spPr>
          <a:xfrm>
            <a:off x="1268625" y="2166913"/>
            <a:ext cx="3127549" cy="2085025"/>
          </a:xfrm>
          <a:prstGeom prst="rect">
            <a:avLst/>
          </a:prstGeom>
          <a:noFill/>
          <a:ln>
            <a:noFill/>
          </a:ln>
        </p:spPr>
      </p:pic>
      <p:pic>
        <p:nvPicPr>
          <p:cNvPr id="132" name="Google Shape;132;p19" title="Distribution of Grades.png"/>
          <p:cNvPicPr preferRelativeResize="0"/>
          <p:nvPr/>
        </p:nvPicPr>
        <p:blipFill>
          <a:blip r:embed="rId4">
            <a:alphaModFix/>
          </a:blip>
          <a:stretch>
            <a:fillRect/>
          </a:stretch>
        </p:blipFill>
        <p:spPr>
          <a:xfrm>
            <a:off x="4733200" y="2166913"/>
            <a:ext cx="3127549" cy="20850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zh-CN">
                <a:latin typeface="Raleway ExtraBold"/>
                <a:ea typeface="Raleway ExtraBold"/>
                <a:cs typeface="Raleway ExtraBold"/>
                <a:sym typeface="Raleway ExtraBold"/>
              </a:rPr>
              <a:t>Thanks for Watching!</a:t>
            </a:r>
            <a:endParaRPr b="0">
              <a:latin typeface="Raleway ExtraBold"/>
              <a:ea typeface="Raleway ExtraBold"/>
              <a:cs typeface="Raleway ExtraBold"/>
              <a:sym typeface="Raleway ExtraBold"/>
            </a:endParaRPr>
          </a:p>
        </p:txBody>
      </p:sp>
      <p:sp>
        <p:nvSpPr>
          <p:cNvPr id="617" name="Google Shape;617;p8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SzPts val="688"/>
              <a:buNone/>
            </a:pPr>
            <a:r>
              <a:t/>
            </a:r>
            <a:endParaRPr sz="13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8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Resource</a:t>
            </a:r>
            <a:endParaRPr/>
          </a:p>
        </p:txBody>
      </p:sp>
      <p:sp>
        <p:nvSpPr>
          <p:cNvPr id="623" name="Google Shape;623;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770"/>
              <a:buNone/>
            </a:pPr>
            <a:r>
              <a:rPr lang="zh-CN" sz="1380">
                <a:solidFill>
                  <a:srgbClr val="000000"/>
                </a:solidFill>
                <a:latin typeface="Droid Serif"/>
                <a:ea typeface="Droid Serif"/>
                <a:cs typeface="Droid Serif"/>
                <a:sym typeface="Droid Serif"/>
              </a:rPr>
              <a:t>Lifestyle Factors and Their Impact on Students:</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u="sng">
                <a:solidFill>
                  <a:srgbClr val="1155CC"/>
                </a:solidFill>
                <a:latin typeface="Droid Serif"/>
                <a:ea typeface="Droid Serif"/>
                <a:cs typeface="Droid Serif"/>
                <a:sym typeface="Droid Serif"/>
                <a:hlinkClick r:id="rId3">
                  <a:extLst>
                    <a:ext uri="{A12FA001-AC4F-418D-AE19-62706E023703}">
                      <ahyp:hlinkClr val="tx"/>
                    </a:ext>
                  </a:extLst>
                </a:hlinkClick>
              </a:rPr>
              <a:t>https://www.kaggle.com/datasets/charlottebennett1234/lifestyle-factors-and-their-impact-on-students</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a:solidFill>
                  <a:srgbClr val="000000"/>
                </a:solidFill>
                <a:latin typeface="Droid Serif"/>
                <a:ea typeface="Droid Serif"/>
                <a:cs typeface="Droid Serif"/>
                <a:sym typeface="Droid Serif"/>
              </a:rPr>
              <a:t>AI Generated Ghibli Style Image Trends (2025):</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u="sng">
                <a:solidFill>
                  <a:srgbClr val="1155CC"/>
                </a:solidFill>
                <a:latin typeface="Droid Serif"/>
                <a:ea typeface="Droid Serif"/>
                <a:cs typeface="Droid Serif"/>
                <a:sym typeface="Droid Serif"/>
                <a:hlinkClick r:id="rId4">
                  <a:extLst>
                    <a:ext uri="{A12FA001-AC4F-418D-AE19-62706E023703}">
                      <ahyp:hlinkClr val="tx"/>
                    </a:ext>
                  </a:extLst>
                </a:hlinkClick>
              </a:rPr>
              <a:t>https://www.kaggle.com/datasets/uom190346a/ai-generated-ghibli-style-image-trends-2025</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a:solidFill>
                  <a:srgbClr val="000000"/>
                </a:solidFill>
                <a:latin typeface="Droid Serif"/>
                <a:ea typeface="Droid Serif"/>
                <a:cs typeface="Droid Serif"/>
                <a:sym typeface="Droid Serif"/>
              </a:rPr>
              <a:t>Average Daily Screen Time for Children : </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u="sng">
                <a:solidFill>
                  <a:srgbClr val="1155CC"/>
                </a:solidFill>
                <a:latin typeface="Droid Serif"/>
                <a:ea typeface="Droid Serif"/>
                <a:cs typeface="Droid Serif"/>
                <a:sym typeface="Droid Serif"/>
                <a:hlinkClick r:id="rId5">
                  <a:extLst>
                    <a:ext uri="{A12FA001-AC4F-418D-AE19-62706E023703}">
                      <ahyp:hlinkClr val="tx"/>
                    </a:ext>
                  </a:extLst>
                </a:hlinkClick>
              </a:rPr>
              <a:t>https://www.kaggle.com/datasets/ak0212/average-daily-screen-time-for-children</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a:solidFill>
                  <a:srgbClr val="000000"/>
                </a:solidFill>
                <a:latin typeface="Droid Serif"/>
                <a:ea typeface="Droid Serif"/>
                <a:cs typeface="Droid Serif"/>
                <a:sym typeface="Droid Serif"/>
              </a:rPr>
              <a:t>Cost of International Education : </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rPr lang="zh-CN" sz="1380" u="sng">
                <a:solidFill>
                  <a:srgbClr val="1155CC"/>
                </a:solidFill>
                <a:latin typeface="Droid Serif"/>
                <a:ea typeface="Droid Serif"/>
                <a:cs typeface="Droid Serif"/>
                <a:sym typeface="Droid Serif"/>
                <a:hlinkClick r:id="rId6">
                  <a:extLst>
                    <a:ext uri="{A12FA001-AC4F-418D-AE19-62706E023703}">
                      <ahyp:hlinkClr val="tx"/>
                    </a:ext>
                  </a:extLst>
                </a:hlinkClick>
              </a:rPr>
              <a:t>https://www.kaggle.com/datasets/adilshamim8/cost-of-international-education/data</a:t>
            </a:r>
            <a:endParaRPr sz="1380">
              <a:solidFill>
                <a:srgbClr val="000000"/>
              </a:solidFill>
              <a:latin typeface="Droid Serif"/>
              <a:ea typeface="Droid Serif"/>
              <a:cs typeface="Droid Serif"/>
              <a:sym typeface="Droid Serif"/>
            </a:endParaRPr>
          </a:p>
          <a:p>
            <a:pPr indent="0" lvl="0" marL="0" rtl="0" algn="l">
              <a:lnSpc>
                <a:spcPct val="95000"/>
              </a:lnSpc>
              <a:spcBef>
                <a:spcPts val="0"/>
              </a:spcBef>
              <a:spcAft>
                <a:spcPts val="0"/>
              </a:spcAft>
              <a:buSzPts val="770"/>
              <a:buNone/>
            </a:pPr>
            <a:r>
              <a:t/>
            </a:r>
            <a:endParaRPr sz="1310">
              <a:latin typeface="Droid Serif"/>
              <a:ea typeface="Droid Serif"/>
              <a:cs typeface="Droid Serif"/>
              <a:sym typeface="Droid Serif"/>
            </a:endParaRPr>
          </a:p>
          <a:p>
            <a:pPr indent="0" lvl="0" marL="0" rtl="0" algn="l">
              <a:lnSpc>
                <a:spcPct val="95000"/>
              </a:lnSpc>
              <a:spcBef>
                <a:spcPts val="1200"/>
              </a:spcBef>
              <a:spcAft>
                <a:spcPts val="1200"/>
              </a:spcAft>
              <a:buSzPts val="770"/>
              <a:buNone/>
            </a:pPr>
            <a:r>
              <a:t/>
            </a:r>
            <a:endParaRPr sz="1310">
              <a:latin typeface="Droid Serif"/>
              <a:ea typeface="Droid Serif"/>
              <a:cs typeface="Droid Serif"/>
              <a:sym typeface="Droid Serif"/>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Outlier Detection</a:t>
            </a:r>
            <a:endParaRPr/>
          </a:p>
        </p:txBody>
      </p:sp>
      <p:sp>
        <p:nvSpPr>
          <p:cNvPr id="138" name="Google Shape;13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0" title="Boxplot of Physical_Activity_Hours_Per_Day.png"/>
          <p:cNvPicPr preferRelativeResize="0"/>
          <p:nvPr/>
        </p:nvPicPr>
        <p:blipFill>
          <a:blip r:embed="rId3">
            <a:alphaModFix/>
          </a:blip>
          <a:stretch>
            <a:fillRect/>
          </a:stretch>
        </p:blipFill>
        <p:spPr>
          <a:xfrm>
            <a:off x="818475" y="2078875"/>
            <a:ext cx="3391662" cy="2261100"/>
          </a:xfrm>
          <a:prstGeom prst="rect">
            <a:avLst/>
          </a:prstGeom>
          <a:noFill/>
          <a:ln>
            <a:noFill/>
          </a:ln>
        </p:spPr>
      </p:pic>
      <p:pic>
        <p:nvPicPr>
          <p:cNvPr id="140" name="Google Shape;140;p20" title="Boxplot of Grades.png"/>
          <p:cNvPicPr preferRelativeResize="0"/>
          <p:nvPr/>
        </p:nvPicPr>
        <p:blipFill>
          <a:blip r:embed="rId4">
            <a:alphaModFix/>
          </a:blip>
          <a:stretch>
            <a:fillRect/>
          </a:stretch>
        </p:blipFill>
        <p:spPr>
          <a:xfrm>
            <a:off x="4502925" y="2078875"/>
            <a:ext cx="3391661" cy="226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Correlation Analysis</a:t>
            </a:r>
            <a:endParaRPr/>
          </a:p>
        </p:txBody>
      </p:sp>
      <p:sp>
        <p:nvSpPr>
          <p:cNvPr id="146" name="Google Shape;14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1" title="Correlation Heatmap of Numeric Features.png"/>
          <p:cNvPicPr preferRelativeResize="0"/>
          <p:nvPr/>
        </p:nvPicPr>
        <p:blipFill>
          <a:blip r:embed="rId3">
            <a:alphaModFix/>
          </a:blip>
          <a:stretch>
            <a:fillRect/>
          </a:stretch>
        </p:blipFill>
        <p:spPr>
          <a:xfrm>
            <a:off x="2423375" y="1853850"/>
            <a:ext cx="4297251" cy="2864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