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9" r:id="rId1"/>
  </p:sldMasterIdLst>
  <p:notesMasterIdLst>
    <p:notesMasterId r:id="rId11"/>
  </p:notesMasterIdLst>
  <p:sldIdLst>
    <p:sldId id="965" r:id="rId2"/>
    <p:sldId id="966" r:id="rId3"/>
    <p:sldId id="1009" r:id="rId4"/>
    <p:sldId id="1010" r:id="rId5"/>
    <p:sldId id="1011" r:id="rId6"/>
    <p:sldId id="1012" r:id="rId7"/>
    <p:sldId id="1014" r:id="rId8"/>
    <p:sldId id="1013" r:id="rId9"/>
    <p:sldId id="1008"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521415D9-36F7-43E2-AB2F-B90AF26B5E84}">
      <p14:sectionLst xmlns:p14="http://schemas.microsoft.com/office/powerpoint/2010/main">
        <p14:section name="Default Section" id="{89BAFDCD-C403-463C-A8D6-83F47C0948A1}">
          <p14:sldIdLst>
            <p14:sldId id="965"/>
            <p14:sldId id="966"/>
            <p14:sldId id="1009"/>
            <p14:sldId id="1010"/>
            <p14:sldId id="1011"/>
            <p14:sldId id="1012"/>
            <p14:sldId id="1014"/>
            <p14:sldId id="1013"/>
            <p14:sldId id="10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2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33CBE9-7AAF-B78E-F5D8-54FEE2BAD649}" v="92" dt="2024-11-24T07:08:16.536"/>
    <p1510:client id="{0E5B192B-E417-AB31-4794-CC42A14D9DC2}" v="557" dt="2024-11-25T04:43:32.501"/>
    <p1510:client id="{3321F859-647F-57B1-14CB-B71FE61B4F03}" v="121" dt="2024-11-26T03:18:31.079"/>
    <p1510:client id="{4A907D73-120B-3C81-EED8-A57B61162CE1}" v="317" dt="2024-11-25T05:56:39.612"/>
    <p1510:client id="{5C43CC32-43B4-FA5B-72A8-380C46217688}" v="36" dt="2024-11-25T10:43:40.068"/>
    <p1510:client id="{8DF8EF66-E341-B054-1E21-77B534C152C1}" v="542" dt="2024-11-24T15:36:06.183"/>
    <p1510:client id="{BDC6F162-3AE5-C512-3BB8-07EFA709EB80}" v="53" dt="2024-11-26T04:01:48.459"/>
    <p1510:client id="{CFAC06D3-65EE-9AAB-D0E2-9F22DE51DE01}" v="63" dt="2024-11-24T19:08:53.911"/>
    <p1510:client id="{D19E88FE-0237-1B8B-3A50-D79A810A1A1C}" v="205" dt="2024-11-24T06:41:35.01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87" d="100"/>
          <a:sy n="87" d="100"/>
        </p:scale>
        <p:origin x="30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8371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2835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0090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145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874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7727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43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4749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378650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2967838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3444834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2378" y="1864"/>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601DD6C4-398E-4151-A3CB-D0D93CDFAAEE}"/>
              </a:ext>
            </a:extLst>
          </p:cNvPr>
          <p:cNvPicPr>
            <a:picLocks noChangeAspect="1"/>
          </p:cNvPicPr>
          <p:nvPr/>
        </p:nvPicPr>
        <p:blipFill>
          <a:blip r:embed="rId2"/>
          <a:stretch>
            <a:fillRect/>
          </a:stretch>
        </p:blipFill>
        <p:spPr>
          <a:xfrm>
            <a:off x="7601101" y="5349875"/>
            <a:ext cx="4590899" cy="1473199"/>
          </a:xfrm>
          <a:prstGeom prst="rect">
            <a:avLst/>
          </a:prstGeom>
        </p:spPr>
      </p:pic>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451821" y="1059599"/>
            <a:ext cx="11288358" cy="1154162"/>
          </a:xfrm>
          <a:prstGeom prst="rect">
            <a:avLst/>
          </a:prstGeom>
          <a:noFill/>
        </p:spPr>
        <p:txBody>
          <a:bodyPr wrap="square" lIns="91440" tIns="45720" rIns="91440" bIns="45720" anchor="t">
            <a:spAutoFit/>
          </a:bodyPr>
          <a:lstStyle/>
          <a:p>
            <a:pPr algn="ctr">
              <a:spcAft>
                <a:spcPts val="600"/>
              </a:spcAft>
            </a:pPr>
            <a:r>
              <a:rPr lang="en-US" sz="3200" b="1" kern="2400" dirty="0">
                <a:solidFill>
                  <a:schemeClr val="bg1"/>
                </a:solidFill>
                <a:ea typeface="MS Mincho"/>
              </a:rPr>
              <a:t>Steganography Vulnerabilities Scanner: Detection</a:t>
            </a:r>
          </a:p>
          <a:p>
            <a:pPr algn="ctr">
              <a:spcAft>
                <a:spcPts val="600"/>
              </a:spcAft>
            </a:pPr>
            <a:r>
              <a:rPr lang="en-US" sz="3200" b="1" kern="2400" dirty="0">
                <a:solidFill>
                  <a:schemeClr val="bg1"/>
                </a:solidFill>
                <a:ea typeface="MS Mincho"/>
              </a:rPr>
              <a:t> and Analysis of Hidden Threats</a:t>
            </a:r>
            <a:endParaRPr lang="en-US" sz="3200" b="1" dirty="0">
              <a:solidFill>
                <a:schemeClr val="bg1"/>
              </a:solidFill>
              <a:ea typeface="MS Mincho"/>
            </a:endParaRPr>
          </a:p>
        </p:txBody>
      </p:sp>
      <p:sp>
        <p:nvSpPr>
          <p:cNvPr id="14" name="Team Members     Group No: 13…">
            <a:extLst>
              <a:ext uri="{FF2B5EF4-FFF2-40B4-BE49-F238E27FC236}">
                <a16:creationId xmlns:a16="http://schemas.microsoft.com/office/drawing/2014/main" id="{D2EE4D94-3119-A8EC-3E4E-C059441E1B2A}"/>
              </a:ext>
            </a:extLst>
          </p:cNvPr>
          <p:cNvSpPr txBox="1"/>
          <p:nvPr/>
        </p:nvSpPr>
        <p:spPr>
          <a:xfrm>
            <a:off x="1784417" y="2401956"/>
            <a:ext cx="8883583" cy="25454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nSpc>
                <a:spcPct val="80000"/>
              </a:lnSpc>
              <a:spcBef>
                <a:spcPts val="400"/>
              </a:spcBef>
              <a:defRPr sz="2000" b="1">
                <a:latin typeface="+mn-lt"/>
                <a:ea typeface="+mn-ea"/>
                <a:cs typeface="+mn-cs"/>
                <a:sym typeface="Arial"/>
              </a:defRPr>
            </a:pPr>
            <a:r>
              <a:rPr lang="en-US" sz="2000" dirty="0">
                <a:solidFill>
                  <a:schemeClr val="bg1">
                    <a:lumMod val="95000"/>
                  </a:schemeClr>
                </a:solidFill>
              </a:rPr>
              <a:t> </a:t>
            </a:r>
            <a:r>
              <a:rPr sz="2000" dirty="0">
                <a:solidFill>
                  <a:schemeClr val="bg1">
                    <a:lumMod val="95000"/>
                  </a:schemeClr>
                </a:solidFill>
              </a:rPr>
              <a:t>Team</a:t>
            </a:r>
            <a:r>
              <a:rPr lang="en-IN" sz="2000" dirty="0">
                <a:solidFill>
                  <a:schemeClr val="bg1">
                    <a:lumMod val="95000"/>
                  </a:schemeClr>
                </a:solidFill>
              </a:rPr>
              <a:t>_No</a:t>
            </a:r>
            <a:r>
              <a:rPr lang="en-US" sz="2000" dirty="0">
                <a:solidFill>
                  <a:schemeClr val="bg1">
                    <a:lumMod val="95000"/>
                  </a:schemeClr>
                </a:solidFill>
              </a:rPr>
              <a:t>: </a:t>
            </a:r>
            <a:r>
              <a:rPr lang="en-US" sz="2000" dirty="0" smtClean="0">
                <a:solidFill>
                  <a:schemeClr val="bg1">
                    <a:lumMod val="95000"/>
                  </a:schemeClr>
                </a:solidFill>
              </a:rPr>
              <a:t>11                   </a:t>
            </a:r>
            <a:r>
              <a:rPr sz="2000" dirty="0">
                <a:solidFill>
                  <a:schemeClr val="bg1">
                    <a:lumMod val="95000"/>
                  </a:schemeClr>
                </a:solidFill>
              </a:rPr>
              <a:t>		</a:t>
            </a:r>
            <a:r>
              <a:rPr lang="en-IN" sz="2000" dirty="0">
                <a:solidFill>
                  <a:schemeClr val="bg1">
                    <a:lumMod val="95000"/>
                  </a:schemeClr>
                </a:solidFill>
              </a:rPr>
              <a:t>   </a:t>
            </a:r>
            <a:r>
              <a:rPr lang="en-US" sz="2000" dirty="0">
                <a:solidFill>
                  <a:schemeClr val="bg1">
                    <a:lumMod val="95000"/>
                  </a:schemeClr>
                </a:solidFill>
              </a:rPr>
              <a:t>   </a:t>
            </a:r>
            <a:endParaRPr sz="2000" dirty="0">
              <a:solidFill>
                <a:schemeClr val="bg1">
                  <a:lumMod val="95000"/>
                </a:schemeClr>
              </a:solidFill>
            </a:endParaRPr>
          </a:p>
          <a:p>
            <a:pPr>
              <a:lnSpc>
                <a:spcPct val="80000"/>
              </a:lnSpc>
              <a:spcBef>
                <a:spcPts val="400"/>
              </a:spcBef>
              <a:defRPr sz="2000"/>
            </a:pPr>
            <a:endParaRPr lang="en-US"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a:pPr>
            <a:endParaRPr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pPr>
              <a:lnSpc>
                <a:spcPct val="80000"/>
              </a:lnSpc>
              <a:spcBef>
                <a:spcPts val="400"/>
              </a:spcBef>
              <a:defRPr sz="2000" b="1">
                <a:latin typeface="+mn-lt"/>
                <a:ea typeface="+mn-ea"/>
                <a:cs typeface="+mn-cs"/>
                <a:sym typeface="Arial"/>
              </a:defRPr>
            </a:pPr>
            <a:endParaRPr lang="en-IN" sz="2000" dirty="0">
              <a:solidFill>
                <a:schemeClr val="bg1">
                  <a:lumMod val="95000"/>
                </a:schemeClr>
              </a:solidFill>
              <a:latin typeface="Times New Roman" panose="02020603050405020304" pitchFamily="18" charset="0"/>
              <a:cs typeface="Times New Roman" panose="02020603050405020304" pitchFamily="18" charset="0"/>
            </a:endParaRPr>
          </a:p>
        </p:txBody>
      </p:sp>
      <p:graphicFrame>
        <p:nvGraphicFramePr>
          <p:cNvPr id="16" name="Table 16">
            <a:extLst>
              <a:ext uri="{FF2B5EF4-FFF2-40B4-BE49-F238E27FC236}">
                <a16:creationId xmlns:a16="http://schemas.microsoft.com/office/drawing/2014/main" id="{A63BE85B-6374-76D7-5E38-FC60C7AC7E8A}"/>
              </a:ext>
            </a:extLst>
          </p:cNvPr>
          <p:cNvGraphicFramePr>
            <a:graphicFrameLocks noGrp="1"/>
          </p:cNvGraphicFramePr>
          <p:nvPr>
            <p:extLst>
              <p:ext uri="{D42A27DB-BD31-4B8C-83A1-F6EECF244321}">
                <p14:modId xmlns:p14="http://schemas.microsoft.com/office/powerpoint/2010/main" val="1714950828"/>
              </p:ext>
            </p:extLst>
          </p:nvPr>
        </p:nvGraphicFramePr>
        <p:xfrm>
          <a:off x="1758462" y="2978598"/>
          <a:ext cx="8223738" cy="1483360"/>
        </p:xfrm>
        <a:graphic>
          <a:graphicData uri="http://schemas.openxmlformats.org/drawingml/2006/table">
            <a:tbl>
              <a:tblPr firstRow="1" bandRow="1">
                <a:tableStyleId>{5940675A-B579-460E-94D1-54222C63F5DA}</a:tableStyleId>
              </a:tblPr>
              <a:tblGrid>
                <a:gridCol w="1721585">
                  <a:extLst>
                    <a:ext uri="{9D8B030D-6E8A-4147-A177-3AD203B41FA5}">
                      <a16:colId xmlns:a16="http://schemas.microsoft.com/office/drawing/2014/main" val="3821791271"/>
                    </a:ext>
                  </a:extLst>
                </a:gridCol>
                <a:gridCol w="3027285">
                  <a:extLst>
                    <a:ext uri="{9D8B030D-6E8A-4147-A177-3AD203B41FA5}">
                      <a16:colId xmlns:a16="http://schemas.microsoft.com/office/drawing/2014/main" val="3813364352"/>
                    </a:ext>
                  </a:extLst>
                </a:gridCol>
                <a:gridCol w="3474868">
                  <a:extLst>
                    <a:ext uri="{9D8B030D-6E8A-4147-A177-3AD203B41FA5}">
                      <a16:colId xmlns:a16="http://schemas.microsoft.com/office/drawing/2014/main" val="2182017130"/>
                    </a:ext>
                  </a:extLst>
                </a:gridCol>
              </a:tblGrid>
              <a:tr h="370840">
                <a:tc>
                  <a:txBody>
                    <a:bodyPr/>
                    <a:lstStyle/>
                    <a:p>
                      <a:pPr algn="ctr"/>
                      <a:r>
                        <a:rPr lang="en-IN" sz="1800" b="1" dirty="0">
                          <a:solidFill>
                            <a:schemeClr val="bg1">
                              <a:lumMod val="95000"/>
                            </a:schemeClr>
                          </a:solidFill>
                          <a:latin typeface="Times New Roman (bold)"/>
                          <a:cs typeface="Times New Roman"/>
                        </a:rPr>
                        <a:t>Sl. No.</a:t>
                      </a:r>
                      <a:endParaRPr lang="en-US" sz="1800" b="1" dirty="0">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Reg. No.</a:t>
                      </a:r>
                      <a:endParaRPr lang="en-US" sz="1800" b="1">
                        <a:solidFill>
                          <a:schemeClr val="bg1">
                            <a:lumMod val="95000"/>
                          </a:schemeClr>
                        </a:solidFill>
                        <a:latin typeface="Times New Roman (bold)"/>
                        <a:cs typeface="Times New Roman"/>
                      </a:endParaRPr>
                    </a:p>
                  </a:txBody>
                  <a:tcPr/>
                </a:tc>
                <a:tc>
                  <a:txBody>
                    <a:bodyPr/>
                    <a:lstStyle/>
                    <a:p>
                      <a:pPr algn="ctr"/>
                      <a:r>
                        <a:rPr lang="en-IN" sz="1800" b="1" dirty="0">
                          <a:solidFill>
                            <a:schemeClr val="bg1">
                              <a:lumMod val="95000"/>
                            </a:schemeClr>
                          </a:solidFill>
                          <a:latin typeface="Times New Roman (bold)"/>
                          <a:cs typeface="Times New Roman"/>
                        </a:rPr>
                        <a:t>Name of the student</a:t>
                      </a:r>
                      <a:endParaRPr lang="en-US" sz="1800" b="1">
                        <a:solidFill>
                          <a:schemeClr val="bg1">
                            <a:lumMod val="95000"/>
                          </a:schemeClr>
                        </a:solidFill>
                        <a:latin typeface="Times New Roman (bold)"/>
                        <a:cs typeface="Times New Roman"/>
                      </a:endParaRPr>
                    </a:p>
                  </a:txBody>
                  <a:tcPr/>
                </a:tc>
                <a:extLst>
                  <a:ext uri="{0D108BD9-81ED-4DB2-BD59-A6C34878D82A}">
                    <a16:rowId xmlns:a16="http://schemas.microsoft.com/office/drawing/2014/main" val="3680690979"/>
                  </a:ext>
                </a:extLst>
              </a:tr>
              <a:tr h="370840">
                <a:tc>
                  <a:txBody>
                    <a:bodyPr/>
                    <a:lstStyle/>
                    <a:p>
                      <a:pPr algn="ctr"/>
                      <a:r>
                        <a:rPr lang="en-US" sz="1800" b="1" dirty="0">
                          <a:solidFill>
                            <a:schemeClr val="bg1">
                              <a:lumMod val="95000"/>
                            </a:schemeClr>
                          </a:solidFill>
                          <a:latin typeface="Times New Roman (bold)"/>
                          <a:cs typeface="Times New Roman"/>
                        </a:rPr>
                        <a:t>1</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smtClean="0">
                          <a:solidFill>
                            <a:schemeClr val="bg1">
                              <a:lumMod val="95000"/>
                            </a:schemeClr>
                          </a:solidFill>
                          <a:latin typeface="Times New Roman (bold)"/>
                          <a:ea typeface="Times New Roman"/>
                          <a:cs typeface="Times New Roman"/>
                          <a:sym typeface="Times New Roman"/>
                        </a:rPr>
                        <a:t>BL.EN.</a:t>
                      </a:r>
                      <a:r>
                        <a:rPr lang="en-US" sz="1800" b="1" dirty="0" smtClean="0">
                          <a:solidFill>
                            <a:schemeClr val="bg1">
                              <a:lumMod val="95000"/>
                            </a:schemeClr>
                          </a:solidFill>
                          <a:latin typeface="Times New Roman (bold)"/>
                          <a:ea typeface="Times New Roman"/>
                          <a:cs typeface="Times New Roman"/>
                        </a:rPr>
                        <a:t>U4CSE22220</a:t>
                      </a:r>
                      <a:endParaRPr lang="en-US" sz="1800" dirty="0">
                        <a:latin typeface="Times New Roman (bold)"/>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smtClean="0">
                          <a:solidFill>
                            <a:schemeClr val="bg1">
                              <a:lumMod val="95000"/>
                            </a:schemeClr>
                          </a:solidFill>
                          <a:latin typeface="Times New Roman (bold)"/>
                        </a:rPr>
                        <a:t> </a:t>
                      </a:r>
                      <a:r>
                        <a:rPr lang="en-US" sz="1800" b="1" i="0" u="none" strike="noStrike" noProof="0" dirty="0" err="1" smtClean="0">
                          <a:solidFill>
                            <a:schemeClr val="bg1">
                              <a:lumMod val="95000"/>
                            </a:schemeClr>
                          </a:solidFill>
                          <a:latin typeface="Times New Roman (bold)"/>
                        </a:rPr>
                        <a:t>D.Abhiram</a:t>
                      </a:r>
                      <a:endParaRPr lang="en-US" sz="1800" b="1" i="0" u="none" strike="noStrike" noProof="0" dirty="0">
                        <a:solidFill>
                          <a:schemeClr val="bg1">
                            <a:lumMod val="95000"/>
                          </a:schemeClr>
                        </a:solidFill>
                        <a:latin typeface="Times New Roman (bold)"/>
                      </a:endParaRPr>
                    </a:p>
                  </a:txBody>
                  <a:tcPr/>
                </a:tc>
                <a:extLst>
                  <a:ext uri="{0D108BD9-81ED-4DB2-BD59-A6C34878D82A}">
                    <a16:rowId xmlns:a16="http://schemas.microsoft.com/office/drawing/2014/main" val="581889487"/>
                  </a:ext>
                </a:extLst>
              </a:tr>
              <a:tr h="370840">
                <a:tc>
                  <a:txBody>
                    <a:bodyPr/>
                    <a:lstStyle/>
                    <a:p>
                      <a:pPr algn="ctr"/>
                      <a:r>
                        <a:rPr lang="en-US" sz="1800" b="1" dirty="0">
                          <a:solidFill>
                            <a:schemeClr val="bg1">
                              <a:lumMod val="95000"/>
                            </a:schemeClr>
                          </a:solidFill>
                          <a:latin typeface="Times New Roman (bold)"/>
                          <a:cs typeface="Times New Roman"/>
                        </a:rPr>
                        <a:t>2</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smtClean="0">
                          <a:solidFill>
                            <a:schemeClr val="bg1">
                              <a:lumMod val="95000"/>
                            </a:schemeClr>
                          </a:solidFill>
                          <a:latin typeface="Times New Roman (bold)"/>
                          <a:ea typeface="Times New Roman"/>
                          <a:cs typeface="Times New Roman"/>
                          <a:sym typeface="Times New Roman"/>
                        </a:rPr>
                        <a:t>BL.EN.U4CSE22230</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err="1" smtClean="0">
                          <a:solidFill>
                            <a:schemeClr val="bg1">
                              <a:lumMod val="95000"/>
                            </a:schemeClr>
                          </a:solidFill>
                          <a:latin typeface="Times New Roman (bold)"/>
                        </a:rPr>
                        <a:t>K.S.Vamsi</a:t>
                      </a:r>
                      <a:r>
                        <a:rPr lang="en-US" sz="1800" b="1" i="0" u="none" strike="noStrike" noProof="0" dirty="0" smtClean="0">
                          <a:solidFill>
                            <a:schemeClr val="bg1">
                              <a:lumMod val="95000"/>
                            </a:schemeClr>
                          </a:solidFill>
                          <a:latin typeface="Times New Roman (bold)"/>
                        </a:rPr>
                        <a:t> Krishna</a:t>
                      </a:r>
                    </a:p>
                  </a:txBody>
                  <a:tcPr/>
                </a:tc>
                <a:extLst>
                  <a:ext uri="{0D108BD9-81ED-4DB2-BD59-A6C34878D82A}">
                    <a16:rowId xmlns:a16="http://schemas.microsoft.com/office/drawing/2014/main" val="735749463"/>
                  </a:ext>
                </a:extLst>
              </a:tr>
              <a:tr h="370840">
                <a:tc>
                  <a:txBody>
                    <a:bodyPr/>
                    <a:lstStyle/>
                    <a:p>
                      <a:pPr algn="ctr"/>
                      <a:r>
                        <a:rPr lang="en-US" sz="1800" b="1" dirty="0">
                          <a:solidFill>
                            <a:schemeClr val="bg1">
                              <a:lumMod val="95000"/>
                            </a:schemeClr>
                          </a:solidFill>
                          <a:latin typeface="Times New Roman (bold)"/>
                          <a:cs typeface="Times New Roman"/>
                        </a:rPr>
                        <a:t>3</a:t>
                      </a: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dirty="0">
                          <a:solidFill>
                            <a:schemeClr val="bg1">
                              <a:lumMod val="95000"/>
                            </a:schemeClr>
                          </a:solidFill>
                          <a:latin typeface="Times New Roman (bold)"/>
                          <a:ea typeface="Times New Roman"/>
                          <a:cs typeface="Times New Roman"/>
                          <a:sym typeface="Times New Roman"/>
                        </a:rPr>
                        <a:t>BL.EN.</a:t>
                      </a:r>
                      <a:r>
                        <a:rPr lang="en-US" sz="1800" b="1" dirty="0">
                          <a:solidFill>
                            <a:schemeClr val="bg1">
                              <a:lumMod val="95000"/>
                            </a:schemeClr>
                          </a:solidFill>
                          <a:latin typeface="Times New Roman (bold)"/>
                          <a:ea typeface="Times New Roman"/>
                          <a:cs typeface="Times New Roman"/>
                        </a:rPr>
                        <a:t>U4CSE22234</a:t>
                      </a:r>
                      <a:endParaRPr lang="en-US" sz="1800" b="1" dirty="0">
                        <a:solidFill>
                          <a:schemeClr val="bg1">
                            <a:lumMod val="95000"/>
                          </a:schemeClr>
                        </a:solidFill>
                        <a:latin typeface="Times New Roman (bold)"/>
                        <a:ea typeface="Times New Roman"/>
                        <a:cs typeface="Times New Roman"/>
                        <a:sym typeface="Times New Roman"/>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800" b="1" i="0" u="none" strike="noStrike" noProof="0" dirty="0" err="1">
                          <a:solidFill>
                            <a:schemeClr val="bg1">
                              <a:lumMod val="95000"/>
                            </a:schemeClr>
                          </a:solidFill>
                          <a:latin typeface="Times New Roman (bold)"/>
                        </a:rPr>
                        <a:t>M.Navaneeth</a:t>
                      </a:r>
                      <a:endParaRPr lang="en-US" sz="1800" b="1" dirty="0">
                        <a:latin typeface="Times New Roman (bold)"/>
                        <a:sym typeface="Times New Roman"/>
                      </a:endParaRPr>
                    </a:p>
                  </a:txBody>
                  <a:tcPr/>
                </a:tc>
                <a:extLst>
                  <a:ext uri="{0D108BD9-81ED-4DB2-BD59-A6C34878D82A}">
                    <a16:rowId xmlns:a16="http://schemas.microsoft.com/office/drawing/2014/main" val="621927215"/>
                  </a:ext>
                </a:extLst>
              </a:tr>
            </a:tbl>
          </a:graphicData>
        </a:graphic>
      </p:graphicFrame>
    </p:spTree>
    <p:extLst>
      <p:ext uri="{BB962C8B-B14F-4D97-AF65-F5344CB8AC3E}">
        <p14:creationId xmlns:p14="http://schemas.microsoft.com/office/powerpoint/2010/main" val="4123341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618492" y="565008"/>
            <a:ext cx="8577617" cy="316081"/>
          </a:xfrm>
        </p:spPr>
        <p:txBody>
          <a:bodyPr/>
          <a:lstStyle/>
          <a:p>
            <a:pPr algn="ctr"/>
            <a:r>
              <a:rPr lang="en-IN" dirty="0"/>
              <a:t>Problem </a:t>
            </a:r>
            <a:r>
              <a:rPr lang="en-IN" dirty="0" smtClean="0"/>
              <a:t>Statement</a:t>
            </a:r>
            <a:endParaRPr lang="en-IN" dirty="0">
              <a:solidFill>
                <a:srgbClr val="FF0000"/>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2</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2862322"/>
          </a:xfrm>
          <a:prstGeom prst="rect">
            <a:avLst/>
          </a:prstGeom>
          <a:noFill/>
        </p:spPr>
        <p:txBody>
          <a:bodyPr wrap="square" lIns="91440" tIns="45720" rIns="91440" bIns="45720" anchor="t">
            <a:spAutoFit/>
          </a:bodyPr>
          <a:lstStyle/>
          <a:p>
            <a:pPr algn="just"/>
            <a:r>
              <a:rPr lang="en-US" sz="2000" dirty="0">
                <a:latin typeface="Times New Roman" panose="02020603050405020304" pitchFamily="18" charset="0"/>
                <a:cs typeface="Times New Roman" panose="02020603050405020304" pitchFamily="18" charset="0"/>
              </a:rPr>
              <a:t>Steganography, the practice of concealing information within digital media such as images, audio, and video, has emerged as both a tool for secure communication and a potential threat when used maliciously. While it supports privacy and confidentiality, it can also be exploited for unauthorized data transmission, malware concealment, or digital forensics evasion. Existing </a:t>
            </a:r>
            <a:r>
              <a:rPr lang="en-US" sz="2000" dirty="0" err="1">
                <a:latin typeface="Times New Roman" panose="02020603050405020304" pitchFamily="18" charset="0"/>
                <a:cs typeface="Times New Roman" panose="02020603050405020304" pitchFamily="18" charset="0"/>
              </a:rPr>
              <a:t>s</a:t>
            </a:r>
            <a:r>
              <a:rPr lang="en-US" sz="2000" dirty="0" err="1" smtClean="0">
                <a:latin typeface="Times New Roman" panose="02020603050405020304" pitchFamily="18" charset="0"/>
                <a:cs typeface="Times New Roman" panose="02020603050405020304" pitchFamily="18" charset="0"/>
              </a:rPr>
              <a:t>teganalysis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tools are often resource-intensive, narrowly focused on specific file types, or lack accessibility for widespread use. There is a critical need for an efficient, lightweight, and versatile detection system capable of identifying hidden data across multiple media formats using simple yet effective analysis techniques. The challenge lies in developing a solution that balances detection accuracy, operational speed, and ease of deployment in resource-limited environments.</a:t>
            </a:r>
          </a:p>
        </p:txBody>
      </p:sp>
    </p:spTree>
    <p:extLst>
      <p:ext uri="{BB962C8B-B14F-4D97-AF65-F5344CB8AC3E}">
        <p14:creationId xmlns:p14="http://schemas.microsoft.com/office/powerpoint/2010/main" val="291622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IN" dirty="0">
                <a:latin typeface="Times New Roman" panose="02020603050405020304" pitchFamily="18" charset="0"/>
                <a:cs typeface="Times New Roman" panose="02020603050405020304" pitchFamily="18" charset="0"/>
              </a:rPr>
              <a:t>Introduction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3</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3477875"/>
          </a:xfrm>
          <a:prstGeom prst="rect">
            <a:avLst/>
          </a:prstGeom>
          <a:noFill/>
        </p:spPr>
        <p:txBody>
          <a:bodyPr wrap="square" lIns="91440" tIns="45720" rIns="91440" bIns="45720" anchor="t">
            <a:spAutoFit/>
          </a:bodyPr>
          <a:lstStyle/>
          <a:p>
            <a:pPr algn="just"/>
            <a:r>
              <a:rPr lang="en-US" sz="2000" dirty="0">
                <a:latin typeface="Times New Roman" panose="02020603050405020304" pitchFamily="18" charset="0"/>
                <a:cs typeface="Times New Roman" panose="02020603050405020304" pitchFamily="18" charset="0"/>
              </a:rPr>
              <a:t>Steganography is the art and science of concealing information within various forms of digital media—most commonly images, audio, and video files—in such a way that the presence of hidden data is not apparent to an observer. Unlike traditional encryption, which secures the content of a message but signals its existence, steganography aims to hide both the message and the fact that any communication is taking place. This makes it particularly attractive for both secure communication and malicious intent. While steganography has legitimate applications in digital rights management, watermarking, and confidential communication, it also introduces significant security threats. Cybercriminals and threat actors can exploit this technique to smuggle data, bypass security systems, or deliver malicious payloads. As the use of multimedia continues to grow, so does the potential for such covert techniques to be misused. Consequently, the ability to detect </a:t>
            </a:r>
            <a:r>
              <a:rPr lang="en-US" sz="2000" dirty="0" err="1">
                <a:latin typeface="Times New Roman" panose="02020603050405020304" pitchFamily="18" charset="0"/>
                <a:cs typeface="Times New Roman" panose="02020603050405020304" pitchFamily="18" charset="0"/>
              </a:rPr>
              <a:t>steganographic</a:t>
            </a:r>
            <a:r>
              <a:rPr lang="en-US" sz="2000" dirty="0">
                <a:latin typeface="Times New Roman" panose="02020603050405020304" pitchFamily="18" charset="0"/>
                <a:cs typeface="Times New Roman" panose="02020603050405020304" pitchFamily="18" charset="0"/>
              </a:rPr>
              <a:t> content has become increasingly important in the domains of cybersecurity, digital forensics, and information assurance.</a:t>
            </a:r>
          </a:p>
        </p:txBody>
      </p:sp>
    </p:spTree>
    <p:extLst>
      <p:ext uri="{BB962C8B-B14F-4D97-AF65-F5344CB8AC3E}">
        <p14:creationId xmlns:p14="http://schemas.microsoft.com/office/powerpoint/2010/main" val="89513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IN" dirty="0">
                <a:latin typeface="Times New Roman" panose="02020603050405020304" pitchFamily="18" charset="0"/>
                <a:cs typeface="Times New Roman" panose="02020603050405020304" pitchFamily="18" charset="0"/>
              </a:rPr>
              <a:t>Functionalities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4</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400110"/>
          </a:xfrm>
          <a:prstGeom prst="rect">
            <a:avLst/>
          </a:prstGeom>
          <a:noFill/>
        </p:spPr>
        <p:txBody>
          <a:bodyPr wrap="square" lIns="91440" tIns="45720" rIns="91440" bIns="45720" anchor="t">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115959" y="1532165"/>
            <a:ext cx="1175600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a:spcBef>
                <a:spcPct val="0"/>
              </a:spcBef>
              <a:spcAft>
                <a:spcPct val="0"/>
              </a:spcAft>
              <a:buFontTx/>
              <a:buChar char="•"/>
            </a:pPr>
            <a:r>
              <a:rPr lang="en-US" sz="2000" dirty="0">
                <a:latin typeface="Times New Roman" panose="02020603050405020304" pitchFamily="18" charset="0"/>
                <a:cs typeface="Times New Roman" panose="02020603050405020304" pitchFamily="18" charset="0"/>
              </a:rPr>
              <a:t>The system enables detection of hidden data within digital media files such as images, audio, and video</a:t>
            </a:r>
            <a:r>
              <a:rPr lang="en-US" sz="2000" dirty="0" smtClean="0">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supports multiple </a:t>
            </a:r>
            <a:r>
              <a:rPr lang="en-US" altLang="en-US" sz="2000" dirty="0" err="1" smtClean="0">
                <a:solidFill>
                  <a:schemeClr val="tx1"/>
                </a:solidFill>
                <a:latin typeface="Times New Roman" panose="02020603050405020304" pitchFamily="18" charset="0"/>
                <a:cs typeface="Times New Roman" panose="02020603050405020304" pitchFamily="18" charset="0"/>
              </a:rPr>
              <a:t>S</a:t>
            </a:r>
            <a:r>
              <a:rPr lang="en-US" altLang="en-US" sz="2000" dirty="0" err="1">
                <a:solidFill>
                  <a:schemeClr val="tx1"/>
                </a:solidFill>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eganographic</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methods including Least Significant Bit (LSB),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StegHide</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F5 algorithm, and Palette-based LSB, increasing its versatility across different media types.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upload files through a web-based interface, where the system analyzes them for any embedded content using a rule-based approach.</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Detection relies on statistical and structural techniques like entropy analysis, histogram inspection, chi-square testing, and bit-plane examination.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steganography is detected, the system attempts to extract hidden messages using known decoding methods.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Results are presented with a confidence score, indicating the likelihood and type of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steganographic</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technique used.</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application supports both a command-line and web-based interface (via Flask), with JSON responses for integration into automated systems.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233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IN" dirty="0">
                <a:latin typeface="Times New Roman" panose="02020603050405020304" pitchFamily="18" charset="0"/>
                <a:cs typeface="Times New Roman" panose="02020603050405020304" pitchFamily="18" charset="0"/>
              </a:rPr>
              <a:t>Implementation Details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5</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400110"/>
          </a:xfrm>
          <a:prstGeom prst="rect">
            <a:avLst/>
          </a:prstGeom>
          <a:noFill/>
        </p:spPr>
        <p:txBody>
          <a:bodyPr wrap="square" lIns="91440" tIns="45720" rIns="91440" bIns="45720" anchor="t">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115959" y="1363469"/>
            <a:ext cx="1175600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a:spcBef>
                <a:spcPct val="0"/>
              </a:spcBef>
              <a:spcAft>
                <a:spcPct val="0"/>
              </a:spcAft>
              <a:buFont typeface="Arial" panose="020B0604020202020204" pitchFamily="34" charset="0"/>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Framework </a:t>
            </a:r>
            <a:r>
              <a:rPr lang="en-US" altLang="en-US" sz="2000" b="1" dirty="0">
                <a:solidFill>
                  <a:schemeClr val="tx1"/>
                </a:solidFill>
                <a:latin typeface="Times New Roman" panose="02020603050405020304" pitchFamily="18" charset="0"/>
                <a:cs typeface="Times New Roman" panose="02020603050405020304" pitchFamily="18" charset="0"/>
              </a:rPr>
              <a:t>Used:</a:t>
            </a:r>
            <a:r>
              <a:rPr lang="en-US" altLang="en-US" sz="2000" dirty="0">
                <a:solidFill>
                  <a:schemeClr val="tx1"/>
                </a:solidFill>
                <a:latin typeface="Times New Roman" panose="02020603050405020304" pitchFamily="18" charset="0"/>
                <a:cs typeface="Times New Roman" panose="02020603050405020304" pitchFamily="18" charset="0"/>
              </a:rPr>
              <a:t> Python Flask for the web app backend</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marL="342900" lvl="0" indent="-342900" eaLnBrk="0" fontAlgn="base">
              <a:spcBef>
                <a:spcPct val="0"/>
              </a:spcBef>
              <a:spcAft>
                <a:spcPct val="0"/>
              </a:spcAft>
              <a:buFont typeface="Arial" panose="020B0604020202020204" pitchFamily="34" charset="0"/>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Upload </a:t>
            </a:r>
            <a:r>
              <a:rPr lang="en-US" altLang="en-US" sz="2000" b="1" dirty="0">
                <a:solidFill>
                  <a:schemeClr val="tx1"/>
                </a:solidFill>
                <a:latin typeface="Times New Roman" panose="02020603050405020304" pitchFamily="18" charset="0"/>
                <a:cs typeface="Times New Roman" panose="02020603050405020304" pitchFamily="18" charset="0"/>
              </a:rPr>
              <a:t>Handling:</a:t>
            </a:r>
            <a:r>
              <a:rPr lang="en-US" altLang="en-US" sz="2000" dirty="0">
                <a:solidFill>
                  <a:schemeClr val="tx1"/>
                </a:solidFill>
                <a:latin typeface="Times New Roman" panose="02020603050405020304" pitchFamily="18" charset="0"/>
                <a:cs typeface="Times New Roman" panose="02020603050405020304" pitchFamily="18" charset="0"/>
              </a:rPr>
              <a:t> Files are saved in a local uploads/ directory using </a:t>
            </a:r>
            <a:r>
              <a:rPr lang="en-US" altLang="en-US" sz="2000" dirty="0" smtClean="0">
                <a:solidFill>
                  <a:schemeClr val="tx1"/>
                </a:solidFill>
                <a:latin typeface="Times New Roman" panose="02020603050405020304" pitchFamily="18" charset="0"/>
                <a:cs typeface="Times New Roman" panose="02020603050405020304" pitchFamily="18" charset="0"/>
              </a:rPr>
              <a:t>secure filename</a:t>
            </a:r>
            <a:r>
              <a:rPr lang="en-US" altLang="en-US" sz="2000" dirty="0">
                <a:solidFill>
                  <a:schemeClr val="tx1"/>
                </a:solidFill>
                <a:latin typeface="Times New Roman" panose="02020603050405020304" pitchFamily="18" charset="0"/>
                <a:cs typeface="Times New Roman" panose="02020603050405020304" pitchFamily="18" charset="0"/>
              </a:rPr>
              <a:t>() to avoid injection risks</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marL="342900" lvl="0" indent="-342900" eaLnBrk="0" fontAlgn="base">
              <a:spcBef>
                <a:spcPct val="0"/>
              </a:spcBef>
              <a:spcAft>
                <a:spcPct val="0"/>
              </a:spcAft>
              <a:buFont typeface="Arial" panose="020B0604020202020204" pitchFamily="34" charset="0"/>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Detection Logic</a:t>
            </a:r>
            <a:r>
              <a:rPr lang="en-US" altLang="en-US" sz="2000" dirty="0" smtClean="0">
                <a:solidFill>
                  <a:schemeClr val="tx1"/>
                </a:solidFill>
                <a:latin typeface="Times New Roman" panose="02020603050405020304" pitchFamily="18" charset="0"/>
                <a:cs typeface="Times New Roman" panose="02020603050405020304" pitchFamily="18" charset="0"/>
              </a:rPr>
              <a:t>: Encapsulated </a:t>
            </a:r>
            <a:r>
              <a:rPr lang="en-US" altLang="en-US" sz="2000" dirty="0">
                <a:solidFill>
                  <a:schemeClr val="tx1"/>
                </a:solidFill>
                <a:latin typeface="Times New Roman" panose="02020603050405020304" pitchFamily="18" charset="0"/>
                <a:cs typeface="Times New Roman" panose="02020603050405020304" pitchFamily="18" charset="0"/>
              </a:rPr>
              <a:t>in </a:t>
            </a:r>
            <a:r>
              <a:rPr lang="en-US" altLang="en-US" sz="2000" dirty="0" smtClean="0">
                <a:solidFill>
                  <a:schemeClr val="tx1"/>
                </a:solidFill>
                <a:latin typeface="Times New Roman" panose="02020603050405020304" pitchFamily="18" charset="0"/>
                <a:cs typeface="Times New Roman" panose="02020603050405020304" pitchFamily="18" charset="0"/>
              </a:rPr>
              <a:t>detect steganography</a:t>
            </a:r>
            <a:r>
              <a:rPr lang="en-US" altLang="en-US" sz="2000" dirty="0">
                <a:solidFill>
                  <a:schemeClr val="tx1"/>
                </a:solidFill>
                <a:latin typeface="Times New Roman" panose="02020603050405020304" pitchFamily="18" charset="0"/>
                <a:cs typeface="Times New Roman" panose="02020603050405020304" pitchFamily="18" charset="0"/>
              </a:rPr>
              <a:t>() and </a:t>
            </a:r>
            <a:r>
              <a:rPr lang="en-US" altLang="en-US" sz="2000" dirty="0" smtClean="0">
                <a:solidFill>
                  <a:schemeClr val="tx1"/>
                </a:solidFill>
                <a:latin typeface="Times New Roman" panose="02020603050405020304" pitchFamily="18" charset="0"/>
                <a:cs typeface="Times New Roman" panose="02020603050405020304" pitchFamily="18" charset="0"/>
              </a:rPr>
              <a:t>universal </a:t>
            </a:r>
            <a:r>
              <a:rPr lang="en-US" altLang="en-US" sz="2000" dirty="0" err="1" smtClean="0">
                <a:solidFill>
                  <a:schemeClr val="tx1"/>
                </a:solidFill>
                <a:latin typeface="Times New Roman" panose="02020603050405020304" pitchFamily="18" charset="0"/>
                <a:cs typeface="Times New Roman" panose="02020603050405020304" pitchFamily="18" charset="0"/>
              </a:rPr>
              <a:t>stegodetector</a:t>
            </a:r>
            <a:r>
              <a:rPr lang="en-US" altLang="en-US" sz="2000" dirty="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functions. Uses </a:t>
            </a:r>
            <a:r>
              <a:rPr lang="en-US" altLang="en-US" sz="2000" dirty="0">
                <a:solidFill>
                  <a:schemeClr val="tx1"/>
                </a:solidFill>
                <a:latin typeface="Times New Roman" panose="02020603050405020304" pitchFamily="18" charset="0"/>
                <a:cs typeface="Times New Roman" panose="02020603050405020304" pitchFamily="18" charset="0"/>
              </a:rPr>
              <a:t>rule-based and statistical detection techniques</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marL="342900" lvl="0" indent="-342900" eaLnBrk="0" fontAlgn="base">
              <a:spcBef>
                <a:spcPct val="0"/>
              </a:spcBef>
              <a:spcAft>
                <a:spcPct val="0"/>
              </a:spcAft>
              <a:buFont typeface="Arial" panose="020B0604020202020204" pitchFamily="34" charset="0"/>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Extraction </a:t>
            </a:r>
            <a:r>
              <a:rPr lang="en-US" altLang="en-US" sz="2000" b="1" dirty="0">
                <a:solidFill>
                  <a:schemeClr val="tx1"/>
                </a:solidFill>
                <a:latin typeface="Times New Roman" panose="02020603050405020304" pitchFamily="18" charset="0"/>
                <a:cs typeface="Times New Roman" panose="02020603050405020304" pitchFamily="18" charset="0"/>
              </a:rPr>
              <a:t>Logic</a:t>
            </a:r>
            <a:r>
              <a:rPr lang="en-US" altLang="en-US" sz="2000" b="1" dirty="0" smtClean="0">
                <a:solidFill>
                  <a:schemeClr val="tx1"/>
                </a:solidFill>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Attempted </a:t>
            </a:r>
            <a:r>
              <a:rPr lang="en-US" altLang="en-US" sz="2000" dirty="0">
                <a:solidFill>
                  <a:schemeClr val="tx1"/>
                </a:solidFill>
                <a:latin typeface="Times New Roman" panose="02020603050405020304" pitchFamily="18" charset="0"/>
                <a:cs typeface="Times New Roman" panose="02020603050405020304" pitchFamily="18" charset="0"/>
              </a:rPr>
              <a:t>if a known method (e.g., LSB) is </a:t>
            </a:r>
            <a:r>
              <a:rPr lang="en-US" altLang="en-US" sz="2000" dirty="0" smtClean="0">
                <a:solidFill>
                  <a:schemeClr val="tx1"/>
                </a:solidFill>
                <a:latin typeface="Times New Roman" panose="02020603050405020304" pitchFamily="18" charset="0"/>
                <a:cs typeface="Times New Roman" panose="02020603050405020304" pitchFamily="18" charset="0"/>
              </a:rPr>
              <a:t>detected. Uses extract </a:t>
            </a:r>
            <a:r>
              <a:rPr lang="en-US" altLang="en-US" sz="2000" dirty="0" err="1" smtClean="0">
                <a:solidFill>
                  <a:schemeClr val="tx1"/>
                </a:solidFill>
                <a:latin typeface="Times New Roman" panose="02020603050405020304" pitchFamily="18" charset="0"/>
                <a:cs typeface="Times New Roman" panose="02020603050405020304" pitchFamily="18" charset="0"/>
              </a:rPr>
              <a:t>stegodata</a:t>
            </a:r>
            <a:r>
              <a:rPr lang="en-US" altLang="en-US" sz="2000" dirty="0">
                <a:solidFill>
                  <a:schemeClr val="tx1"/>
                </a:solidFill>
                <a:latin typeface="Times New Roman" panose="02020603050405020304" pitchFamily="18" charset="0"/>
                <a:cs typeface="Times New Roman" panose="02020603050405020304" pitchFamily="18" charset="0"/>
              </a:rPr>
              <a:t>() with fallback for unsupported types</a:t>
            </a:r>
            <a:r>
              <a:rPr lang="en-US" altLang="en-US" sz="2000" dirty="0" smtClean="0">
                <a:solidFill>
                  <a:schemeClr val="tx1"/>
                </a:solidFill>
                <a:latin typeface="Times New Roman" panose="02020603050405020304" pitchFamily="18" charset="0"/>
                <a:cs typeface="Times New Roman" panose="02020603050405020304" pitchFamily="18" charset="0"/>
              </a:rPr>
              <a:t>.</a:t>
            </a:r>
          </a:p>
          <a:p>
            <a:pPr marL="342900" lvl="0" indent="-342900" eaLnBrk="0" fontAlgn="base">
              <a:spcBef>
                <a:spcPct val="0"/>
              </a:spcBef>
              <a:spcAft>
                <a:spcPct val="0"/>
              </a:spcAft>
              <a:buFont typeface="Arial" panose="020B0604020202020204" pitchFamily="34" charset="0"/>
              <a:buChar char="•"/>
            </a:pPr>
            <a:r>
              <a:rPr lang="en-US" altLang="en-US" sz="2000" b="1" dirty="0" smtClean="0">
                <a:solidFill>
                  <a:schemeClr val="tx1"/>
                </a:solidFill>
                <a:latin typeface="Times New Roman" panose="02020603050405020304" pitchFamily="18" charset="0"/>
                <a:cs typeface="Times New Roman" panose="02020603050405020304" pitchFamily="18" charset="0"/>
              </a:rPr>
              <a:t>Frontend: </a:t>
            </a:r>
            <a:r>
              <a:rPr lang="en-US" altLang="en-US" sz="2000" dirty="0" smtClean="0">
                <a:solidFill>
                  <a:schemeClr val="tx1"/>
                </a:solidFill>
                <a:latin typeface="Times New Roman" panose="02020603050405020304" pitchFamily="18" charset="0"/>
                <a:cs typeface="Times New Roman" panose="02020603050405020304" pitchFamily="18" charset="0"/>
              </a:rPr>
              <a:t>HTML </a:t>
            </a:r>
            <a:r>
              <a:rPr lang="en-US" altLang="en-US" sz="2000" dirty="0">
                <a:solidFill>
                  <a:schemeClr val="tx1"/>
                </a:solidFill>
                <a:latin typeface="Times New Roman" panose="02020603050405020304" pitchFamily="18" charset="0"/>
                <a:cs typeface="Times New Roman" panose="02020603050405020304" pitchFamily="18" charset="0"/>
              </a:rPr>
              <a:t>rendered via </a:t>
            </a:r>
            <a:r>
              <a:rPr lang="en-US" altLang="en-US" sz="2000" dirty="0" smtClean="0">
                <a:solidFill>
                  <a:schemeClr val="tx1"/>
                </a:solidFill>
                <a:latin typeface="Times New Roman" panose="02020603050405020304" pitchFamily="18" charset="0"/>
                <a:cs typeface="Times New Roman" panose="02020603050405020304" pitchFamily="18" charset="0"/>
              </a:rPr>
              <a:t>render template</a:t>
            </a:r>
            <a:r>
              <a:rPr lang="en-US" altLang="en-US" sz="2000" dirty="0">
                <a:solidFill>
                  <a:schemeClr val="tx1"/>
                </a:solidFill>
                <a:latin typeface="Times New Roman" panose="02020603050405020304" pitchFamily="18" charset="0"/>
                <a:cs typeface="Times New Roman" panose="02020603050405020304" pitchFamily="18" charset="0"/>
              </a:rPr>
              <a:t>().JSON responses for API </a:t>
            </a:r>
            <a:r>
              <a:rPr lang="en-US" altLang="en-US" sz="2000" dirty="0" smtClean="0">
                <a:solidFill>
                  <a:schemeClr val="tx1"/>
                </a:solidFill>
                <a:latin typeface="Times New Roman" panose="02020603050405020304" pitchFamily="18" charset="0"/>
                <a:cs typeface="Times New Roman" panose="02020603050405020304" pitchFamily="18" charset="0"/>
              </a:rPr>
              <a:t>interaction. Virtual </a:t>
            </a:r>
            <a:r>
              <a:rPr lang="en-US" altLang="en-US" sz="2000" dirty="0">
                <a:solidFill>
                  <a:schemeClr val="tx1"/>
                </a:solidFill>
                <a:latin typeface="Times New Roman" panose="02020603050405020304" pitchFamily="18" charset="0"/>
                <a:cs typeface="Times New Roman" panose="02020603050405020304" pitchFamily="18" charset="0"/>
              </a:rPr>
              <a:t>Environment: A .</a:t>
            </a:r>
            <a:r>
              <a:rPr lang="en-US" altLang="en-US" sz="2000" dirty="0" err="1">
                <a:solidFill>
                  <a:schemeClr val="tx1"/>
                </a:solidFill>
                <a:latin typeface="Times New Roman" panose="02020603050405020304" pitchFamily="18" charset="0"/>
                <a:cs typeface="Times New Roman" panose="02020603050405020304" pitchFamily="18" charset="0"/>
              </a:rPr>
              <a:t>venv</a:t>
            </a:r>
            <a:r>
              <a:rPr lang="en-US" altLang="en-US" sz="2000" dirty="0">
                <a:solidFill>
                  <a:schemeClr val="tx1"/>
                </a:solidFill>
                <a:latin typeface="Times New Roman" panose="02020603050405020304" pitchFamily="18" charset="0"/>
                <a:cs typeface="Times New Roman" panose="02020603050405020304" pitchFamily="18" charset="0"/>
              </a:rPr>
              <a:t> is included for managing dependencies locally.</a:t>
            </a:r>
            <a:endPar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359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IN" dirty="0">
                <a:latin typeface="Times New Roman" panose="02020603050405020304" pitchFamily="18" charset="0"/>
                <a:cs typeface="Times New Roman" panose="02020603050405020304" pitchFamily="18" charset="0"/>
              </a:rPr>
              <a:t>Implementation Details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6</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400110"/>
          </a:xfrm>
          <a:prstGeom prst="rect">
            <a:avLst/>
          </a:prstGeom>
          <a:noFill/>
        </p:spPr>
        <p:txBody>
          <a:bodyPr wrap="square" lIns="91440" tIns="45720" rIns="91440" bIns="45720" anchor="t">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731520" y="1470623"/>
            <a:ext cx="105968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a:spcBef>
                <a:spcPct val="0"/>
              </a:spcBef>
              <a:spcAft>
                <a:spcPct val="0"/>
              </a:spcAft>
            </a:pPr>
            <a:r>
              <a:rPr lang="en-US" altLang="en-US" sz="2000" dirty="0" smtClean="0">
                <a:solidFill>
                  <a:schemeClr val="tx1"/>
                </a:solidFill>
                <a:latin typeface="Times New Roman" panose="02020603050405020304" pitchFamily="18" charset="0"/>
                <a:cs typeface="Times New Roman" panose="02020603050405020304" pitchFamily="18" charset="0"/>
              </a:rPr>
              <a:t>The </a:t>
            </a:r>
            <a:r>
              <a:rPr lang="en-US" altLang="en-US" sz="2000" dirty="0">
                <a:solidFill>
                  <a:schemeClr val="tx1"/>
                </a:solidFill>
                <a:latin typeface="Times New Roman" panose="02020603050405020304" pitchFamily="18" charset="0"/>
                <a:cs typeface="Times New Roman" panose="02020603050405020304" pitchFamily="18" charset="0"/>
              </a:rPr>
              <a:t>Steganography Vulnerabilities Scanner is implemented using Python and Flask, providing a simple web-based interface for users to upload media files. Uploaded files are securely stored and passed to core detection functions such as </a:t>
            </a:r>
            <a:r>
              <a:rPr lang="en-US" altLang="en-US" sz="2000" dirty="0" err="1" smtClean="0">
                <a:solidFill>
                  <a:schemeClr val="tx1"/>
                </a:solidFill>
                <a:latin typeface="Times New Roman" panose="02020603050405020304" pitchFamily="18" charset="0"/>
                <a:cs typeface="Times New Roman" panose="02020603050405020304" pitchFamily="18" charset="0"/>
              </a:rPr>
              <a:t>detectsteganography</a:t>
            </a:r>
            <a:r>
              <a:rPr lang="en-US" altLang="en-US" sz="2000" dirty="0">
                <a:solidFill>
                  <a:schemeClr val="tx1"/>
                </a:solidFill>
                <a:latin typeface="Times New Roman" panose="02020603050405020304" pitchFamily="18" charset="0"/>
                <a:cs typeface="Times New Roman" panose="02020603050405020304" pitchFamily="18" charset="0"/>
              </a:rPr>
              <a:t>() and </a:t>
            </a:r>
            <a:r>
              <a:rPr lang="en-US" altLang="en-US" sz="2000" dirty="0" err="1" smtClean="0">
                <a:solidFill>
                  <a:schemeClr val="tx1"/>
                </a:solidFill>
                <a:latin typeface="Times New Roman" panose="02020603050405020304" pitchFamily="18" charset="0"/>
                <a:cs typeface="Times New Roman" panose="02020603050405020304" pitchFamily="18" charset="0"/>
              </a:rPr>
              <a:t>universalstegodetector</a:t>
            </a:r>
            <a:r>
              <a:rPr lang="en-US" altLang="en-US" sz="2000" dirty="0">
                <a:solidFill>
                  <a:schemeClr val="tx1"/>
                </a:solidFill>
                <a:latin typeface="Times New Roman" panose="02020603050405020304" pitchFamily="18" charset="0"/>
                <a:cs typeface="Times New Roman" panose="02020603050405020304" pitchFamily="18" charset="0"/>
              </a:rPr>
              <a:t>(). These functions analyze the file using statistical methods like entropy analysis, histogram inspection, chi-square testing, and bit-plane analysis to identify signs of hidden data. If steganography is detected, the system attempts to extract the hidden message using </a:t>
            </a:r>
            <a:r>
              <a:rPr lang="en-US" altLang="en-US" sz="2000" dirty="0" err="1" smtClean="0">
                <a:solidFill>
                  <a:schemeClr val="tx1"/>
                </a:solidFill>
                <a:latin typeface="Times New Roman" panose="02020603050405020304" pitchFamily="18" charset="0"/>
                <a:cs typeface="Times New Roman" panose="02020603050405020304" pitchFamily="18" charset="0"/>
              </a:rPr>
              <a:t>extractstegodata</a:t>
            </a:r>
            <a:r>
              <a:rPr lang="en-US" altLang="en-US" sz="2000" dirty="0">
                <a:solidFill>
                  <a:schemeClr val="tx1"/>
                </a:solidFill>
                <a:latin typeface="Times New Roman" panose="02020603050405020304" pitchFamily="18" charset="0"/>
                <a:cs typeface="Times New Roman" panose="02020603050405020304" pitchFamily="18" charset="0"/>
              </a:rPr>
              <a:t>(). Results are displayed through a web interface or returned as JSON. The project uses a virtual environment for managing dependencies, making it easy to deploy and maintain.</a:t>
            </a:r>
            <a:endPar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8046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US" dirty="0" smtClean="0">
                <a:latin typeface="Times New Roman" panose="02020603050405020304" pitchFamily="18" charset="0"/>
                <a:cs typeface="Times New Roman" panose="02020603050405020304" pitchFamily="18" charset="0"/>
              </a:rPr>
              <a:t>Block Diagram</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7</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400110"/>
          </a:xfrm>
          <a:prstGeom prst="rect">
            <a:avLst/>
          </a:prstGeom>
          <a:noFill/>
        </p:spPr>
        <p:txBody>
          <a:bodyPr wrap="square" lIns="91440" tIns="45720" rIns="91440" bIns="45720" anchor="t">
            <a:spAutoFit/>
          </a:bodyPr>
          <a:lstStyle/>
          <a:p>
            <a:pPr algn="just"/>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4109760" y="1163414"/>
            <a:ext cx="3636263" cy="4964824"/>
          </a:xfrm>
          <a:prstGeom prst="rect">
            <a:avLst/>
          </a:prstGeom>
        </p:spPr>
      </p:pic>
    </p:spTree>
    <p:extLst>
      <p:ext uri="{BB962C8B-B14F-4D97-AF65-F5344CB8AC3E}">
        <p14:creationId xmlns:p14="http://schemas.microsoft.com/office/powerpoint/2010/main" val="4534874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499459" y="529839"/>
            <a:ext cx="8577617" cy="316081"/>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C</a:t>
            </a:r>
            <a:r>
              <a:rPr lang="en-US" dirty="0" smtClean="0">
                <a:solidFill>
                  <a:srgbClr val="FF0000"/>
                </a:solidFill>
                <a:latin typeface="Times New Roman" panose="02020603050405020304" pitchFamily="18" charset="0"/>
                <a:cs typeface="Times New Roman" panose="02020603050405020304" pitchFamily="18" charset="0"/>
              </a:rPr>
              <a:t>onclusion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8</a:t>
            </a:fld>
            <a:endParaRPr lang="en-US" kern="1200">
              <a:solidFill>
                <a:prstClr val="white"/>
              </a:solidFill>
              <a:latin typeface="Calibri"/>
              <a:ea typeface="+mn-ea"/>
              <a:cs typeface="+mn-cs"/>
            </a:endParaRPr>
          </a:p>
        </p:txBody>
      </p:sp>
      <p:sp>
        <p:nvSpPr>
          <p:cNvPr id="5" name="TextBox 4">
            <a:extLst>
              <a:ext uri="{FF2B5EF4-FFF2-40B4-BE49-F238E27FC236}">
                <a16:creationId xmlns:a16="http://schemas.microsoft.com/office/drawing/2014/main" id="{6682219B-4B9A-6ABB-1043-FF032439AC07}"/>
              </a:ext>
            </a:extLst>
          </p:cNvPr>
          <p:cNvSpPr txBox="1"/>
          <p:nvPr/>
        </p:nvSpPr>
        <p:spPr>
          <a:xfrm>
            <a:off x="285750" y="1163414"/>
            <a:ext cx="11243103" cy="400110"/>
          </a:xfrm>
          <a:prstGeom prst="rect">
            <a:avLst/>
          </a:prstGeom>
          <a:noFill/>
        </p:spPr>
        <p:txBody>
          <a:bodyPr wrap="square" lIns="91440" tIns="45720" rIns="91440" bIns="45720" anchor="t">
            <a:spAutoFit/>
          </a:bodyPr>
          <a:lstStyle/>
          <a:p>
            <a:pPr algn="just"/>
            <a:endParaRPr lang="en-US" sz="2000" dirty="0">
              <a:latin typeface="Times New Roman" panose="02020603050405020304" pitchFamily="18" charset="0"/>
              <a:cs typeface="Times New Roman" panose="02020603050405020304" pitchFamily="18" charset="0"/>
            </a:endParaRPr>
          </a:p>
        </p:txBody>
      </p:sp>
      <p:sp>
        <p:nvSpPr>
          <p:cNvPr id="7" name="Rectangle 3"/>
          <p:cNvSpPr>
            <a:spLocks noChangeArrowheads="1"/>
          </p:cNvSpPr>
          <p:nvPr/>
        </p:nvSpPr>
        <p:spPr bwMode="auto">
          <a:xfrm>
            <a:off x="203200" y="1301880"/>
            <a:ext cx="1176528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a:spcBef>
                <a:spcPct val="0"/>
              </a:spcBef>
              <a:spcAft>
                <a:spcPct val="0"/>
              </a:spcAft>
              <a:buFontTx/>
              <a:buChar char="•"/>
            </a:pPr>
            <a:r>
              <a:rPr lang="en-US" altLang="en-US" sz="2000" dirty="0">
                <a:solidFill>
                  <a:schemeClr val="tx1"/>
                </a:solidFill>
                <a:latin typeface="Times New Roman" panose="02020603050405020304" pitchFamily="18" charset="0"/>
                <a:cs typeface="Times New Roman" panose="02020603050405020304" pitchFamily="18" charset="0"/>
              </a:rPr>
              <a:t>The Steganography Vulnerabilities Scanner provides an efficient and practical solution for detecting hidden data in digital media</a:t>
            </a:r>
            <a:r>
              <a:rPr lang="en-US" altLang="en-US" sz="2000" dirty="0" smtClean="0">
                <a:solidFill>
                  <a:schemeClr val="tx1"/>
                </a:solidFill>
                <a:latin typeface="Times New Roman" panose="02020603050405020304" pitchFamily="18" charset="0"/>
                <a:cs typeface="Times New Roman" panose="02020603050405020304" pitchFamily="18" charset="0"/>
              </a:rPr>
              <a:t>.</a:t>
            </a: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Its use of lightweight, rule-based statistical techniques makes it fast and deployable even on resource-limited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 support for multiple </a:t>
            </a:r>
            <a:r>
              <a:rPr kumimoji="0" lang="en-US" altLang="en-US"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steganographic</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methods and media types, the system is highly adaptable and scalable.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dual interface — both GUI and API — allows it to be used in forensic investigations, educational environments, and automated pipelines.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Overall, the project delivers an accessible yet powerful tool for enhancing digital security and uncovering hidden communication.</a:t>
            </a:r>
          </a:p>
        </p:txBody>
      </p:sp>
    </p:spTree>
    <p:extLst>
      <p:ext uri="{BB962C8B-B14F-4D97-AF65-F5344CB8AC3E}">
        <p14:creationId xmlns:p14="http://schemas.microsoft.com/office/powerpoint/2010/main" val="2908001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6616C1-5C31-73EF-C6D8-3D293F21043E}"/>
              </a:ext>
            </a:extLst>
          </p:cNvPr>
          <p:cNvSpPr>
            <a:spLocks noGrp="1"/>
          </p:cNvSpPr>
          <p:nvPr>
            <p:ph type="sldNum" sz="quarter" idx="2"/>
          </p:nvPr>
        </p:nvSpPr>
        <p:spPr/>
        <p:txBody>
          <a:bodyPr/>
          <a:lstStyle/>
          <a:p>
            <a:fld id="{86CB4B4D-7CA3-9044-876B-883B54F8677D}" type="slidenum">
              <a:rPr lang="en-IN" smtClean="0"/>
              <a:t>9</a:t>
            </a:fld>
            <a:endParaRPr lang="en-IN"/>
          </a:p>
        </p:txBody>
      </p:sp>
      <p:sp>
        <p:nvSpPr>
          <p:cNvPr id="3" name="Title 2">
            <a:extLst>
              <a:ext uri="{FF2B5EF4-FFF2-40B4-BE49-F238E27FC236}">
                <a16:creationId xmlns:a16="http://schemas.microsoft.com/office/drawing/2014/main" id="{2B667EDC-3EA5-C3DB-B0B4-74241483777B}"/>
              </a:ext>
            </a:extLst>
          </p:cNvPr>
          <p:cNvSpPr>
            <a:spLocks noGrp="1"/>
          </p:cNvSpPr>
          <p:nvPr>
            <p:ph type="title"/>
          </p:nvPr>
        </p:nvSpPr>
        <p:spPr>
          <a:xfrm>
            <a:off x="1121979" y="2398881"/>
            <a:ext cx="10515600" cy="1325563"/>
          </a:xfrm>
        </p:spPr>
        <p:txBody>
          <a:bodyPr>
            <a:normAutofit/>
          </a:bodyPr>
          <a:lstStyle/>
          <a:p>
            <a:r>
              <a:rPr lang="en-US" sz="6600" dirty="0"/>
              <a:t>          THANK YOU</a:t>
            </a:r>
            <a:endParaRPr lang="en-IN" sz="6600" dirty="0"/>
          </a:p>
        </p:txBody>
      </p:sp>
    </p:spTree>
    <p:extLst>
      <p:ext uri="{BB962C8B-B14F-4D97-AF65-F5344CB8AC3E}">
        <p14:creationId xmlns:p14="http://schemas.microsoft.com/office/powerpoint/2010/main" val="1390547548"/>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50843</TotalTime>
  <Words>844</Words>
  <Application>Microsoft Office PowerPoint</Application>
  <PresentationFormat>Widescreen</PresentationFormat>
  <Paragraphs>65</Paragraphs>
  <Slides>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Georgia</vt:lpstr>
      <vt:lpstr>MS Mincho</vt:lpstr>
      <vt:lpstr>Times New Roman</vt:lpstr>
      <vt:lpstr>Times New Roman (bold)</vt:lpstr>
      <vt:lpstr>NAAC PRT Template</vt:lpstr>
      <vt:lpstr>PowerPoint Presentation</vt:lpstr>
      <vt:lpstr>Problem Statement</vt:lpstr>
      <vt:lpstr>Introduction</vt:lpstr>
      <vt:lpstr>Functionalities</vt:lpstr>
      <vt:lpstr>Implementation Details</vt:lpstr>
      <vt:lpstr>Implementation Details</vt:lpstr>
      <vt:lpstr>Block Diagram</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KONDA GNANA DEEP-[BL.EN.U4CSE22228]</cp:lastModifiedBy>
  <cp:revision>820</cp:revision>
  <dcterms:modified xsi:type="dcterms:W3CDTF">2025-05-19T12:58:14Z</dcterms:modified>
</cp:coreProperties>
</file>