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/>
    <p:restoredTop sz="89249"/>
  </p:normalViewPr>
  <p:slideViewPr>
    <p:cSldViewPr snapToGrid="0">
      <p:cViewPr varScale="1">
        <p:scale>
          <a:sx n="134" d="100"/>
          <a:sy n="134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17780-C40B-8248-9C81-5B1FAADD985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12094-E2CC-5742-ACF7-6A350DBB24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268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to </a:t>
            </a:r>
            <a:r>
              <a:rPr lang="da-DK" dirty="0" err="1"/>
              <a:t>ensu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2094-E2CC-5742-ACF7-6A350DBB24D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255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person/</a:t>
            </a:r>
            <a:r>
              <a:rPr lang="da-DK" dirty="0" err="1"/>
              <a:t>one</a:t>
            </a:r>
            <a:r>
              <a:rPr lang="da-DK" dirty="0"/>
              <a:t> person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2094-E2CC-5742-ACF7-6A350DBB24D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851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da-DK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seeks</a:t>
            </a: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preserve</a:t>
            </a: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</a:t>
            </a:r>
            <a:r>
              <a:rPr lang="da-DK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pairwise</a:t>
            </a:r>
            <a:r>
              <a:rPr lang="da-DK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distances: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 up far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apart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dealing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non-linear manifold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2094-E2CC-5742-ACF7-6A350DBB24D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10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All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that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means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is,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if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data points x1 and x2 have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equal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values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under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this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gaussian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circle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then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their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proportions and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similarities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are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equal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and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hence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you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have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local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similarities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in the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structure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of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this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high-dimensional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space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. The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Gaussian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distribution or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circle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can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be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manipulated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using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what’s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called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perplexity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which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influences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the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variance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of the distribution (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circle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size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) and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essentially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the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number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of nearest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neighbors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. Normal range for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perplexity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is </a:t>
            </a:r>
            <a:r>
              <a:rPr lang="da-DK" b="0" i="0" dirty="0" err="1">
                <a:solidFill>
                  <a:srgbClr val="292929"/>
                </a:solidFill>
                <a:effectLst/>
                <a:latin typeface="source-serif-pro"/>
              </a:rPr>
              <a:t>between</a:t>
            </a:r>
            <a:r>
              <a:rPr lang="da-DK" b="0" i="0" dirty="0">
                <a:solidFill>
                  <a:srgbClr val="292929"/>
                </a:solidFill>
                <a:effectLst/>
                <a:latin typeface="source-serif-pro"/>
              </a:rPr>
              <a:t> 5 and 50 [2].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12094-E2CC-5742-ACF7-6A350DBB24D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629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FAB3C-8702-3B69-D8A8-DFA97C83F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5F7B1F0-6EE4-FABB-2796-F76946657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B48102-8832-3D06-4116-5C5376CE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7C6411-A567-9847-8678-09E3BA25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6A2A10-1095-30E1-9B67-C4C33C05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970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63C0C-ECAD-C338-F936-1973A696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AF98954-8927-BFAB-140C-12579DA66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5551D0-3B21-2013-FF62-949FF5D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419E4E-7E51-5881-CF76-AA5D73E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34440E-0B4B-E59F-F51E-23E566C1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62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3A2503-ED45-9CD7-6CF2-FE9766EB1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4D4BBA-E61F-6272-1634-FA18BD2F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524F37F-C418-CEF0-EEEB-F91AAC04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6AA1E9-7C6E-CE20-B623-8E73416B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8AFB99-9741-ED3F-7F1A-509F6B0D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98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7AF1A-6A3F-0772-8B7E-4817A2A9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982D36-231F-E5F5-69BC-4190323B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71BA369-79D3-A4C7-72C0-F3408273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D38B7F-43A7-3F69-6D6C-004729A3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B2522CF-3125-4B4E-6C37-877EC776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017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F5106E-7DD6-3641-2C91-A621395C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BDD80CE-DD04-C8AC-2F8E-484F970F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7F874F-C784-A362-2DB4-950A30B9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A27185-74D6-E5F8-4C22-77E2347E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A78CA31-5482-7FED-94B0-52D0AF14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6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8D546-B3AA-4A15-492A-3DF6F3C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2A80BF-A63C-321B-F276-650A3780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6E52074-872E-5F86-9939-9E414570B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4F72E50-2952-909A-D9B2-21EF5C60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49107E-6A89-FE43-88F7-0FDA1EE6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D1530E8-2853-0085-5FB2-2512044C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61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4AE5D-E7A4-46B3-4E4C-F034D404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C409CF-79F3-74E7-455E-65641635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8C62D4-1995-F9B0-9DCD-4F965F81D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18CD617-4AFE-C09A-0803-B681A56A9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0F7022E-D7FE-F9B8-2FF6-25DBAFFE9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C57239E-583F-6220-00FB-CDF11EF2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E4731D0-69AC-D9B4-99F2-BCD25307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F804B71-6BBF-957F-298F-82C8206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80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63E40-18FC-4BD9-1A07-611D2C62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B22A554-DCBC-DAA3-D527-CC0C7715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D80AB47-6EA3-A79D-4194-48A9CBA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5F05373-8155-E9BA-3B20-74D8ACEE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835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84BEB74-8C9A-3E71-C955-73A3DDC2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28EE7-2ACE-8E8A-2BCE-8A8B8F22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576F1D-167B-2C6D-932A-CD53D762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10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CFCA5-D5FC-1EEC-DB0E-9A063613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558698-1372-0E13-C729-78862F8F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DE2827B-898E-EDA8-F86D-3467FFE7C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202DF2-A00B-17CB-0B7D-28B6AD41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BADB14-47E4-2978-7F74-D0B8BDA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0A66DC-BE53-B83D-7501-29F74C51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49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3A686-5E3C-3F26-C78D-189434A8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AD8C811-D6C5-A311-3A33-B84D41BA8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FE803A3-2BA4-64FD-2D81-F305F54AF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01ED9EA-843F-6891-AD5B-D13E067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4A6CAC-81A0-3033-320F-1E87795A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16739E-C315-BC65-11D8-5F071C03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2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04B6C7C-5770-B621-8A55-F345FE9D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3DD4022-46CF-C48A-5DED-19360BE0C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2331FF-1CDB-F82A-9AE0-BF87B60FD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7C9B-1C34-6B42-A6C7-B78F8FB74514}" type="datetimeFigureOut">
              <a:rPr lang="da-DK" smtClean="0"/>
              <a:t>28.10.2022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490A15-BB45-1E92-B158-667216E3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8413903-20CA-41DD-92E4-1F91A64D2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B2A3-5FE0-8B48-B444-2DE20C87745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BBC3A-6A36-F964-DD65-0A730AC57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CHB-MIT 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D317487-0927-A704-7132-CE38E97EF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 and Dimensionality Reduction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3584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079B9-118E-E6D5-D9F4-23BA96DE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B3C9BE-7681-8D10-F1C2-92EBB9113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Times" pitchFamily="2" charset="0"/>
              </a:rPr>
              <a:t>Machine Learning on t-SNE </a:t>
            </a:r>
            <a:r>
              <a:rPr lang="da-DK" dirty="0" err="1">
                <a:latin typeface="Times" pitchFamily="2" charset="0"/>
              </a:rPr>
              <a:t>embeddings</a:t>
            </a:r>
            <a:r>
              <a:rPr lang="da-DK" dirty="0">
                <a:latin typeface="Times" pitchFamily="2" charset="0"/>
              </a:rPr>
              <a:t> </a:t>
            </a:r>
            <a:r>
              <a:rPr lang="da-DK" dirty="0" err="1">
                <a:latin typeface="Times" pitchFamily="2" charset="0"/>
              </a:rPr>
              <a:t>based</a:t>
            </a:r>
            <a:r>
              <a:rPr lang="da-DK" dirty="0">
                <a:latin typeface="Times" pitchFamily="2" charset="0"/>
              </a:rPr>
              <a:t> on Chen et al. </a:t>
            </a:r>
          </a:p>
          <a:p>
            <a:endParaRPr lang="da-DK" dirty="0">
              <a:latin typeface="Times" pitchFamily="2" charset="0"/>
            </a:endParaRPr>
          </a:p>
          <a:p>
            <a:r>
              <a:rPr lang="da-DK" dirty="0">
                <a:latin typeface="Times" pitchFamily="2" charset="0"/>
              </a:rPr>
              <a:t>SVM or </a:t>
            </a:r>
            <a:r>
              <a:rPr lang="da-DK" dirty="0" err="1">
                <a:latin typeface="Times" pitchFamily="2" charset="0"/>
              </a:rPr>
              <a:t>Random</a:t>
            </a:r>
            <a:r>
              <a:rPr lang="da-DK" dirty="0">
                <a:latin typeface="Times" pitchFamily="2" charset="0"/>
              </a:rPr>
              <a:t> Decision Forest</a:t>
            </a:r>
          </a:p>
          <a:p>
            <a:endParaRPr lang="da-DK" dirty="0">
              <a:latin typeface="Times" pitchFamily="2" charset="0"/>
            </a:endParaRPr>
          </a:p>
          <a:p>
            <a:r>
              <a:rPr lang="da-DK" dirty="0" err="1">
                <a:latin typeface="Times" pitchFamily="2" charset="0"/>
              </a:rPr>
              <a:t>Hoping</a:t>
            </a:r>
            <a:r>
              <a:rPr lang="da-DK" dirty="0">
                <a:latin typeface="Times" pitchFamily="2" charset="0"/>
              </a:rPr>
              <a:t> </a:t>
            </a:r>
            <a:r>
              <a:rPr lang="da-DK" dirty="0" err="1">
                <a:latin typeface="Times" pitchFamily="2" charset="0"/>
              </a:rPr>
              <a:t>results</a:t>
            </a:r>
            <a:r>
              <a:rPr lang="da-DK" dirty="0">
                <a:latin typeface="Times" pitchFamily="2" charset="0"/>
              </a:rPr>
              <a:t> </a:t>
            </a:r>
            <a:r>
              <a:rPr lang="da-DK" dirty="0" err="1">
                <a:latin typeface="Times" pitchFamily="2" charset="0"/>
              </a:rPr>
              <a:t>are</a:t>
            </a:r>
            <a:r>
              <a:rPr lang="da-DK" dirty="0">
                <a:latin typeface="Times" pitchFamily="2" charset="0"/>
              </a:rPr>
              <a:t> not </a:t>
            </a:r>
            <a:r>
              <a:rPr lang="da-DK" dirty="0" err="1">
                <a:latin typeface="Times" pitchFamily="2" charset="0"/>
              </a:rPr>
              <a:t>too</a:t>
            </a:r>
            <a:r>
              <a:rPr lang="da-DK" dirty="0">
                <a:latin typeface="Times" pitchFamily="2" charset="0"/>
              </a:rPr>
              <a:t> far from </a:t>
            </a:r>
            <a:r>
              <a:rPr lang="da-DK" dirty="0" err="1">
                <a:latin typeface="Times" pitchFamily="2" charset="0"/>
              </a:rPr>
              <a:t>those</a:t>
            </a:r>
            <a:r>
              <a:rPr lang="da-DK" dirty="0">
                <a:latin typeface="Times" pitchFamily="2" charset="0"/>
              </a:rPr>
              <a:t> </a:t>
            </a:r>
            <a:r>
              <a:rPr lang="da-DK" dirty="0" err="1">
                <a:latin typeface="Times" pitchFamily="2" charset="0"/>
              </a:rPr>
              <a:t>obtained</a:t>
            </a:r>
            <a:r>
              <a:rPr lang="da-DK" dirty="0">
                <a:latin typeface="Times" pitchFamily="2" charset="0"/>
              </a:rPr>
              <a:t> in the </a:t>
            </a:r>
            <a:r>
              <a:rPr lang="da-DK" dirty="0" err="1">
                <a:latin typeface="Times" pitchFamily="2" charset="0"/>
              </a:rPr>
              <a:t>paper</a:t>
            </a:r>
            <a:r>
              <a:rPr lang="da-DK" dirty="0">
                <a:latin typeface="Times" pitchFamily="2" charset="0"/>
              </a:rPr>
              <a:t>… </a:t>
            </a:r>
          </a:p>
          <a:p>
            <a:endParaRPr lang="da-DK" dirty="0">
              <a:latin typeface="Times" pitchFamily="2" charset="0"/>
            </a:endParaRPr>
          </a:p>
          <a:p>
            <a:r>
              <a:rPr lang="da-DK" dirty="0">
                <a:latin typeface="Times" pitchFamily="2" charset="0"/>
              </a:rPr>
              <a:t>Write </a:t>
            </a:r>
            <a:r>
              <a:rPr lang="da-DK" dirty="0" err="1">
                <a:latin typeface="Times" pitchFamily="2" charset="0"/>
              </a:rPr>
              <a:t>report</a:t>
            </a:r>
            <a:r>
              <a:rPr lang="da-DK" dirty="0">
                <a:latin typeface="Times" pitchFamily="2" charset="0"/>
              </a:rPr>
              <a:t>… </a:t>
            </a:r>
            <a:r>
              <a:rPr lang="da-DK" dirty="0">
                <a:latin typeface="Times" pitchFamily="2" charset="0"/>
                <a:sym typeface="Wingdings" pitchFamily="2" charset="2"/>
              </a:rPr>
              <a:t> </a:t>
            </a:r>
            <a:endParaRPr lang="da-DK" dirty="0">
              <a:latin typeface="Times" pitchFamily="2" charset="0"/>
            </a:endParaRPr>
          </a:p>
          <a:p>
            <a:endParaRPr lang="da-DK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6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8972DB-65C1-160F-7142-4E09FF29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Seizures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33C4C3-BFBC-D6DA-5B1D-014D793E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clinical seizures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by experts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one case (</a:t>
            </a:r>
            <a:r>
              <a:rPr lang="en-CA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chb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seizure recordings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changed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bipolar to unipolar montage (these are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13 in total)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consistency across all recordings is ensured; this means only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channels are used 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seizure files (</a:t>
            </a:r>
            <a:r>
              <a:rPr lang="en-CA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 at least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a 4-sec segment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sec after annotated seizure ending</a:t>
            </a:r>
          </a:p>
          <a:p>
            <a:endParaRPr lang="en-C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now, this yields 182 interictal and 182 ictal segments</a:t>
            </a: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329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20061-AA94-5425-7A69-183B985E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379414-E7A0-4E8B-637D-5E923607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”A High-Performance Seizure Detection Algorithm based on Discrete Wavelet Transform (DWT) and EEG” – Chen et al., 2017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 citations and ”Scopus” peer-reviewed 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investigates the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frequency sub-bands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EEG with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wavelet families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selects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statistical features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sub-bands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learning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is a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SVM </a:t>
            </a:r>
            <a:r>
              <a:rPr lang="en-A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classfier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evaluation was done with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“leave-one-out” cross-validation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evaluation metrics used were primarily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sensitivity and specificity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Chen et al., the result was best when using the wavelet family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Coiflets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coif3)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seven statistical features (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Max, Min, Mean, STD, Skewness, Energy and Normalized STD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92.30%, 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91.71%,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92.89%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86651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2DC87-A85F-C583-2D8F-E2FD25D8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Representation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0EF426-4B8F-40B4-2B7B-B4A03B11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ictal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and end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interictal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segments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4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annotated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seizure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0" indent="0">
              <a:buNone/>
            </a:pPr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DWT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decomposed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et al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the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seven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yielding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</a:t>
            </a:r>
            <a:r>
              <a:rPr lang="da-D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[1, 18, 42]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[segment, </a:t>
            </a:r>
            <a:r>
              <a:rPr lang="da-D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features] </a:t>
            </a:r>
          </a:p>
        </p:txBody>
      </p:sp>
    </p:spTree>
    <p:extLst>
      <p:ext uri="{BB962C8B-B14F-4D97-AF65-F5344CB8AC3E}">
        <p14:creationId xmlns:p14="http://schemas.microsoft.com/office/powerpoint/2010/main" val="209477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A71BA-E802-BA29-82EF-108C181F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t-SNE: t-Distributed </a:t>
            </a:r>
            <a:r>
              <a:rPr lang="da-DK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da-DK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9EAB49-F349-D44C-2FC3-D90AD11C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is an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unsupervised, non-linear technique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exploration and visualizing high-dimensional data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Principal Component Analysis (PCA) which was developed in 1933,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was developed in 2008 by Van Der </a:t>
            </a:r>
            <a:r>
              <a:rPr lang="en-A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Maaten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Hinton</a:t>
            </a:r>
          </a:p>
          <a:p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seeks to maximize variance and preserve large pairwise distances and t-SNE differs by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only small pairwise distances or local similarities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calculates a similarity measure between pairs in both the high dimensional space and the low dimensional space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then tries to optimize these two similarity measures using a cost function 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7D6A0-8D46-C1F5-E732-EDC56936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t-SNE: How The Algorithm Works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1D3952C4-C575-98FF-3FFF-2DD571B02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 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 similarities between data points in the high-dimensional space and </a:t>
                </a:r>
                <a:r>
                  <a:rPr lang="en-A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Gaussian distribution over each point. Points are then renormalized and this will yield a set of </a:t>
                </a:r>
                <a:r>
                  <a:rPr lang="en-A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points. Probabilities are proportional to the similarities.</a:t>
                </a:r>
              </a:p>
              <a:p>
                <a:r>
                  <a:rPr lang="en-A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 to </a:t>
                </a:r>
                <a:r>
                  <a:rPr lang="en-A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however, instead a student t-distribution with one degree of freedom is used to give a second set of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low dimensional space. </a:t>
                </a:r>
              </a:p>
              <a:p>
                <a:r>
                  <a:rPr lang="en-A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probabilities from the low-dimensional 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should reflect those of the high-dimensional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Therefore, the </a:t>
                </a:r>
                <a:r>
                  <a:rPr lang="en-A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Kullback</a:t>
                </a:r>
                <a:r>
                  <a:rPr lang="en-A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-Lieber divergence is used to measure the difference between probability distributions of the two-dimensional spaces. And finally, gradient descent is used to minimize the KL cost function</a:t>
                </a:r>
                <a:endParaRPr lang="en-AU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A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1D3952C4-C575-98FF-3FFF-2DD571B02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290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F31C1-7B54-AE3E-B70C-72A7A2D2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t-SNE: </a:t>
            </a:r>
            <a:r>
              <a:rPr lang="da-DK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5464EC-71D6-F3BE-1DA6-78C7E1F2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Perplexity: Influences the variance of the Gaussian distribution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essentially the number of nearest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Van Der </a:t>
            </a:r>
            <a:r>
              <a:rPr lang="en-A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Maaten</a:t>
            </a:r>
            <a:r>
              <a:rPr lang="en-A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Hinton, normal range for perplexity is between 5 and 50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Iterations: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iterations needed for </a:t>
            </a:r>
            <a:r>
              <a:rPr lang="en-A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tSNE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converge;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iterations the better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typically not feasible to have 10.000 for big data</a:t>
            </a:r>
          </a:p>
          <a:p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Components: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PCA, you would like to have a few amounts of components to explain most of the data and to visualize the data in 2D or 3D. 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0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12A9A95C-736A-3D0E-A3A3-582C676BD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08" y="2246472"/>
            <a:ext cx="5291666" cy="3690936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9B63ADB5-4911-829A-312B-38252F14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84" y="2246472"/>
            <a:ext cx="6126036" cy="3690936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51626687-C9E6-D2E7-6D6B-2184880FF25D}"/>
              </a:ext>
            </a:extLst>
          </p:cNvPr>
          <p:cNvSpPr txBox="1"/>
          <p:nvPr/>
        </p:nvSpPr>
        <p:spPr>
          <a:xfrm>
            <a:off x="4400550" y="166699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50, Iterations: 8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8EC68866-CBB4-1C06-CFB8-AA3ADC156FDF}"/>
              </a:ext>
            </a:extLst>
          </p:cNvPr>
          <p:cNvSpPr txBox="1"/>
          <p:nvPr/>
        </p:nvSpPr>
        <p:spPr>
          <a:xfrm>
            <a:off x="392008" y="614755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ictal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inter-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ictal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da-D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F2681AD-C294-72AE-C47B-12A1FA369757}"/>
              </a:ext>
            </a:extLst>
          </p:cNvPr>
          <p:cNvSpPr txBox="1"/>
          <p:nvPr/>
        </p:nvSpPr>
        <p:spPr>
          <a:xfrm>
            <a:off x="5883084" y="614755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patients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1F82E922-0AD0-D1F3-8248-1A632210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t-SNE: Results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367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8AD30F-72AD-14C5-55AE-6458B435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and PCA + lower perplexities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90D0460A-B43F-027D-6F9C-70C476DF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900" y="2957665"/>
            <a:ext cx="4814929" cy="3346376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2EFE947-6819-7D71-EBC4-FF9E309C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416" y="2957665"/>
            <a:ext cx="5508439" cy="3346376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BCD4C34-B9CB-CBB0-89C2-BBF26373B842}"/>
              </a:ext>
            </a:extLst>
          </p:cNvPr>
          <p:cNvSpPr txBox="1"/>
          <p:nvPr/>
        </p:nvSpPr>
        <p:spPr>
          <a:xfrm>
            <a:off x="6943441" y="2366846"/>
            <a:ext cx="37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</a:t>
            </a:r>
          </a:p>
          <a:p>
            <a:pPr algn="ctr"/>
            <a:r>
              <a:rPr 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15, Iterations: 8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836826C7-218B-21EC-E8B9-6E0B83EF74C5}"/>
              </a:ext>
            </a:extLst>
          </p:cNvPr>
          <p:cNvSpPr txBox="1"/>
          <p:nvPr/>
        </p:nvSpPr>
        <p:spPr>
          <a:xfrm>
            <a:off x="2565547" y="2588333"/>
            <a:ext cx="3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394214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844</Words>
  <Application>Microsoft Macintosh PowerPoint</Application>
  <PresentationFormat>Widescreen</PresentationFormat>
  <Paragraphs>68</Paragraphs>
  <Slides>10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source-serif-pro</vt:lpstr>
      <vt:lpstr>Times</vt:lpstr>
      <vt:lpstr>Times New Roman</vt:lpstr>
      <vt:lpstr>Office-tema</vt:lpstr>
      <vt:lpstr>CHB-MIT </vt:lpstr>
      <vt:lpstr>Seizures </vt:lpstr>
      <vt:lpstr>Feature Representation</vt:lpstr>
      <vt:lpstr>Feature Representation</vt:lpstr>
      <vt:lpstr>t-SNE: t-Distributed Stochastic Neighbor Embedding</vt:lpstr>
      <vt:lpstr>t-SNE: How The Algorithm Works</vt:lpstr>
      <vt:lpstr>t-SNE: Hyperparameters</vt:lpstr>
      <vt:lpstr>t-SNE: Results</vt:lpstr>
      <vt:lpstr>… and PCA + lower perplexities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CHB-MIT </dc:title>
  <dc:creator>Martin Nguyen</dc:creator>
  <cp:lastModifiedBy>Martin Nguyen</cp:lastModifiedBy>
  <cp:revision>7</cp:revision>
  <dcterms:created xsi:type="dcterms:W3CDTF">2022-10-27T10:56:47Z</dcterms:created>
  <dcterms:modified xsi:type="dcterms:W3CDTF">2022-10-28T21:37:48Z</dcterms:modified>
</cp:coreProperties>
</file>