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31"/>
  </p:notesMasterIdLst>
  <p:handoutMasterIdLst>
    <p:handoutMasterId r:id="rId32"/>
  </p:handoutMasterIdLst>
  <p:sldIdLst>
    <p:sldId id="260" r:id="rId14"/>
    <p:sldId id="257" r:id="rId15"/>
    <p:sldId id="261" r:id="rId16"/>
    <p:sldId id="270" r:id="rId17"/>
    <p:sldId id="262" r:id="rId18"/>
    <p:sldId id="273" r:id="rId19"/>
    <p:sldId id="269" r:id="rId20"/>
    <p:sldId id="263" r:id="rId21"/>
    <p:sldId id="264" r:id="rId22"/>
    <p:sldId id="265" r:id="rId23"/>
    <p:sldId id="266" r:id="rId24"/>
    <p:sldId id="272" r:id="rId25"/>
    <p:sldId id="268" r:id="rId26"/>
    <p:sldId id="274" r:id="rId27"/>
    <p:sldId id="275" r:id="rId28"/>
    <p:sldId id="276" r:id="rId29"/>
    <p:sldId id="271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898" autoAdjust="0"/>
  </p:normalViewPr>
  <p:slideViewPr>
    <p:cSldViewPr showGuides="1">
      <p:cViewPr varScale="1">
        <p:scale>
          <a:sx n="108" d="100"/>
          <a:sy n="108" d="100"/>
        </p:scale>
        <p:origin x="64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caa6d52-323f-47fa-8dfc-5967564fa939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Sundhedsteknologi</a:t>
            </a:r>
          </a:p>
        </p:txBody>
      </p:sp>
      <p:sp>
        <p:nvSpPr>
          <p:cNvPr id="5" name="date" descr="{&quot;templafy&quot;:{&quot;id&quot;:&quot;c74cff07-9f66-4e02-9d47-e039343c6b0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21. november 2022</a:t>
            </a:r>
          </a:p>
        </p:txBody>
      </p:sp>
      <p:sp>
        <p:nvSpPr>
          <p:cNvPr id="7" name="text" descr="{&quot;templafy&quot;:{&quot;id&quot;:&quot;6a5c6537-469a-48ca-9b6d-284c996c7a5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Epileptic Seizure Detection Based on EEG Signals and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BSc </a:t>
            </a:r>
            <a:r>
              <a:rPr lang="en-US" dirty="0"/>
              <a:t>Thesis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22513-146C-C6AE-9979-9BB00F7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Problem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64C3A07-DDD8-ED5D-4C63-87FFA563E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A0AEB67-4548-7089-E8D1-ECCC46EAE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FE1722-E356-AD2B-748C-FF25203D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Setting </a:t>
            </a:r>
          </a:p>
          <a:p>
            <a:pPr lvl="1"/>
            <a:r>
              <a:rPr lang="en-US" dirty="0"/>
              <a:t>Is a given signal ictal or interictal?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Radial Basis Function</a:t>
            </a:r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Outcomes</a:t>
            </a:r>
          </a:p>
          <a:p>
            <a:pPr lvl="1"/>
            <a:r>
              <a:rPr lang="en-US" dirty="0"/>
              <a:t>True Positives (TP)</a:t>
            </a:r>
          </a:p>
          <a:p>
            <a:pPr lvl="1"/>
            <a:r>
              <a:rPr lang="en-US" dirty="0"/>
              <a:t>True Negatives (TN)</a:t>
            </a:r>
          </a:p>
          <a:p>
            <a:pPr lvl="1"/>
            <a:r>
              <a:rPr lang="en-US" dirty="0"/>
              <a:t>False Positives (FP)</a:t>
            </a:r>
          </a:p>
          <a:p>
            <a:pPr lvl="1"/>
            <a:r>
              <a:rPr lang="en-US" dirty="0"/>
              <a:t>False Negatives (FN)</a:t>
            </a:r>
          </a:p>
          <a:p>
            <a:pPr marL="216000" lvl="1" indent="0">
              <a:buNone/>
            </a:pPr>
            <a:endParaRPr lang="da-DK" dirty="0"/>
          </a:p>
          <a:p>
            <a:pPr marL="2160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97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23BB-DD68-7B76-2EFD-7FA940E3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Performance Evaluation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15CA04C-0587-9DDD-0540-088DF7FAC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811ECA-F2BE-84D3-7884-3C7AF71F8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F2F9D2E-8BDB-26FA-BAF4-86412333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690" y="2476367"/>
            <a:ext cx="5087060" cy="19052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752C4-7768-8C7C-21B6-4D6893DB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2228682"/>
            <a:ext cx="3743847" cy="120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6048A-11AB-5852-AAB9-C6CC2EB23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10" y="3933056"/>
            <a:ext cx="510611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Results and Discussion</a:t>
            </a:r>
            <a:br>
              <a:rPr lang="en-AU" sz="6000" dirty="0"/>
            </a:br>
            <a:endParaRPr lang="en-AU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506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839A-E81B-50DD-DBF3-1E12407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PCA and t-SNE 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8D97A3-4CCC-56B8-7C61-003AE15F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15" y="1988840"/>
            <a:ext cx="5812234" cy="3478127"/>
          </a:xfr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8072ACA-B00D-E57C-D890-C0DE693CA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6AF9C55-2AE2-40A4-6C22-9AAB22D42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12264-090A-6BE8-D931-68D0FF28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61" y="1949376"/>
            <a:ext cx="5123764" cy="35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AF4D-6B3F-945D-3031-4B3F41B2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in-depth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E21FF-A943-ED94-E60B-085A8D6D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2" y="2204864"/>
            <a:ext cx="5688632" cy="34401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4231-AC59-1F2D-DE14-D8318AA21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4518-2A5D-E818-B107-11B8F06C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770C6-C512-FF74-D6AD-7F553178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89" y="2201165"/>
            <a:ext cx="5256924" cy="34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7DAB-BEAD-607C-F990-95494EE0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EA43E4-19F3-7862-CC52-07D9DF20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350" y="1556792"/>
            <a:ext cx="4484050" cy="32346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43E3A-AB3B-F57F-D570-A6D5824ED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2925-CFCC-336B-8132-35921EC6E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2E0D0-AC6E-E351-225A-5A0BAB21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3" y="5157192"/>
            <a:ext cx="5058481" cy="95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DCBB5-AAF8-E808-780A-553DE0E5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182" y="5184196"/>
            <a:ext cx="3534268" cy="80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EA1DD-1874-8406-F2A6-F6C4EDAA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16" y="1871445"/>
            <a:ext cx="514421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B416-0BF0-A65C-02C6-9A0CA1CA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&amp; Future Work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CAC6-0F82-9D32-1274-3CBACA7B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  <a:p>
            <a:endParaRPr lang="en-US" dirty="0"/>
          </a:p>
          <a:p>
            <a:r>
              <a:rPr lang="en-US" dirty="0"/>
              <a:t>Ictal and Interictal segments </a:t>
            </a:r>
          </a:p>
          <a:p>
            <a:endParaRPr lang="en-US" dirty="0"/>
          </a:p>
          <a:p>
            <a:r>
              <a:rPr lang="en-US" dirty="0"/>
              <a:t>Shortcomings of t-SNE </a:t>
            </a:r>
          </a:p>
          <a:p>
            <a:pPr lvl="1"/>
            <a:r>
              <a:rPr lang="en-US" dirty="0"/>
              <a:t>Similarity between points are preserved, not distances between clusters</a:t>
            </a:r>
          </a:p>
          <a:p>
            <a:pPr lvl="1"/>
            <a:r>
              <a:rPr lang="en-US" dirty="0"/>
              <a:t>Unknown how well it will generalize on other datasets</a:t>
            </a:r>
          </a:p>
          <a:p>
            <a:pPr lvl="1"/>
            <a:endParaRPr lang="en-US" dirty="0"/>
          </a:p>
          <a:p>
            <a:r>
              <a:rPr lang="en-US" dirty="0"/>
              <a:t>Forecasting Epileptic Seizures</a:t>
            </a:r>
          </a:p>
          <a:p>
            <a:pPr lvl="1"/>
            <a:r>
              <a:rPr lang="en-US" dirty="0"/>
              <a:t>RNN (LSTM or newer popular “Transformer” network)</a:t>
            </a:r>
          </a:p>
          <a:p>
            <a:pPr marL="216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90815-E6C5-6523-01F8-47FF4CC4B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2ED87-31F9-4631-6B84-C3A5322DF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079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17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94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19" y="641916"/>
            <a:ext cx="9312374" cy="4545578"/>
          </a:xfrm>
        </p:spPr>
        <p:txBody>
          <a:bodyPr/>
          <a:lstStyle/>
          <a:p>
            <a:pPr marL="0" indent="0">
              <a:buNone/>
            </a:pPr>
            <a:r>
              <a:rPr lang="da-DK" sz="3200" b="1" dirty="0"/>
              <a:t>Overview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Introduction</a:t>
            </a:r>
          </a:p>
          <a:p>
            <a:pPr marL="197485" indent="-197485"/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Data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cs typeface="Arial"/>
              </a:rPr>
              <a:t>Method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EEG Signals</a:t>
            </a:r>
            <a:endParaRPr lang="en-US" dirty="0">
              <a:ea typeface="+mn-lt"/>
              <a:cs typeface="+mn-lt"/>
            </a:endParaRP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Feature Extraction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Machine Learning Problem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Performance Evaluation</a:t>
            </a:r>
          </a:p>
          <a:p>
            <a:endParaRPr lang="da-DK" dirty="0"/>
          </a:p>
          <a:p>
            <a:r>
              <a:rPr lang="da-DK" b="1" kern="0" dirty="0">
                <a:ea typeface="+mn-lt"/>
                <a:cs typeface="+mn-lt"/>
              </a:rPr>
              <a:t>Results and Discussion</a:t>
            </a:r>
          </a:p>
          <a:p>
            <a:endParaRPr lang="da-DK" kern="0" dirty="0">
              <a:ea typeface="+mn-lt"/>
              <a:cs typeface="+mn-lt"/>
            </a:endParaRPr>
          </a:p>
          <a:p>
            <a:r>
              <a:rPr lang="da-DK" b="1" kern="0" dirty="0">
                <a:ea typeface="+mn-lt"/>
                <a:cs typeface="+mn-lt"/>
              </a:rPr>
              <a:t>Conclusion and Reflection</a:t>
            </a:r>
          </a:p>
          <a:p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2B50889-099D-CF3A-0DF5-A088690E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770" y1="55138" x2="45770" y2="55138"/>
                        <a14:foregroundMark x1="49245" y1="36561" x2="49245" y2="36561"/>
                        <a14:foregroundMark x1="62689" y1="70949" x2="62689" y2="70949"/>
                        <a14:foregroundMark x1="48187" y1="70356" x2="48187" y2="70356"/>
                        <a14:foregroundMark x1="73112" y1="50198" x2="73112" y2="50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5446" y="-99392"/>
            <a:ext cx="4203700" cy="32131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50DAE-55C0-CF8B-6126-EF4713F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DACA1D-33AB-1893-3467-28498267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50 million people suffer from epileptic seizures today</a:t>
            </a:r>
          </a:p>
          <a:p>
            <a:endParaRPr lang="da-DK" dirty="0"/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 High-Performance Seizure Detection Algorithm based on Discrete Wavelet Transform (DWT) and EEG” – Chen et al., 2017 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investigates the five frequency bands for EEG with different wavelet families and selects different statistical features of the bands for binary classification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92.30%,  Sensitivity: 91.71%, Specificity: 92.89%</a:t>
            </a:r>
            <a:endParaRPr lang="en-AU" dirty="0"/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A3D3789-5FC9-58B2-1E52-BC1EABAC3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38886F-927A-8D13-3205-E4F4741A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43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DE22-4C8F-B9D7-2576-E33A638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6A94-04C0-9890-5287-6551A41A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extract the statistical feature vectors using the same  configurations for DWT like Chen et al.</a:t>
            </a: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investigate whether the dimensionality reduction methods PCA and t-SNE on the statistical feature vectors can be used to predict just as well in a binary classification setting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2E73-D46E-053E-868E-F6F085D17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B75F-AFC4-F641-1224-62102DDA9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4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51F0-4BC4-E92D-7520-B348652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4C6AB9-FB08-9CE3-6A8D-61B75B21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5" y="1628800"/>
            <a:ext cx="7459446" cy="4242952"/>
          </a:xfrm>
        </p:spPr>
        <p:txBody>
          <a:bodyPr/>
          <a:lstStyle/>
          <a:p>
            <a:r>
              <a:rPr lang="en-US" dirty="0"/>
              <a:t>Children’s Hospital, Boston &amp; Massachusetts Institute of Technology (CHB-MIT)</a:t>
            </a:r>
          </a:p>
          <a:p>
            <a:endParaRPr lang="en-US" dirty="0"/>
          </a:p>
          <a:p>
            <a:r>
              <a:rPr lang="en-US" dirty="0"/>
              <a:t>Clinical assessment for the severity of epileptic seizure and candidacy for surgical intervention</a:t>
            </a:r>
          </a:p>
          <a:p>
            <a:endParaRPr lang="en-US" dirty="0"/>
          </a:p>
          <a:p>
            <a:r>
              <a:rPr lang="da-DK" sz="1800" dirty="0">
                <a:cs typeface="Times New Roman" panose="02020603050405020304" pitchFamily="18" charset="0"/>
              </a:rPr>
              <a:t>24 cases from 23 pediatric patients (one patient had a second recording 1.5 years after the first recording [chb01, chb21])</a:t>
            </a:r>
          </a:p>
          <a:p>
            <a:endParaRPr lang="da-DK" dirty="0"/>
          </a:p>
          <a:p>
            <a:r>
              <a:rPr lang="da-DK" sz="1800" dirty="0">
                <a:cs typeface="Times New Roman" panose="02020603050405020304" pitchFamily="18" charset="0"/>
              </a:rPr>
              <a:t>In most cases each .edf recordings contain exactly one hour of digitized EEG signals using 23 channels. 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56605-CDB8-80AD-5073-4560E7F410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AA94771-431E-0520-82A6-7E897C378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BEFE8-F831-5306-D45D-6EEDACDC4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/>
          <a:stretch/>
        </p:blipFill>
        <p:spPr>
          <a:xfrm>
            <a:off x="8903518" y="823679"/>
            <a:ext cx="2088232" cy="26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6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116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146F-D67F-477A-E546-BAEAA0B5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75F920-76D5-265A-7026-D603B4A7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628800"/>
            <a:ext cx="9312275" cy="39166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C41F3-B024-C924-34E7-56CB45D9F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D019-10E6-5808-9AF8-6B9F57DA8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04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43BA7-67E8-8B9B-8AC7-DF37F9BC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EEG Preprocessing and Segments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7E0022-7790-3666-2F3D-AC4B0564F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AE6C175-E39A-74C8-7CEA-086275407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A6899-E6E5-6741-81C0-661226D389A9}"/>
              </a:ext>
            </a:extLst>
          </p:cNvPr>
          <p:cNvSpPr txBox="1"/>
          <p:nvPr/>
        </p:nvSpPr>
        <p:spPr>
          <a:xfrm>
            <a:off x="550590" y="1940184"/>
            <a:ext cx="5976664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cases;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 only 18 channels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4-second segments 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ictal segments extracted from middle of seizure annotation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interictal segments extracted 1 minute after seizure end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total, 182 ictal and 182 interictal segments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139372-E832-B312-45A4-38E653E5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78" y="332655"/>
            <a:ext cx="3206109" cy="2643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CA72F-1B60-6AE1-7845-EC594C7F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35" y="2979286"/>
            <a:ext cx="3530134" cy="33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9D9DB-433B-7A86-641F-DFE9AA36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Extraction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F6DB73-2452-9D00-A466-0228EFB2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01" y="2109995"/>
            <a:ext cx="4170406" cy="3146489"/>
          </a:xfr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F3A57A4-7081-DE00-5E80-8C73E94AC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6B6C13-BE1D-CED2-97A1-9546BEE28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D8A9A-E4C6-78DC-6FA5-D8A1109E4309}"/>
              </a:ext>
            </a:extLst>
          </p:cNvPr>
          <p:cNvSpPr txBox="1"/>
          <p:nvPr/>
        </p:nvSpPr>
        <p:spPr>
          <a:xfrm>
            <a:off x="907601" y="5459156"/>
            <a:ext cx="44644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 err="1">
                <a:latin typeface="+mn-lt"/>
              </a:rPr>
              <a:t>Coiflet</a:t>
            </a:r>
            <a:r>
              <a:rPr lang="en-US" sz="1400" dirty="0">
                <a:latin typeface="+mn-lt"/>
              </a:rPr>
              <a:t> family, coif3, decomposition levels 2-7 </a:t>
            </a:r>
            <a:endParaRPr lang="da-DK" sz="1400" dirty="0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C4D46-44BB-29F5-C40B-1A3063CD5148}"/>
              </a:ext>
            </a:extLst>
          </p:cNvPr>
          <p:cNvSpPr txBox="1"/>
          <p:nvPr/>
        </p:nvSpPr>
        <p:spPr>
          <a:xfrm>
            <a:off x="910630" y="5877272"/>
            <a:ext cx="5040560" cy="482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Coefficients of each decomposition level: </a:t>
            </a:r>
          </a:p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max, min, mean, std, normalized std, skewness and energy</a:t>
            </a:r>
            <a:endParaRPr lang="da-DK" sz="1400" dirty="0" err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9642B-F209-249F-0828-18F81782749C}"/>
                  </a:ext>
                </a:extLst>
              </p:cNvPr>
              <p:cNvSpPr txBox="1"/>
              <p:nvPr/>
            </p:nvSpPr>
            <p:spPr>
              <a:xfrm>
                <a:off x="7031310" y="2277408"/>
                <a:ext cx="39604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p>
                      </m:sSup>
                      <m:r>
                        <a:rPr lang="da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9642B-F209-249F-0828-18F81782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10" y="2277408"/>
                <a:ext cx="3960440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BDEE49-EFE7-D515-9780-7340287E0C49}"/>
              </a:ext>
            </a:extLst>
          </p:cNvPr>
          <p:cNvSpPr txBox="1"/>
          <p:nvPr/>
        </p:nvSpPr>
        <p:spPr>
          <a:xfrm>
            <a:off x="1159629" y="1815318"/>
            <a:ext cx="3960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Discrete Wavelet Transform</a:t>
            </a:r>
            <a:endParaRPr lang="da-DK" dirty="0" err="1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7224D-30A4-BF39-2AE1-DFA00009C134}"/>
              </a:ext>
            </a:extLst>
          </p:cNvPr>
          <p:cNvSpPr txBox="1"/>
          <p:nvPr/>
        </p:nvSpPr>
        <p:spPr>
          <a:xfrm>
            <a:off x="6344862" y="1566256"/>
            <a:ext cx="5333336" cy="5437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Principal Component Analysis (PCA)</a:t>
            </a:r>
          </a:p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t-distributed Stochastic Neighborhood Embedding (t-SNE)</a:t>
            </a:r>
            <a:endParaRPr lang="da-DK" dirty="0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6A14-81F6-716C-F554-9B545D38C5F9}"/>
              </a:ext>
            </a:extLst>
          </p:cNvPr>
          <p:cNvSpPr txBox="1"/>
          <p:nvPr/>
        </p:nvSpPr>
        <p:spPr>
          <a:xfrm>
            <a:off x="6430913" y="2852936"/>
            <a:ext cx="4464496" cy="964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2 components for PCA and t-SNE</a:t>
            </a:r>
          </a:p>
          <a:p>
            <a:pPr algn="l">
              <a:spcBef>
                <a:spcPts val="432"/>
              </a:spcBef>
            </a:pPr>
            <a:endParaRPr lang="en-US" sz="14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Hyperparameter </a:t>
            </a:r>
            <a:r>
              <a:rPr lang="en-US" sz="1400" i="1" dirty="0">
                <a:latin typeface="+mn-lt"/>
              </a:rPr>
              <a:t>perplexity</a:t>
            </a:r>
            <a:r>
              <a:rPr lang="en-US" sz="1400" dirty="0">
                <a:latin typeface="+mn-lt"/>
              </a:rPr>
              <a:t> of different values were investigated</a:t>
            </a:r>
          </a:p>
        </p:txBody>
      </p:sp>
    </p:spTree>
    <p:extLst>
      <p:ext uri="{BB962C8B-B14F-4D97-AF65-F5344CB8AC3E}">
        <p14:creationId xmlns:p14="http://schemas.microsoft.com/office/powerpoint/2010/main" val="3699959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TMwxv76EOJdk0YMhzCYJAA=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9.xml><?xml version="1.0" encoding="utf-8"?>
<TemplafyTemplateConfiguration><![CDATA[{"elementsMetadata":[{"type":"shape","id":"bcaa6d52-323f-47fa-8dfc-5967564fa939","elementConfiguration":{"binding":"UserProfile.Offices.Workarea_{{DocumentLanguage}}","disableUpdates":false,"type":"text"}},{"type":"shape","id":"c74cff07-9f66-4e02-9d47-e039343c6b0f","elementConfiguration":{"format":"{{DateFormats.GeneralDate}}","binding":"Form.Date","disableUpdates":false,"type":"date"}},{"type":"shape","id":"6a5c6537-469a-48ca-9b6d-284c996c7a59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68A48CB6-BD0D-4923-9904-A1B6E74851B2}">
  <ds:schemaRefs/>
</ds:datastoreItem>
</file>

<file path=customXml/itemProps10.xml><?xml version="1.0" encoding="utf-8"?>
<ds:datastoreItem xmlns:ds="http://schemas.openxmlformats.org/officeDocument/2006/customXml" ds:itemID="{8BDD5DAD-6B42-46BD-9E49-C64E517A1DAA}">
  <ds:schemaRefs/>
</ds:datastoreItem>
</file>

<file path=customXml/itemProps11.xml><?xml version="1.0" encoding="utf-8"?>
<ds:datastoreItem xmlns:ds="http://schemas.openxmlformats.org/officeDocument/2006/customXml" ds:itemID="{FFD20E71-8DD3-4C0F-BAD4-A17BC62E4EED}">
  <ds:schemaRefs/>
</ds:datastoreItem>
</file>

<file path=customXml/itemProps12.xml><?xml version="1.0" encoding="utf-8"?>
<ds:datastoreItem xmlns:ds="http://schemas.openxmlformats.org/officeDocument/2006/customXml" ds:itemID="{4D5E1A10-B5E6-482A-9521-846112537EBC}">
  <ds:schemaRefs/>
</ds:datastoreItem>
</file>

<file path=customXml/itemProps2.xml><?xml version="1.0" encoding="utf-8"?>
<ds:datastoreItem xmlns:ds="http://schemas.openxmlformats.org/officeDocument/2006/customXml" ds:itemID="{7FEA1E6D-AEEC-41D9-9E9A-45BA2EAE1656}">
  <ds:schemaRefs/>
</ds:datastoreItem>
</file>

<file path=customXml/itemProps3.xml><?xml version="1.0" encoding="utf-8"?>
<ds:datastoreItem xmlns:ds="http://schemas.openxmlformats.org/officeDocument/2006/customXml" ds:itemID="{110A13B3-B4C9-45D5-85EC-8EACE404C955}">
  <ds:schemaRefs/>
</ds:datastoreItem>
</file>

<file path=customXml/itemProps4.xml><?xml version="1.0" encoding="utf-8"?>
<ds:datastoreItem xmlns:ds="http://schemas.openxmlformats.org/officeDocument/2006/customXml" ds:itemID="{C6406FEB-B081-4DE3-B790-BA4B3B8258E1}">
  <ds:schemaRefs/>
</ds:datastoreItem>
</file>

<file path=customXml/itemProps5.xml><?xml version="1.0" encoding="utf-8"?>
<ds:datastoreItem xmlns:ds="http://schemas.openxmlformats.org/officeDocument/2006/customXml" ds:itemID="{8B84F7FF-992E-47A4-A7CA-60CA82DD0FE7}">
  <ds:schemaRefs/>
</ds:datastoreItem>
</file>

<file path=customXml/itemProps6.xml><?xml version="1.0" encoding="utf-8"?>
<ds:datastoreItem xmlns:ds="http://schemas.openxmlformats.org/officeDocument/2006/customXml" ds:itemID="{5B29B696-7354-412C-9B8E-ED20D22F6B23}">
  <ds:schemaRefs/>
</ds:datastoreItem>
</file>

<file path=customXml/itemProps7.xml><?xml version="1.0" encoding="utf-8"?>
<ds:datastoreItem xmlns:ds="http://schemas.openxmlformats.org/officeDocument/2006/customXml" ds:itemID="{947BD383-5AD6-4EE5-9CA0-05A72ACC543E}">
  <ds:schemaRefs/>
</ds:datastoreItem>
</file>

<file path=customXml/itemProps8.xml><?xml version="1.0" encoding="utf-8"?>
<ds:datastoreItem xmlns:ds="http://schemas.openxmlformats.org/officeDocument/2006/customXml" ds:itemID="{52F39D9C-5D9E-44D5-9B2F-59F9FB3BF94A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2137</TotalTime>
  <Words>436</Words>
  <Application>Microsoft Office PowerPoint</Application>
  <PresentationFormat>Custom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Verdana</vt:lpstr>
      <vt:lpstr>Blank</vt:lpstr>
      <vt:lpstr>Epileptic Seizure Detection Based on EEG Signals and Machine Learning</vt:lpstr>
      <vt:lpstr>PowerPoint Presentation</vt:lpstr>
      <vt:lpstr>Introduction</vt:lpstr>
      <vt:lpstr>Project Aim</vt:lpstr>
      <vt:lpstr>Data</vt:lpstr>
      <vt:lpstr>Methods</vt:lpstr>
      <vt:lpstr>Flowchart</vt:lpstr>
      <vt:lpstr>EEG Preprocessing and Segments</vt:lpstr>
      <vt:lpstr>Feature Extraction</vt:lpstr>
      <vt:lpstr>Machine Learning Problem</vt:lpstr>
      <vt:lpstr>Performance Evaluation</vt:lpstr>
      <vt:lpstr>Results and Discussion </vt:lpstr>
      <vt:lpstr>Comparison of PCA and t-SNE </vt:lpstr>
      <vt:lpstr>t-SNE in-depth</vt:lpstr>
      <vt:lpstr>Model Performance</vt:lpstr>
      <vt:lpstr>Alternative Approaches &amp; Future Work</vt:lpstr>
      <vt:lpstr>Conclusion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Martin Nguyen</cp:lastModifiedBy>
  <cp:revision>80</cp:revision>
  <cp:lastPrinted>2022-11-21T13:09:16Z</cp:lastPrinted>
  <dcterms:created xsi:type="dcterms:W3CDTF">2017-07-31T08:31:56Z</dcterms:created>
  <dcterms:modified xsi:type="dcterms:W3CDTF">2022-11-22T15:36:15Z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637913158357149332</vt:lpwstr>
  </property>
  <property fmtid="{D5CDD505-2E9C-101B-9397-08002B2CF9AE}" pid="6" name="TemplafyLanguageCode">
    <vt:lpwstr>da-DK</vt:lpwstr>
  </property>
</Properties>
</file>