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3"/>
  </p:sldMasterIdLst>
  <p:notesMasterIdLst>
    <p:notesMasterId r:id="rId31"/>
  </p:notesMasterIdLst>
  <p:handoutMasterIdLst>
    <p:handoutMasterId r:id="rId32"/>
  </p:handoutMasterIdLst>
  <p:sldIdLst>
    <p:sldId id="260" r:id="rId14"/>
    <p:sldId id="257" r:id="rId15"/>
    <p:sldId id="261" r:id="rId16"/>
    <p:sldId id="270" r:id="rId17"/>
    <p:sldId id="262" r:id="rId18"/>
    <p:sldId id="273" r:id="rId19"/>
    <p:sldId id="269" r:id="rId20"/>
    <p:sldId id="263" r:id="rId21"/>
    <p:sldId id="264" r:id="rId22"/>
    <p:sldId id="265" r:id="rId23"/>
    <p:sldId id="266" r:id="rId24"/>
    <p:sldId id="272" r:id="rId25"/>
    <p:sldId id="268" r:id="rId26"/>
    <p:sldId id="274" r:id="rId27"/>
    <p:sldId id="275" r:id="rId28"/>
    <p:sldId id="276" r:id="rId29"/>
    <p:sldId id="271" r:id="rId30"/>
  </p:sldIdLst>
  <p:sldSz cx="12190413" cy="6858000"/>
  <p:notesSz cx="6858000" cy="9144000"/>
  <p:custDataLst>
    <p:tags r:id="rId33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748"/>
    <a:srgbClr val="1FD082"/>
    <a:srgbClr val="2F3EEA"/>
    <a:srgbClr val="FFFFFF"/>
    <a:srgbClr val="990000"/>
    <a:srgbClr val="000000"/>
    <a:srgbClr val="FFCC00"/>
    <a:srgbClr val="FF6600"/>
    <a:srgbClr val="FF0000"/>
    <a:srgbClr val="FF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6" autoAdjust="0"/>
    <p:restoredTop sz="94898" autoAdjust="0"/>
  </p:normalViewPr>
  <p:slideViewPr>
    <p:cSldViewPr showGuides="1">
      <p:cViewPr varScale="1">
        <p:scale>
          <a:sx n="108" d="100"/>
          <a:sy n="108" d="100"/>
        </p:scale>
        <p:origin x="642" y="8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21" Type="http://schemas.openxmlformats.org/officeDocument/2006/relationships/slide" Target="slides/slide8.xml"/><Relationship Id="rId34" Type="http://schemas.openxmlformats.org/officeDocument/2006/relationships/presProps" Target="presProp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11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theme" Target="theme/theme1.xml"/><Relationship Id="rId10" Type="http://schemas.openxmlformats.org/officeDocument/2006/relationships/customXml" Target="../customXml/item10.xml"/><Relationship Id="rId19" Type="http://schemas.openxmlformats.org/officeDocument/2006/relationships/slide" Target="slides/slide6.xml"/><Relationship Id="rId31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viewProps" Target="viewProps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a-DK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noProof="0"/>
              <a:t>Click to edit Master title style</a:t>
            </a:r>
            <a:endParaRPr lang="da-DK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noProof="0" dirty="0"/>
              <a:t>Click to edit Master subtitle style</a:t>
            </a:r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17174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a-DK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da-DK" noProof="0"/>
              <a:t>Click to edit Master title style</a:t>
            </a:r>
            <a:endParaRPr lang="da-DK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da-DK" noProof="0"/>
              <a:t>Click to edit Master subtitle style</a:t>
            </a:r>
            <a:endParaRPr lang="da-DK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da-DK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689077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>
          <p15:clr>
            <a:srgbClr val="F26B43"/>
          </p15:clr>
        </p15:guide>
        <p15:guide id="2" pos="3896">
          <p15:clr>
            <a:srgbClr val="F26B43"/>
          </p15:clr>
        </p15:guide>
        <p15:guide id="3" pos="4205">
          <p15:clr>
            <a:srgbClr val="F26B43"/>
          </p15:clr>
        </p15:guide>
        <p15:guide id="4" pos="6984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da-DK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  <a:endParaRPr lang="da-DK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  <a:endParaRPr lang="da-DK"/>
          </a:p>
          <a:p>
            <a:endParaRPr lang="da-DK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  <a:endParaRPr lang="da-DK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  <a:endParaRPr lang="da-DK"/>
          </a:p>
          <a:p>
            <a:endParaRPr lang="da-DK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da-DK" dirty="0"/>
              <a:t>Click to add title one line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 dirty="0"/>
              <a:t>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da-DK" dirty="0"/>
              <a:t>Click to add title one line</a:t>
            </a:r>
            <a:endParaRPr lang="da-DK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 dirty="0"/>
              <a:t>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  <a:p>
            <a:pPr lvl="5"/>
            <a:endParaRPr lang="da-DK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da-DK" dirty="0"/>
              <a:t>Click to add title one line</a:t>
            </a:r>
            <a:endParaRPr lang="da-DK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 dirty="0"/>
              <a:t>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  <a:p>
            <a:pPr lvl="5"/>
            <a:endParaRPr lang="da-DK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  <a:endParaRPr lang="da-DK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  <a:endParaRPr lang="da-DK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Click to edit Master title style</a:t>
            </a:r>
            <a:endParaRPr lang="da-DK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17174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a-DK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/>
              <a:t>Click to edit Master title style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/>
              <a:t>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  <a:p>
            <a:pPr lvl="5"/>
            <a:endParaRPr lang="da-DK" dirty="0"/>
          </a:p>
        </p:txBody>
      </p:sp>
      <p:sp>
        <p:nvSpPr>
          <p:cNvPr id="113676" name="text" descr="{&quot;templafy&quot;:{&quot;id&quot;:&quot;bcaa6d52-323f-47fa-8dfc-5967564fa939&quot;}}" title="UserProfile.Offices.Workarea_{{DocumentLanguage}}"/>
          <p:cNvSpPr>
            <a:spLocks noChangeArrowheads="1"/>
          </p:cNvSpPr>
          <p:nvPr userDrawn="1"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da-DK" sz="700" b="1" dirty="0">
                <a:solidFill>
                  <a:schemeClr val="bg1"/>
                </a:solidFill>
                <a:latin typeface="+mn-lt"/>
              </a:rPr>
              <a:t>DTU Sundhedsteknologi</a:t>
            </a:r>
          </a:p>
        </p:txBody>
      </p:sp>
      <p:sp>
        <p:nvSpPr>
          <p:cNvPr id="5" name="date" descr="{&quot;templafy&quot;:{&quot;id&quot;:&quot;c74cff07-9f66-4e02-9d47-e039343c6b0f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21. november 2022</a:t>
            </a:r>
          </a:p>
        </p:txBody>
      </p:sp>
      <p:sp>
        <p:nvSpPr>
          <p:cNvPr id="7" name="text" descr="{&quot;templafy&quot;:{&quot;id&quot;:&quot;6a5c6537-469a-48ca-9b6d-284c996c7a59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endParaRPr lang="da-DK" sz="7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12.xml"/><Relationship Id="rId1" Type="http://schemas.openxmlformats.org/officeDocument/2006/relationships/customXml" Target="../../customXml/item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10.xml"/><Relationship Id="rId1" Type="http://schemas.openxmlformats.org/officeDocument/2006/relationships/customXml" Target="../../customXml/item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8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11.xml"/><Relationship Id="rId1" Type="http://schemas.openxmlformats.org/officeDocument/2006/relationships/customXml" Target="../../customXml/item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sz="6000" dirty="0"/>
              <a:t>Epileptic Seizure Detection Based on EEG Signals and Machine Learning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BSc </a:t>
            </a:r>
            <a:r>
              <a:rPr lang="en-US" dirty="0"/>
              <a:t>Thesis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5995EB-10E4-4119-B468-5CD7D10A093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pPr/>
              <a:t>1</a:t>
            </a:fld>
            <a:endParaRPr lang="da-DK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20714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E22513-146C-C6AE-9979-9BB00F7E7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Machine Learning Problem</a:t>
            </a:r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164C3A07-DDD8-ED5D-4C63-87FFA563EC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BA0AEB67-4548-7089-E8D1-ECCC46EAEC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10</a:t>
            </a:fld>
            <a:endParaRPr lang="da-D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FE1722-E356-AD2B-748C-FF25203DD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Classification Setting </a:t>
            </a:r>
          </a:p>
          <a:p>
            <a:pPr lvl="1"/>
            <a:r>
              <a:rPr lang="en-US" dirty="0"/>
              <a:t>Is a given signal ictal or interictal?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Support Vector Machine</a:t>
            </a:r>
          </a:p>
          <a:p>
            <a:pPr lvl="1"/>
            <a:r>
              <a:rPr lang="en-US" dirty="0"/>
              <a:t>Radial Basis Function</a:t>
            </a:r>
          </a:p>
          <a:p>
            <a:pPr marL="216000" lvl="1" indent="0">
              <a:buNone/>
            </a:pPr>
            <a:endParaRPr lang="en-US" dirty="0"/>
          </a:p>
          <a:p>
            <a:r>
              <a:rPr lang="en-US" dirty="0"/>
              <a:t>Outcomes</a:t>
            </a:r>
          </a:p>
          <a:p>
            <a:pPr lvl="1"/>
            <a:r>
              <a:rPr lang="en-US" dirty="0"/>
              <a:t>True Positives (TP)</a:t>
            </a:r>
          </a:p>
          <a:p>
            <a:pPr lvl="1"/>
            <a:r>
              <a:rPr lang="en-US" dirty="0"/>
              <a:t>True Negatives (TN)</a:t>
            </a:r>
          </a:p>
          <a:p>
            <a:pPr lvl="1"/>
            <a:r>
              <a:rPr lang="en-US" dirty="0"/>
              <a:t>False Positives (FP)</a:t>
            </a:r>
          </a:p>
          <a:p>
            <a:pPr lvl="1"/>
            <a:r>
              <a:rPr lang="en-US" dirty="0"/>
              <a:t>False Negatives (FN)</a:t>
            </a:r>
          </a:p>
          <a:p>
            <a:pPr marL="216000" lvl="1" indent="0">
              <a:buNone/>
            </a:pPr>
            <a:endParaRPr lang="da-DK" dirty="0"/>
          </a:p>
          <a:p>
            <a:pPr marL="216000" lvl="1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89754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D423BB-DD68-7B76-2EFD-7FA940E3B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Performance Evaluation</a:t>
            </a:r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C15CA04C-0587-9DDD-0540-088DF7FAC7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77811ECA-F2BE-84D3-7884-3C7AF71F8B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11</a:t>
            </a:fld>
            <a:endParaRPr lang="da-DK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5F2F9D2E-8BDB-26FA-BAF4-86412333D4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5690" y="2476367"/>
            <a:ext cx="5087060" cy="1905266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0752C4-7768-8C7C-21B6-4D6893DB2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678" y="2228682"/>
            <a:ext cx="3743847" cy="12003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66048A-11AB-5852-AAB9-C6CC2EB230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210" y="3933056"/>
            <a:ext cx="5106113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058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sz="6000" dirty="0"/>
              <a:t>Results and Discussion</a:t>
            </a:r>
            <a:br>
              <a:rPr lang="en-AU" sz="6000" dirty="0"/>
            </a:br>
            <a:endParaRPr lang="en-AU" sz="60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5995EB-10E4-4119-B468-5CD7D10A093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pPr/>
              <a:t>12</a:t>
            </a:fld>
            <a:endParaRPr lang="da-DK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450677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2D839A-E81B-50DD-DBF3-1E12407D7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PCA and t-SNE </a:t>
            </a:r>
            <a:endParaRPr lang="da-DK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48D97A3-4CCC-56B8-7C61-003AE15F52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6615" y="1988840"/>
            <a:ext cx="5812234" cy="3478127"/>
          </a:xfrm>
        </p:spPr>
      </p:pic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38072ACA-B00D-E57C-D890-C0DE693CAE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E6AF9C55-2AE2-40A4-6C22-9AAB22D424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13</a:t>
            </a:fld>
            <a:endParaRPr lang="da-DK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A12264-090A-6BE8-D931-68D0FF28D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061" y="1949376"/>
            <a:ext cx="5123764" cy="351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628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AAF4D-6B3F-945D-3031-4B3F41B2E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t-SNE in-depth</a:t>
            </a:r>
            <a:endParaRPr lang="da-DK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36E21FF-A943-ED94-E60B-085A8D6D8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622" y="2204864"/>
            <a:ext cx="5688632" cy="344019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614231-AC59-1F2D-DE14-D8318AA214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F4518-2A5D-E818-B107-11B8F06CC7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14</a:t>
            </a:fld>
            <a:endParaRPr lang="da-DK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6770C6-C512-FF74-D6AD-7F553178D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589" y="2201165"/>
            <a:ext cx="5256924" cy="344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142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87DAB-BEAD-607C-F990-95494EE0F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</a:t>
            </a:r>
            <a:endParaRPr lang="da-DK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1EA43E4-19F3-7862-CC52-07D9DF20E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1350" y="1556792"/>
            <a:ext cx="4484050" cy="323460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843E3A-AB3B-F57F-D570-A6D5824ED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8E2925-CFCC-336B-8132-35921EC6E3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15</a:t>
            </a:fld>
            <a:endParaRPr lang="da-DK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752E0D0-AC6E-E351-225A-5A0BAB21B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693" y="5157192"/>
            <a:ext cx="5058481" cy="9526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C4DCBB5-AAF8-E808-780A-553DE0E55B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2182" y="5184196"/>
            <a:ext cx="3534268" cy="8002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97EA1DD-1874-8406-F2A6-F6C4EDAA57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6216" y="1871445"/>
            <a:ext cx="5144218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600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8B416-0BF0-A65C-02C6-9A0CA1CA5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Approaches &amp; Future Work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7CAC6-0F82-9D32-1274-3CBACA7B6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Hyperparameter Optimization</a:t>
            </a:r>
          </a:p>
          <a:p>
            <a:endParaRPr lang="en-US" dirty="0"/>
          </a:p>
          <a:p>
            <a:r>
              <a:rPr lang="en-US" dirty="0"/>
              <a:t>Ictal and Interictal segments </a:t>
            </a:r>
          </a:p>
          <a:p>
            <a:endParaRPr lang="en-US" dirty="0"/>
          </a:p>
          <a:p>
            <a:r>
              <a:rPr lang="en-US" dirty="0"/>
              <a:t>Shortcomings of t-SNE </a:t>
            </a:r>
          </a:p>
          <a:p>
            <a:pPr lvl="1"/>
            <a:r>
              <a:rPr lang="en-US" dirty="0"/>
              <a:t>Similarity between points are preserved, not distances between clusters</a:t>
            </a:r>
          </a:p>
          <a:p>
            <a:pPr lvl="1"/>
            <a:r>
              <a:rPr lang="en-US" dirty="0"/>
              <a:t>Unknown how well it will generalize on other datasets</a:t>
            </a:r>
          </a:p>
          <a:p>
            <a:pPr lvl="1"/>
            <a:endParaRPr lang="en-US" dirty="0"/>
          </a:p>
          <a:p>
            <a:r>
              <a:rPr lang="en-US" dirty="0"/>
              <a:t>Forecasting Epileptic Seizures</a:t>
            </a:r>
          </a:p>
          <a:p>
            <a:pPr lvl="1"/>
            <a:r>
              <a:rPr lang="en-US" dirty="0"/>
              <a:t>RNN (LSTM or newer popular “Transformer” network)</a:t>
            </a:r>
          </a:p>
          <a:p>
            <a:pPr marL="2160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D90815-E6C5-6523-01F8-47FF4CC4BF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2ED87-31F9-4631-6B84-C3A5322DF9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10791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sz="6000" dirty="0"/>
              <a:t>Conclusion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5995EB-10E4-4119-B468-5CD7D10A093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pPr/>
              <a:t>17</a:t>
            </a:fld>
            <a:endParaRPr lang="da-DK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10941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890CD-8F90-4FE7-841F-F7B0C2865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019" y="641916"/>
            <a:ext cx="9312374" cy="4545578"/>
          </a:xfrm>
        </p:spPr>
        <p:txBody>
          <a:bodyPr/>
          <a:lstStyle/>
          <a:p>
            <a:pPr marL="0" indent="0">
              <a:buNone/>
            </a:pPr>
            <a:r>
              <a:rPr lang="da-DK" sz="3200" b="1" dirty="0"/>
              <a:t>Overview</a:t>
            </a:r>
          </a:p>
          <a:p>
            <a:pPr marL="0" indent="0">
              <a:buNone/>
            </a:pPr>
            <a:endParaRPr lang="da-DK" dirty="0">
              <a:ea typeface="+mn-lt"/>
              <a:cs typeface="+mn-lt"/>
            </a:endParaRPr>
          </a:p>
          <a:p>
            <a:pPr marL="197485" indent="-197485"/>
            <a:r>
              <a:rPr lang="da-DK" b="1" dirty="0">
                <a:ea typeface="+mn-lt"/>
                <a:cs typeface="+mn-lt"/>
              </a:rPr>
              <a:t>Introduction</a:t>
            </a:r>
          </a:p>
          <a:p>
            <a:pPr marL="197485" indent="-197485"/>
            <a:endParaRPr lang="da-DK" dirty="0">
              <a:ea typeface="+mn-lt"/>
              <a:cs typeface="+mn-lt"/>
            </a:endParaRPr>
          </a:p>
          <a:p>
            <a:pPr marL="197485" indent="-197485"/>
            <a:r>
              <a:rPr lang="da-DK" b="1" dirty="0">
                <a:ea typeface="+mn-lt"/>
                <a:cs typeface="+mn-lt"/>
              </a:rPr>
              <a:t>Data</a:t>
            </a:r>
          </a:p>
          <a:p>
            <a:pPr marL="0" indent="0">
              <a:buNone/>
            </a:pPr>
            <a:endParaRPr lang="da-DK" dirty="0">
              <a:ea typeface="+mn-lt"/>
              <a:cs typeface="+mn-lt"/>
            </a:endParaRPr>
          </a:p>
          <a:p>
            <a:pPr marL="197485" indent="-197485"/>
            <a:r>
              <a:rPr lang="da-DK" b="1" dirty="0">
                <a:cs typeface="Arial"/>
              </a:rPr>
              <a:t>Method</a:t>
            </a:r>
          </a:p>
          <a:p>
            <a:pPr marL="413385" lvl="1" indent="-197485"/>
            <a:r>
              <a:rPr lang="da-DK" dirty="0">
                <a:ea typeface="+mn-lt"/>
                <a:cs typeface="+mn-lt"/>
              </a:rPr>
              <a:t>EEG Signals</a:t>
            </a:r>
            <a:endParaRPr lang="en-US" dirty="0">
              <a:ea typeface="+mn-lt"/>
              <a:cs typeface="+mn-lt"/>
            </a:endParaRPr>
          </a:p>
          <a:p>
            <a:pPr marL="413385" lvl="1" indent="-197485"/>
            <a:r>
              <a:rPr lang="da-DK" dirty="0">
                <a:ea typeface="+mn-lt"/>
                <a:cs typeface="+mn-lt"/>
              </a:rPr>
              <a:t>Feature Extraction</a:t>
            </a:r>
          </a:p>
          <a:p>
            <a:pPr marL="413385" lvl="1" indent="-197485"/>
            <a:r>
              <a:rPr lang="da-DK" dirty="0">
                <a:ea typeface="+mn-lt"/>
                <a:cs typeface="+mn-lt"/>
              </a:rPr>
              <a:t>Machine Learning Problem</a:t>
            </a:r>
          </a:p>
          <a:p>
            <a:pPr marL="413385" lvl="1" indent="-197485"/>
            <a:r>
              <a:rPr lang="da-DK" dirty="0">
                <a:ea typeface="+mn-lt"/>
                <a:cs typeface="+mn-lt"/>
              </a:rPr>
              <a:t>Performance Evaluation</a:t>
            </a:r>
          </a:p>
          <a:p>
            <a:endParaRPr lang="da-DK" dirty="0"/>
          </a:p>
          <a:p>
            <a:r>
              <a:rPr lang="da-DK" b="1" kern="0" dirty="0">
                <a:ea typeface="+mn-lt"/>
                <a:cs typeface="+mn-lt"/>
              </a:rPr>
              <a:t>Results and Discussion</a:t>
            </a:r>
          </a:p>
          <a:p>
            <a:endParaRPr lang="da-DK" kern="0" dirty="0">
              <a:ea typeface="+mn-lt"/>
              <a:cs typeface="+mn-lt"/>
            </a:endParaRPr>
          </a:p>
          <a:p>
            <a:r>
              <a:rPr lang="da-DK" b="1" kern="0" dirty="0">
                <a:ea typeface="+mn-lt"/>
                <a:cs typeface="+mn-lt"/>
              </a:rPr>
              <a:t>Conclusion and Reflection</a:t>
            </a:r>
          </a:p>
          <a:p>
            <a:endParaRPr lang="da-DK" dirty="0"/>
          </a:p>
        </p:txBody>
      </p:sp>
      <p:sp>
        <p:nvSpPr>
          <p:cNvPr id="10" name="FLD_Presentation Title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2</a:t>
            </a:fld>
            <a:endParaRPr lang="da-DK" dirty="0"/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92B50889-099D-CF3A-0DF5-A088690E3B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5770" y1="55138" x2="45770" y2="55138"/>
                        <a14:foregroundMark x1="49245" y1="36561" x2="49245" y2="36561"/>
                        <a14:foregroundMark x1="62689" y1="70949" x2="62689" y2="70949"/>
                        <a14:foregroundMark x1="48187" y1="70356" x2="48187" y2="70356"/>
                        <a14:foregroundMark x1="73112" y1="50198" x2="73112" y2="5019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55446" y="-99392"/>
            <a:ext cx="4203700" cy="3213100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79638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550DAE-55C0-CF8B-6126-EF4713FA2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Introduction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ADACA1D-33AB-1893-3467-284982674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50 million people suffer from epileptic seizures today</a:t>
            </a:r>
          </a:p>
          <a:p>
            <a:endParaRPr lang="da-DK" dirty="0"/>
          </a:p>
          <a:p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”A High-Performance Seizure Detection Algorithm based on Discrete Wavelet Transform (DWT) and EEG” – Chen et al., 2017 </a:t>
            </a:r>
          </a:p>
          <a:p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 frequency bands for EEG </a:t>
            </a:r>
          </a:p>
          <a:p>
            <a:pPr lvl="1"/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wavelet families </a:t>
            </a:r>
          </a:p>
          <a:p>
            <a:pPr lvl="1"/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statistical features</a:t>
            </a:r>
          </a:p>
          <a:p>
            <a:pPr lvl="1"/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classification</a:t>
            </a:r>
          </a:p>
          <a:p>
            <a:pPr marL="0" indent="0">
              <a:buNone/>
            </a:pP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92.30%,  Sensitivity: 91.71%, Specificity: 92.89%</a:t>
            </a:r>
            <a:endParaRPr lang="en-AU" dirty="0"/>
          </a:p>
          <a:p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1A3D3789-5FC9-58B2-1E52-BC1EABAC3D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8438886F-927A-8D13-3205-E4F4741ABE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7435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2DE22-4C8F-B9D7-2576-E33A63818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Aim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6A94-04C0-9890-5287-6551A41AA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400050">
              <a:buFont typeface="+mj-lt"/>
              <a:buAutoNum type="romanLcPeriod"/>
            </a:pPr>
            <a:r>
              <a:rPr lang="en-US" b="0" i="0" dirty="0">
                <a:effectLst/>
                <a:latin typeface="Arial" panose="020B0604020202020204" pitchFamily="34" charset="0"/>
              </a:rPr>
              <a:t>extract the statistical feature vectors using the same  configurations for DWT like Chen et al.</a:t>
            </a:r>
          </a:p>
          <a:p>
            <a:pPr marL="400050" indent="-400050">
              <a:buFont typeface="+mj-lt"/>
              <a:buAutoNum type="romanLcPeriod"/>
            </a:pPr>
            <a:endParaRPr lang="en-US" dirty="0">
              <a:latin typeface="Arial" panose="020B0604020202020204" pitchFamily="34" charset="0"/>
            </a:endParaRPr>
          </a:p>
          <a:p>
            <a:pPr marL="400050" indent="-400050">
              <a:buFont typeface="+mj-lt"/>
              <a:buAutoNum type="romanLcPeriod"/>
            </a:pPr>
            <a:r>
              <a:rPr lang="en-US" b="0" i="0" dirty="0">
                <a:effectLst/>
                <a:latin typeface="Arial" panose="020B0604020202020204" pitchFamily="34" charset="0"/>
              </a:rPr>
              <a:t>investigate whether the dimensionality reduction methods PCA and t-SNE on the statistical feature vectors can be used to predict just as well in a binary classification setting</a:t>
            </a:r>
            <a:endParaRPr lang="da-D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F2E73-D46E-053E-868E-F6F085D173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3CB75F-AFC4-F641-1224-62102DDA98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31449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D151F0-4BC4-E92D-7520-B34865227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Data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D4C6AB9-FB08-9CE3-6A8D-61B75B21E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945" y="1628800"/>
            <a:ext cx="7459446" cy="4242952"/>
          </a:xfrm>
        </p:spPr>
        <p:txBody>
          <a:bodyPr/>
          <a:lstStyle/>
          <a:p>
            <a:r>
              <a:rPr lang="en-US" dirty="0"/>
              <a:t>Children’s Hospital, Boston &amp; Massachusetts Institute of Technology (CHB-MIT)</a:t>
            </a:r>
          </a:p>
          <a:p>
            <a:endParaRPr lang="en-US" dirty="0"/>
          </a:p>
          <a:p>
            <a:r>
              <a:rPr lang="en-US" dirty="0"/>
              <a:t>Clinical assessment for the severity of epileptic seizure and candidacy for surgical intervention</a:t>
            </a:r>
          </a:p>
          <a:p>
            <a:endParaRPr lang="en-US" dirty="0"/>
          </a:p>
          <a:p>
            <a:r>
              <a:rPr lang="da-DK" sz="1800" dirty="0">
                <a:cs typeface="Times New Roman" panose="02020603050405020304" pitchFamily="18" charset="0"/>
              </a:rPr>
              <a:t>24 cases from 23 pediatric patients (one patient had a second recording 1.5 years after the first recording [chb01, chb21])</a:t>
            </a:r>
          </a:p>
          <a:p>
            <a:endParaRPr lang="da-DK" dirty="0"/>
          </a:p>
          <a:p>
            <a:r>
              <a:rPr lang="da-DK" sz="1800" dirty="0">
                <a:cs typeface="Times New Roman" panose="02020603050405020304" pitchFamily="18" charset="0"/>
              </a:rPr>
              <a:t>In most cases each .edf recordings contain exactly one hour of digitized EEG signals using 23 channels. </a:t>
            </a:r>
            <a:endParaRPr lang="da-DK" dirty="0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90C56605-CDB8-80AD-5073-4560E7F410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0AA94771-431E-0520-82A6-7E897C378C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5</a:t>
            </a:fld>
            <a:endParaRPr lang="da-D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7BEFE8-F831-5306-D45D-6EEDACDC45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59"/>
          <a:stretch/>
        </p:blipFill>
        <p:spPr>
          <a:xfrm>
            <a:off x="8903518" y="823679"/>
            <a:ext cx="2088232" cy="260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92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sz="6000" dirty="0"/>
              <a:t>Methods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5995EB-10E4-4119-B468-5CD7D10A093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pPr/>
              <a:t>6</a:t>
            </a:fld>
            <a:endParaRPr lang="da-DK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211605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E146F-D67F-477A-E546-BAEAA0B59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Flowchart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075F920-76D5-265A-7026-D603B4A70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4726" y="1628800"/>
            <a:ext cx="9312275" cy="391660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FC41F3-B024-C924-34E7-56CB45D9FD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D7D019-10E6-5808-9AF8-6B9F57DA85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40404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A43BA7-67E8-8B9B-8AC7-DF37F9BC5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EEG Preprocessing and Segments</a:t>
            </a:r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297E0022-7790-3666-2F3D-AC4B0564FB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AAE6C175-E39A-74C8-7CEA-0862754073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8</a:t>
            </a:fld>
            <a:endParaRPr lang="da-DK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AA6899-E6E5-6741-81C0-661226D389A9}"/>
              </a:ext>
            </a:extLst>
          </p:cNvPr>
          <p:cNvSpPr txBox="1"/>
          <p:nvPr/>
        </p:nvSpPr>
        <p:spPr>
          <a:xfrm>
            <a:off x="550590" y="1940184"/>
            <a:ext cx="5976664" cy="47089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 cases;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consequently only 18 channels</a:t>
            </a:r>
          </a:p>
          <a:p>
            <a:pPr marL="285750" indent="-285750">
              <a:spcBef>
                <a:spcPts val="432"/>
              </a:spcBef>
              <a:buFont typeface="Arial" panose="020B0604020202020204" pitchFamily="34" charset="0"/>
              <a:buChar char="•"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4-second segments </a:t>
            </a:r>
          </a:p>
          <a:p>
            <a:pPr marL="285750" indent="-285750">
              <a:spcBef>
                <a:spcPts val="432"/>
              </a:spcBef>
              <a:buFont typeface="Arial" panose="020B0604020202020204" pitchFamily="34" charset="0"/>
              <a:buChar char="•"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ictal segments extracted from middle of seizure annotation</a:t>
            </a:r>
          </a:p>
          <a:p>
            <a:pPr marL="285750" indent="-285750">
              <a:spcBef>
                <a:spcPts val="432"/>
              </a:spcBef>
              <a:buFont typeface="Arial" panose="020B0604020202020204" pitchFamily="34" charset="0"/>
              <a:buChar char="•"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interictal segments extracted 1 minute after seizure end</a:t>
            </a:r>
          </a:p>
          <a:p>
            <a:pPr marL="285750" indent="-285750">
              <a:spcBef>
                <a:spcPts val="432"/>
              </a:spcBef>
              <a:buFont typeface="Arial" panose="020B0604020202020204" pitchFamily="34" charset="0"/>
              <a:buChar char="•"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total, 182 ictal and 182 interictal segments</a:t>
            </a:r>
          </a:p>
          <a:p>
            <a:pPr marL="285750" indent="-285750">
              <a:spcBef>
                <a:spcPts val="432"/>
              </a:spcBef>
              <a:buFont typeface="Arial" panose="020B0604020202020204" pitchFamily="34" charset="0"/>
              <a:buChar char="•"/>
            </a:pPr>
            <a:endParaRPr lang="en-CA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432"/>
              </a:spcBef>
            </a:pPr>
            <a:endParaRPr lang="en-US" dirty="0">
              <a:latin typeface="+mn-lt"/>
            </a:endParaRPr>
          </a:p>
          <a:p>
            <a:pPr algn="l">
              <a:spcBef>
                <a:spcPts val="432"/>
              </a:spcBef>
            </a:pPr>
            <a:endParaRPr lang="en-US" dirty="0">
              <a:latin typeface="+mn-lt"/>
            </a:endParaRPr>
          </a:p>
          <a:p>
            <a:pPr algn="l">
              <a:spcBef>
                <a:spcPts val="432"/>
              </a:spcBef>
            </a:pPr>
            <a:endParaRPr lang="en-US" dirty="0">
              <a:latin typeface="+mn-lt"/>
            </a:endParaRPr>
          </a:p>
          <a:p>
            <a:pPr algn="l">
              <a:spcBef>
                <a:spcPts val="432"/>
              </a:spcBef>
            </a:pPr>
            <a:endParaRPr lang="en-US" dirty="0">
              <a:latin typeface="+mn-lt"/>
            </a:endParaRPr>
          </a:p>
          <a:p>
            <a:pPr algn="l">
              <a:spcBef>
                <a:spcPts val="432"/>
              </a:spcBef>
            </a:pPr>
            <a:endParaRPr lang="en-US" dirty="0">
              <a:latin typeface="+mn-lt"/>
            </a:endParaRPr>
          </a:p>
          <a:p>
            <a:pPr algn="l">
              <a:spcBef>
                <a:spcPts val="432"/>
              </a:spcBef>
            </a:pPr>
            <a:endParaRPr lang="da-DK" dirty="0" err="1">
              <a:latin typeface="+mn-l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9139372-E832-B312-45A4-38E653E51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3478" y="332655"/>
            <a:ext cx="3206109" cy="264342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67CA72F-1B60-6AE1-7845-EC594C7F2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8135" y="2979286"/>
            <a:ext cx="3530134" cy="337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582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39D9DB-433B-7A86-641F-DFE9AA369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Feature Extraction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4F6DB73-2452-9D00-A466-0228EFB23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7601" y="2109995"/>
            <a:ext cx="4170406" cy="3146489"/>
          </a:xfrm>
        </p:spPr>
      </p:pic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4F3A57A4-7081-DE00-5E80-8C73E94ACC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196B6C13-BE1D-CED2-97A1-9546BEE28D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9</a:t>
            </a:fld>
            <a:endParaRPr lang="da-D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2D8A9A-E4C6-78DC-6FA5-D8A1109E4309}"/>
              </a:ext>
            </a:extLst>
          </p:cNvPr>
          <p:cNvSpPr txBox="1"/>
          <p:nvPr/>
        </p:nvSpPr>
        <p:spPr>
          <a:xfrm>
            <a:off x="907601" y="5459156"/>
            <a:ext cx="446449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sz="1400" dirty="0" err="1">
                <a:latin typeface="+mn-lt"/>
              </a:rPr>
              <a:t>Coiflet</a:t>
            </a:r>
            <a:r>
              <a:rPr lang="en-US" sz="1400" dirty="0">
                <a:latin typeface="+mn-lt"/>
              </a:rPr>
              <a:t> family, coif3, decomposition levels 2-7 </a:t>
            </a:r>
            <a:endParaRPr lang="da-DK" sz="1400" dirty="0" err="1"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9C4D46-44BB-29F5-C40B-1A3063CD5148}"/>
              </a:ext>
            </a:extLst>
          </p:cNvPr>
          <p:cNvSpPr txBox="1"/>
          <p:nvPr/>
        </p:nvSpPr>
        <p:spPr>
          <a:xfrm>
            <a:off x="910630" y="5877272"/>
            <a:ext cx="5040560" cy="4821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sz="1400" dirty="0">
                <a:latin typeface="+mn-lt"/>
              </a:rPr>
              <a:t>Coefficients of each decomposition level: </a:t>
            </a:r>
          </a:p>
          <a:p>
            <a:pPr algn="l">
              <a:spcBef>
                <a:spcPts val="432"/>
              </a:spcBef>
            </a:pPr>
            <a:r>
              <a:rPr lang="en-US" sz="1400" dirty="0">
                <a:latin typeface="+mn-lt"/>
              </a:rPr>
              <a:t>max, min, mean, std, normalized std, skewness and energy</a:t>
            </a:r>
            <a:endParaRPr lang="da-DK" sz="1400" dirty="0" err="1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AA9642B-F209-249F-0828-18F81782749C}"/>
                  </a:ext>
                </a:extLst>
              </p:cNvPr>
              <p:cNvSpPr txBox="1"/>
              <p:nvPr/>
            </p:nvSpPr>
            <p:spPr>
              <a:xfrm>
                <a:off x="7031310" y="2277408"/>
                <a:ext cx="396044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42</m:t>
                          </m:r>
                        </m:sup>
                      </m:sSup>
                      <m:r>
                        <a:rPr lang="da-DK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a-DK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AA9642B-F209-249F-0828-18F817827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310" y="2277408"/>
                <a:ext cx="3960440" cy="246221"/>
              </a:xfrm>
              <a:prstGeom prst="rect">
                <a:avLst/>
              </a:prstGeom>
              <a:blipFill>
                <a:blip r:embed="rId3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BBDEE49-EFE7-D515-9780-7340287E0C49}"/>
              </a:ext>
            </a:extLst>
          </p:cNvPr>
          <p:cNvSpPr txBox="1"/>
          <p:nvPr/>
        </p:nvSpPr>
        <p:spPr>
          <a:xfrm>
            <a:off x="1159629" y="1815318"/>
            <a:ext cx="396044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dirty="0">
                <a:latin typeface="+mn-lt"/>
              </a:rPr>
              <a:t>Discrete Wavelet Transform</a:t>
            </a:r>
            <a:endParaRPr lang="da-DK" dirty="0" err="1"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D7224D-30A4-BF39-2AE1-DFA00009C134}"/>
              </a:ext>
            </a:extLst>
          </p:cNvPr>
          <p:cNvSpPr txBox="1"/>
          <p:nvPr/>
        </p:nvSpPr>
        <p:spPr>
          <a:xfrm>
            <a:off x="6344862" y="1566256"/>
            <a:ext cx="5333336" cy="5437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dirty="0">
                <a:latin typeface="+mn-lt"/>
              </a:rPr>
              <a:t>Principal Component Analysis (PCA)</a:t>
            </a:r>
          </a:p>
          <a:p>
            <a:pPr algn="ctr">
              <a:spcBef>
                <a:spcPts val="432"/>
              </a:spcBef>
            </a:pPr>
            <a:r>
              <a:rPr lang="en-US" dirty="0">
                <a:latin typeface="+mn-lt"/>
              </a:rPr>
              <a:t>t-distributed Stochastic Neighborhood Embedding (t-SNE)</a:t>
            </a:r>
            <a:endParaRPr lang="da-DK" dirty="0" err="1"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DE6A14-81F6-716C-F554-9B545D38C5F9}"/>
              </a:ext>
            </a:extLst>
          </p:cNvPr>
          <p:cNvSpPr txBox="1"/>
          <p:nvPr/>
        </p:nvSpPr>
        <p:spPr>
          <a:xfrm>
            <a:off x="6430913" y="2852936"/>
            <a:ext cx="4464496" cy="9643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sz="1400" dirty="0">
                <a:latin typeface="+mn-lt"/>
              </a:rPr>
              <a:t>2 components for PCA and t-SNE</a:t>
            </a:r>
          </a:p>
          <a:p>
            <a:pPr algn="l">
              <a:spcBef>
                <a:spcPts val="432"/>
              </a:spcBef>
            </a:pPr>
            <a:endParaRPr lang="en-US" sz="1400" dirty="0">
              <a:latin typeface="+mn-lt"/>
            </a:endParaRPr>
          </a:p>
          <a:p>
            <a:pPr algn="l">
              <a:spcBef>
                <a:spcPts val="432"/>
              </a:spcBef>
            </a:pPr>
            <a:r>
              <a:rPr lang="en-US" sz="1400" dirty="0">
                <a:latin typeface="+mn-lt"/>
              </a:rPr>
              <a:t>Hyperparameter </a:t>
            </a:r>
            <a:r>
              <a:rPr lang="en-US" sz="1400" i="1" dirty="0">
                <a:latin typeface="+mn-lt"/>
              </a:rPr>
              <a:t>perplexity</a:t>
            </a:r>
            <a:r>
              <a:rPr lang="en-US" sz="1400" dirty="0">
                <a:latin typeface="+mn-lt"/>
              </a:rPr>
              <a:t> of different values were investigated</a:t>
            </a:r>
          </a:p>
        </p:txBody>
      </p:sp>
    </p:spTree>
    <p:extLst>
      <p:ext uri="{BB962C8B-B14F-4D97-AF65-F5344CB8AC3E}">
        <p14:creationId xmlns:p14="http://schemas.microsoft.com/office/powerpoint/2010/main" val="36999591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/>
        </a:solidFill>
        <a:ln w="9525" cap="flat" cmpd="sng" algn="ctr">
          <a:solidFill>
            <a:schemeClr val="accent4"/>
          </a:solidFill>
          <a:prstDash val="solid"/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 DTU Template.potx" id="{DCBB0D47-5BC6-435C-9126-D3D343B0B928}" vid="{2DC669D5-2566-4482-AB47-A5699F5A435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TemplateConfiguration><![CDATA[{"documentContentValidatorConfiguration":{"enableDocumentContentValidator":false,"documentContentValidatorVersion":0},"elementsMetadata":[],"slideId":"636957681585013765","enableDocumentContentUpdater":true,"version":"1.2"}]]></TemplafySlideTemplateConfiguration>
</file>

<file path=customXml/item10.xml><?xml version="1.0" encoding="utf-8"?>
<TemplafySlideTemplateConfiguration><![CDATA[{"documentContentValidatorConfiguration":{"enableDocumentContentValidator":false,"documentContentValidatorVersion":0},"elementsMetadata":[],"slideId":"636957681585013765","enableDocumentContentUpdater":true,"version":"1.2"}]]></TemplafySlideTemplateConfiguration>
</file>

<file path=customXml/item11.xml><?xml version="1.0" encoding="utf-8"?>
<TemplafySlideFormConfiguration><![CDATA[{"formFields":[],"formDataEntries":[]}]]></TemplafySlideFormConfiguration>
</file>

<file path=customXml/item12.xml><?xml version="1.0" encoding="utf-8"?>
<TemplafySlideFormConfiguration><![CDATA[{"formFields":[],"formDataEntries":[]}]]></TemplafySlideFormConfiguration>
</file>

<file path=customXml/item2.xml><?xml version="1.0" encoding="utf-8"?>
<TemplafySlideFormConfiguration><![CDATA[{"formFields":[],"formDataEntries":[]}]]></TemplafySlideFormConfiguration>
</file>

<file path=customXml/item3.xml><?xml version="1.0" encoding="utf-8"?>
<TemplafySlideTemplateConfiguration><![CDATA[{"documentContentValidatorConfiguration":{"enableDocumentContentValidator":false,"documentContentValidatorVersion":0},"elementsMetadata":[],"slideId":"636957681585124447","enableDocumentContentUpdater":true,"version":"1.2"}]]></TemplafySlideTemplateConfiguration>
</file>

<file path=customXml/item4.xml><?xml version="1.0" encoding="utf-8"?>
<TemplafyFormConfiguration><![CDATA[{"formFields":[{"required":false,"helpTexts":{"prefix":"","postfix":""},"spacing":{},"type":"datePicker","name":"Date","label":"Date","fullyQualifiedName":"Date"},{"required":false,"placeholder":"","lines":0,"helpTexts":{"prefix":"","postfix":""},"spacing":{},"type":"textBox","name":"PresentationTitle","label":"Presentation title","fullyQualifiedName":"PresentationTitle"}],"formDataEntries":[{"name":"Date","value":"TMwxv76EOJdk0YMhzCYJAA=="}]}]]></TemplafyFormConfiguration>
</file>

<file path=customXml/item5.xml><?xml version="1.0" encoding="utf-8"?>
<TemplafySlideTemplateConfiguration><![CDATA[{"documentContentValidatorConfiguration":{"enableDocumentContentValidator":false,"documentContentValidatorVersion":0},"elementsMetadata":[],"slideId":"636957681585013765","enableDocumentContentUpdater":true,"version":"1.2"}]]></TemplafySlideTemplateConfiguration>
</file>

<file path=customXml/item6.xml><?xml version="1.0" encoding="utf-8"?>
<TemplafySlideTemplateConfiguration><![CDATA[{"documentContentValidatorConfiguration":{"enableDocumentContentValidator":false,"documentContentValidatorVersion":0},"elementsMetadata":[],"slideId":"636957681585013765","enableDocumentContentUpdater":true,"version":"1.2"}]]></TemplafySlideTemplateConfiguration>
</file>

<file path=customXml/item7.xml><?xml version="1.0" encoding="utf-8"?>
<TemplafySlideFormConfiguration><![CDATA[{"formFields":[],"formDataEntries":[]}]]></TemplafySlideFormConfiguration>
</file>

<file path=customXml/item8.xml><?xml version="1.0" encoding="utf-8"?>
<TemplafySlideFormConfiguration><![CDATA[{"formFields":[],"formDataEntries":[]}]]></TemplafySlideFormConfiguration>
</file>

<file path=customXml/item9.xml><?xml version="1.0" encoding="utf-8"?>
<TemplafyTemplateConfiguration><![CDATA[{"elementsMetadata":[{"type":"shape","id":"bcaa6d52-323f-47fa-8dfc-5967564fa939","elementConfiguration":{"binding":"UserProfile.Offices.Workarea_{{DocumentLanguage}}","disableUpdates":false,"type":"text"}},{"type":"shape","id":"c74cff07-9f66-4e02-9d47-e039343c6b0f","elementConfiguration":{"format":"{{DateFormats.GeneralDate}}","binding":"Form.Date","disableUpdates":false,"type":"date"}},{"type":"shape","id":"6a5c6537-469a-48ca-9b6d-284c996c7a59","elementConfiguration":{"binding":"Form.PresentationTitle","disableUpdates":false,"type":"text"}}],"transformationConfigurations":[{"language":"{{DocumentLanguage}}","disableUpdates":false,"type":"proofingLanguage"}],"templateName":"","templateDescription":"","enableDocumentContentUpdater":true,"version":"1.2"}]]></TemplafyTemplateConfiguration>
</file>

<file path=customXml/itemProps1.xml><?xml version="1.0" encoding="utf-8"?>
<ds:datastoreItem xmlns:ds="http://schemas.openxmlformats.org/officeDocument/2006/customXml" ds:itemID="{4D5E1A10-B5E6-482A-9521-846112537EBC}">
  <ds:schemaRefs/>
</ds:datastoreItem>
</file>

<file path=customXml/itemProps10.xml><?xml version="1.0" encoding="utf-8"?>
<ds:datastoreItem xmlns:ds="http://schemas.openxmlformats.org/officeDocument/2006/customXml" ds:itemID="{52F39D9C-5D9E-44D5-9B2F-59F9FB3BF94A}">
  <ds:schemaRefs/>
</ds:datastoreItem>
</file>

<file path=customXml/itemProps11.xml><?xml version="1.0" encoding="utf-8"?>
<ds:datastoreItem xmlns:ds="http://schemas.openxmlformats.org/officeDocument/2006/customXml" ds:itemID="{110A13B3-B4C9-45D5-85EC-8EACE404C955}">
  <ds:schemaRefs/>
</ds:datastoreItem>
</file>

<file path=customXml/itemProps12.xml><?xml version="1.0" encoding="utf-8"?>
<ds:datastoreItem xmlns:ds="http://schemas.openxmlformats.org/officeDocument/2006/customXml" ds:itemID="{947BD383-5AD6-4EE5-9CA0-05A72ACC543E}">
  <ds:schemaRefs/>
</ds:datastoreItem>
</file>

<file path=customXml/itemProps2.xml><?xml version="1.0" encoding="utf-8"?>
<ds:datastoreItem xmlns:ds="http://schemas.openxmlformats.org/officeDocument/2006/customXml" ds:itemID="{7FEA1E6D-AEEC-41D9-9E9A-45BA2EAE1656}">
  <ds:schemaRefs/>
</ds:datastoreItem>
</file>

<file path=customXml/itemProps3.xml><?xml version="1.0" encoding="utf-8"?>
<ds:datastoreItem xmlns:ds="http://schemas.openxmlformats.org/officeDocument/2006/customXml" ds:itemID="{68A48CB6-BD0D-4923-9904-A1B6E74851B2}">
  <ds:schemaRefs/>
</ds:datastoreItem>
</file>

<file path=customXml/itemProps4.xml><?xml version="1.0" encoding="utf-8"?>
<ds:datastoreItem xmlns:ds="http://schemas.openxmlformats.org/officeDocument/2006/customXml" ds:itemID="{5B29B696-7354-412C-9B8E-ED20D22F6B23}">
  <ds:schemaRefs/>
</ds:datastoreItem>
</file>

<file path=customXml/itemProps5.xml><?xml version="1.0" encoding="utf-8"?>
<ds:datastoreItem xmlns:ds="http://schemas.openxmlformats.org/officeDocument/2006/customXml" ds:itemID="{FFD20E71-8DD3-4C0F-BAD4-A17BC62E4EED}">
  <ds:schemaRefs/>
</ds:datastoreItem>
</file>

<file path=customXml/itemProps6.xml><?xml version="1.0" encoding="utf-8"?>
<ds:datastoreItem xmlns:ds="http://schemas.openxmlformats.org/officeDocument/2006/customXml" ds:itemID="{8B84F7FF-992E-47A4-A7CA-60CA82DD0FE7}">
  <ds:schemaRefs/>
</ds:datastoreItem>
</file>

<file path=customXml/itemProps7.xml><?xml version="1.0" encoding="utf-8"?>
<ds:datastoreItem xmlns:ds="http://schemas.openxmlformats.org/officeDocument/2006/customXml" ds:itemID="{8BDD5DAD-6B42-46BD-9E49-C64E517A1DAA}">
  <ds:schemaRefs/>
</ds:datastoreItem>
</file>

<file path=customXml/itemProps8.xml><?xml version="1.0" encoding="utf-8"?>
<ds:datastoreItem xmlns:ds="http://schemas.openxmlformats.org/officeDocument/2006/customXml" ds:itemID="{C6406FEB-B081-4DE3-B790-BA4B3B8258E1}">
  <ds:schemaRefs/>
</ds:datastoreItem>
</file>

<file path=customXml/itemProps9.xml><?xml version="1.0" encoding="utf-8"?>
<ds:datastoreItem xmlns:ds="http://schemas.openxmlformats.org/officeDocument/2006/customXml" ds:itemID="{1334258C-C3E7-4029-A615-C886A240FB15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 DTU Template</Template>
  <TotalTime>2139</TotalTime>
  <Words>425</Words>
  <Application>Microsoft Office PowerPoint</Application>
  <PresentationFormat>Custom</PresentationFormat>
  <Paragraphs>114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Cambria Math</vt:lpstr>
      <vt:lpstr>Times New Roman</vt:lpstr>
      <vt:lpstr>Verdana</vt:lpstr>
      <vt:lpstr>Blank</vt:lpstr>
      <vt:lpstr>Epileptic Seizure Detection Based on EEG Signals and Machine Learning</vt:lpstr>
      <vt:lpstr>PowerPoint Presentation</vt:lpstr>
      <vt:lpstr>Introduction</vt:lpstr>
      <vt:lpstr>Project Aim</vt:lpstr>
      <vt:lpstr>Data</vt:lpstr>
      <vt:lpstr>Methods</vt:lpstr>
      <vt:lpstr>Flowchart</vt:lpstr>
      <vt:lpstr>EEG Preprocessing and Segments</vt:lpstr>
      <vt:lpstr>Feature Extraction</vt:lpstr>
      <vt:lpstr>Machine Learning Problem</vt:lpstr>
      <vt:lpstr>Performance Evaluation</vt:lpstr>
      <vt:lpstr>Results and Discussion </vt:lpstr>
      <vt:lpstr>Comparison of PCA and t-SNE </vt:lpstr>
      <vt:lpstr>t-SNE in-depth</vt:lpstr>
      <vt:lpstr>Model Performance</vt:lpstr>
      <vt:lpstr>Alternative Approaches &amp; Future Work</vt:lpstr>
      <vt:lpstr>Conclusion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DTU</dc:creator>
  <cp:lastModifiedBy>Martin Nguyen</cp:lastModifiedBy>
  <cp:revision>81</cp:revision>
  <cp:lastPrinted>2022-11-21T13:09:16Z</cp:lastPrinted>
  <dcterms:created xsi:type="dcterms:W3CDTF">2017-07-31T08:31:56Z</dcterms:created>
  <dcterms:modified xsi:type="dcterms:W3CDTF">2022-11-22T15:44:11Z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636806498806910458</vt:lpwstr>
  </property>
  <property fmtid="{D5CDD505-2E9C-101B-9397-08002B2CF9AE}" pid="5" name="TemplafyUserProfileId">
    <vt:lpwstr>637913158357149332</vt:lpwstr>
  </property>
  <property fmtid="{D5CDD505-2E9C-101B-9397-08002B2CF9AE}" pid="6" name="TemplafyLanguageCode">
    <vt:lpwstr>da-DK</vt:lpwstr>
  </property>
</Properties>
</file>