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9144000" cy="5143500"/>
  <p:embeddedFontLst>
    <p:embeddedFont>
      <p:font typeface="Arimo"/>
      <p:regular r:id="rId21"/>
      <p:bold r:id="rId22"/>
      <p:italic r:id="rId23"/>
      <p:boldItalic r:id="rId24"/>
    </p:embeddedFont>
    <p:embeddedFont>
      <p:font typeface="Arial Black"/>
      <p:regular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30" roundtripDataSignature="AMtx7mhsRg/6quWZlkEBzji/EIgNZOZ8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297B8B3-836D-4F8F-B988-E80A9D93FB31}">
  <a:tblStyle styleId="{9297B8B3-836D-4F8F-B988-E80A9D93FB31}"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Arimo-bold.fntdata"/><Relationship Id="rId21" Type="http://schemas.openxmlformats.org/officeDocument/2006/relationships/font" Target="fonts/Arimo-regular.fntdata"/><Relationship Id="rId24" Type="http://schemas.openxmlformats.org/officeDocument/2006/relationships/font" Target="fonts/Arimo-boldItalic.fntdata"/><Relationship Id="rId23" Type="http://schemas.openxmlformats.org/officeDocument/2006/relationships/font" Target="fonts/Arim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regular.fntdata"/><Relationship Id="rId25" Type="http://schemas.openxmlformats.org/officeDocument/2006/relationships/font" Target="fonts/ArialBlack-regular.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boldItalic.fntdata"/><Relationship Id="rId7" Type="http://schemas.openxmlformats.org/officeDocument/2006/relationships/slide" Target="slides/slide1.xml"/><Relationship Id="rId8" Type="http://schemas.openxmlformats.org/officeDocument/2006/relationships/slide" Target="slides/slide2.xml"/><Relationship Id="rId3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obj">
  <p:cSld name="OBJECT">
    <p:bg>
      <p:bgPr>
        <a:solidFill>
          <a:schemeClr val="lt1"/>
        </a:solidFill>
      </p:bgPr>
    </p:bg>
    <p:spTree>
      <p:nvGrpSpPr>
        <p:cNvPr id="14" name="Shape 14"/>
        <p:cNvGrpSpPr/>
        <p:nvPr/>
      </p:nvGrpSpPr>
      <p:grpSpPr>
        <a:xfrm>
          <a:off x="0" y="0"/>
          <a:ext cx="0" cy="0"/>
          <a:chOff x="0" y="0"/>
          <a:chExt cx="0" cy="0"/>
        </a:xfrm>
      </p:grpSpPr>
      <p:sp>
        <p:nvSpPr>
          <p:cNvPr id="15" name="Google Shape;15;p16"/>
          <p:cNvSpPr/>
          <p:nvPr/>
        </p:nvSpPr>
        <p:spPr>
          <a:xfrm>
            <a:off x="0" y="487680"/>
            <a:ext cx="9144000" cy="4655820"/>
          </a:xfrm>
          <a:custGeom>
            <a:rect b="b" l="l" r="r" t="t"/>
            <a:pathLst>
              <a:path extrusionOk="0" h="4655820" w="9144000">
                <a:moveTo>
                  <a:pt x="0" y="4655819"/>
                </a:moveTo>
                <a:lnTo>
                  <a:pt x="9144000" y="4655819"/>
                </a:lnTo>
                <a:lnTo>
                  <a:pt x="9144000" y="0"/>
                </a:lnTo>
                <a:lnTo>
                  <a:pt x="0" y="0"/>
                </a:lnTo>
                <a:lnTo>
                  <a:pt x="0" y="4655819"/>
                </a:lnTo>
                <a:close/>
              </a:path>
            </a:pathLst>
          </a:custGeom>
          <a:solidFill>
            <a:srgbClr val="E9ECE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6"/>
          <p:cNvSpPr/>
          <p:nvPr/>
        </p:nvSpPr>
        <p:spPr>
          <a:xfrm>
            <a:off x="0" y="0"/>
            <a:ext cx="9144000" cy="487680"/>
          </a:xfrm>
          <a:custGeom>
            <a:rect b="b" l="l" r="r" t="t"/>
            <a:pathLst>
              <a:path extrusionOk="0" h="487680" w="9144000">
                <a:moveTo>
                  <a:pt x="0" y="487679"/>
                </a:moveTo>
                <a:lnTo>
                  <a:pt x="9144000" y="487679"/>
                </a:lnTo>
                <a:lnTo>
                  <a:pt x="9144000" y="0"/>
                </a:lnTo>
                <a:lnTo>
                  <a:pt x="0" y="0"/>
                </a:lnTo>
                <a:lnTo>
                  <a:pt x="0" y="48767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6"/>
          <p:cNvSpPr/>
          <p:nvPr/>
        </p:nvSpPr>
        <p:spPr>
          <a:xfrm>
            <a:off x="1203960" y="1214627"/>
            <a:ext cx="372110" cy="0"/>
          </a:xfrm>
          <a:custGeom>
            <a:rect b="b" l="l" r="r" t="t"/>
            <a:pathLst>
              <a:path extrusionOk="0" h="120000" w="372109">
                <a:moveTo>
                  <a:pt x="0" y="0"/>
                </a:moveTo>
                <a:lnTo>
                  <a:pt x="371856" y="0"/>
                </a:lnTo>
              </a:path>
            </a:pathLst>
          </a:custGeom>
          <a:noFill/>
          <a:ln cap="flat" cmpd="sng" w="45700">
            <a:solidFill>
              <a:srgbClr val="EB55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6"/>
          <p:cNvSpPr/>
          <p:nvPr/>
        </p:nvSpPr>
        <p:spPr>
          <a:xfrm>
            <a:off x="830580" y="1214627"/>
            <a:ext cx="376555" cy="0"/>
          </a:xfrm>
          <a:custGeom>
            <a:rect b="b" l="l" r="r" t="t"/>
            <a:pathLst>
              <a:path extrusionOk="0" h="120000" w="376555">
                <a:moveTo>
                  <a:pt x="0" y="0"/>
                </a:moveTo>
                <a:lnTo>
                  <a:pt x="376428" y="0"/>
                </a:lnTo>
              </a:path>
            </a:pathLst>
          </a:custGeom>
          <a:noFill/>
          <a:ln cap="flat" cmpd="sng" w="45700">
            <a:solidFill>
              <a:srgbClr val="1A998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6"/>
          <p:cNvSpPr txBox="1"/>
          <p:nvPr>
            <p:ph type="ctrTitle"/>
          </p:nvPr>
        </p:nvSpPr>
        <p:spPr>
          <a:xfrm>
            <a:off x="808431" y="1389633"/>
            <a:ext cx="7527137" cy="130619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200">
                <a:solidFill>
                  <a:srgbClr val="1A1A1A"/>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6"/>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4" name="Shape 24"/>
        <p:cNvGrpSpPr/>
        <p:nvPr/>
      </p:nvGrpSpPr>
      <p:grpSpPr>
        <a:xfrm>
          <a:off x="0" y="0"/>
          <a:ext cx="0" cy="0"/>
          <a:chOff x="0" y="0"/>
          <a:chExt cx="0" cy="0"/>
        </a:xfrm>
      </p:grpSpPr>
      <p:sp>
        <p:nvSpPr>
          <p:cNvPr id="25" name="Google Shape;25;p17"/>
          <p:cNvSpPr txBox="1"/>
          <p:nvPr>
            <p:ph type="title"/>
          </p:nvPr>
        </p:nvSpPr>
        <p:spPr>
          <a:xfrm>
            <a:off x="1273302" y="1192529"/>
            <a:ext cx="6601459" cy="39115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400">
                <a:solidFill>
                  <a:schemeClr val="dk1"/>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7"/>
          <p:cNvSpPr txBox="1"/>
          <p:nvPr>
            <p:ph idx="1" type="body"/>
          </p:nvPr>
        </p:nvSpPr>
        <p:spPr>
          <a:xfrm>
            <a:off x="299364" y="2053568"/>
            <a:ext cx="8545271" cy="286575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1800">
                <a:solidFill>
                  <a:srgbClr val="1A1A1A"/>
                </a:solidFill>
                <a:latin typeface="Arial Black"/>
                <a:ea typeface="Arial Black"/>
                <a:cs typeface="Arial Black"/>
                <a:sym typeface="Arial Black"/>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 name="Google Shape;27;p1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0" name="Shape 30"/>
        <p:cNvGrpSpPr/>
        <p:nvPr/>
      </p:nvGrpSpPr>
      <p:grpSpPr>
        <a:xfrm>
          <a:off x="0" y="0"/>
          <a:ext cx="0" cy="0"/>
          <a:chOff x="0" y="0"/>
          <a:chExt cx="0" cy="0"/>
        </a:xfrm>
      </p:grpSpPr>
      <p:sp>
        <p:nvSpPr>
          <p:cNvPr id="31" name="Google Shape;31;p1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8"/>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4" name="Shape 34"/>
        <p:cNvGrpSpPr/>
        <p:nvPr/>
      </p:nvGrpSpPr>
      <p:grpSpPr>
        <a:xfrm>
          <a:off x="0" y="0"/>
          <a:ext cx="0" cy="0"/>
          <a:chOff x="0" y="0"/>
          <a:chExt cx="0" cy="0"/>
        </a:xfrm>
      </p:grpSpPr>
      <p:sp>
        <p:nvSpPr>
          <p:cNvPr id="35" name="Google Shape;35;p19"/>
          <p:cNvSpPr txBox="1"/>
          <p:nvPr>
            <p:ph type="title"/>
          </p:nvPr>
        </p:nvSpPr>
        <p:spPr>
          <a:xfrm>
            <a:off x="1273302" y="1192529"/>
            <a:ext cx="6601459" cy="39115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400">
                <a:solidFill>
                  <a:schemeClr val="dk1"/>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9"/>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19"/>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19"/>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9"/>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1" name="Shape 41"/>
        <p:cNvGrpSpPr/>
        <p:nvPr/>
      </p:nvGrpSpPr>
      <p:grpSpPr>
        <a:xfrm>
          <a:off x="0" y="0"/>
          <a:ext cx="0" cy="0"/>
          <a:chOff x="0" y="0"/>
          <a:chExt cx="0" cy="0"/>
        </a:xfrm>
      </p:grpSpPr>
      <p:sp>
        <p:nvSpPr>
          <p:cNvPr id="42" name="Google Shape;42;p20"/>
          <p:cNvSpPr txBox="1"/>
          <p:nvPr>
            <p:ph type="title"/>
          </p:nvPr>
        </p:nvSpPr>
        <p:spPr>
          <a:xfrm>
            <a:off x="1273302" y="1192529"/>
            <a:ext cx="6601459" cy="39115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400">
                <a:solidFill>
                  <a:schemeClr val="dk1"/>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0"/>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0"/>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0"/>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p:nvPr/>
        </p:nvSpPr>
        <p:spPr>
          <a:xfrm>
            <a:off x="0" y="0"/>
            <a:ext cx="9144000" cy="487680"/>
          </a:xfrm>
          <a:custGeom>
            <a:rect b="b" l="l" r="r" t="t"/>
            <a:pathLst>
              <a:path extrusionOk="0" h="487680" w="9144000">
                <a:moveTo>
                  <a:pt x="0" y="487679"/>
                </a:moveTo>
                <a:lnTo>
                  <a:pt x="9144000" y="487679"/>
                </a:lnTo>
                <a:lnTo>
                  <a:pt x="9144000" y="0"/>
                </a:lnTo>
                <a:lnTo>
                  <a:pt x="0" y="0"/>
                </a:lnTo>
                <a:lnTo>
                  <a:pt x="0" y="487679"/>
                </a:lnTo>
                <a:close/>
              </a:path>
            </a:pathLst>
          </a:custGeom>
          <a:solidFill>
            <a:srgbClr val="E9ECE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15"/>
          <p:cNvSpPr/>
          <p:nvPr/>
        </p:nvSpPr>
        <p:spPr>
          <a:xfrm>
            <a:off x="1203960" y="1214627"/>
            <a:ext cx="372110" cy="0"/>
          </a:xfrm>
          <a:custGeom>
            <a:rect b="b" l="l" r="r" t="t"/>
            <a:pathLst>
              <a:path extrusionOk="0" h="120000" w="372109">
                <a:moveTo>
                  <a:pt x="0" y="0"/>
                </a:moveTo>
                <a:lnTo>
                  <a:pt x="371856" y="0"/>
                </a:lnTo>
              </a:path>
            </a:pathLst>
          </a:custGeom>
          <a:noFill/>
          <a:ln cap="flat" cmpd="sng" w="45700">
            <a:solidFill>
              <a:srgbClr val="EB55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15"/>
          <p:cNvSpPr/>
          <p:nvPr/>
        </p:nvSpPr>
        <p:spPr>
          <a:xfrm>
            <a:off x="830580" y="1214627"/>
            <a:ext cx="376555" cy="0"/>
          </a:xfrm>
          <a:custGeom>
            <a:rect b="b" l="l" r="r" t="t"/>
            <a:pathLst>
              <a:path extrusionOk="0" h="120000" w="376555">
                <a:moveTo>
                  <a:pt x="0" y="0"/>
                </a:moveTo>
                <a:lnTo>
                  <a:pt x="376428" y="0"/>
                </a:lnTo>
              </a:path>
            </a:pathLst>
          </a:custGeom>
          <a:noFill/>
          <a:ln cap="flat" cmpd="sng" w="45700">
            <a:solidFill>
              <a:srgbClr val="1A998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 name="Google Shape;9;p15"/>
          <p:cNvSpPr txBox="1"/>
          <p:nvPr>
            <p:ph type="title"/>
          </p:nvPr>
        </p:nvSpPr>
        <p:spPr>
          <a:xfrm>
            <a:off x="1273302" y="1192529"/>
            <a:ext cx="6601459" cy="39115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2400" u="none" cap="none" strike="noStrike">
                <a:solidFill>
                  <a:schemeClr val="dk1"/>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15"/>
          <p:cNvSpPr txBox="1"/>
          <p:nvPr>
            <p:ph idx="1" type="body"/>
          </p:nvPr>
        </p:nvSpPr>
        <p:spPr>
          <a:xfrm>
            <a:off x="299364" y="2053568"/>
            <a:ext cx="8545271" cy="2865754"/>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rgbClr val="1A1A1A"/>
                </a:solidFill>
                <a:latin typeface="Arial Black"/>
                <a:ea typeface="Arial Black"/>
                <a:cs typeface="Arial Black"/>
                <a:sym typeface="Arial Black"/>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1" name="Google Shape;11;p1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b="0" u="non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https/scikit-learn.org/stable/modules/tree.html#tree" TargetMode="External"/><Relationship Id="rId4" Type="http://schemas.openxmlformats.org/officeDocument/2006/relationships/hyperlink" Target="https://https/scikit-learn.org/stable/modules/generated/sklearn.ensemble.RandomForestRegressor.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https/www.kaggle.com/prashant111/xgboost-k-fold-cv-feature-importanc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kaggle.com/alexismayer/gravity-exploration-of-trade-between-countri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
          <p:cNvSpPr txBox="1"/>
          <p:nvPr>
            <p:ph type="ctrTitle"/>
          </p:nvPr>
        </p:nvSpPr>
        <p:spPr>
          <a:xfrm>
            <a:off x="808431" y="1389633"/>
            <a:ext cx="7527137" cy="130619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a:t>Supervised learning  capstone</a:t>
            </a:r>
            <a:endParaRPr/>
          </a:p>
        </p:txBody>
      </p:sp>
      <p:sp>
        <p:nvSpPr>
          <p:cNvPr id="51" name="Google Shape;51;p1"/>
          <p:cNvSpPr txBox="1"/>
          <p:nvPr/>
        </p:nvSpPr>
        <p:spPr>
          <a:xfrm>
            <a:off x="808431" y="3240404"/>
            <a:ext cx="625856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1600">
                <a:solidFill>
                  <a:srgbClr val="23292D"/>
                </a:solidFill>
                <a:latin typeface="Calibri"/>
                <a:ea typeface="Calibri"/>
                <a:cs typeface="Calibri"/>
                <a:sym typeface="Calibri"/>
              </a:rPr>
              <a:t>Predicting the trade volumes between countries by using past years data</a:t>
            </a:r>
            <a:endParaRPr sz="16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0"/>
          <p:cNvSpPr txBox="1"/>
          <p:nvPr>
            <p:ph type="title"/>
          </p:nvPr>
        </p:nvSpPr>
        <p:spPr>
          <a:xfrm>
            <a:off x="335991" y="592963"/>
            <a:ext cx="3733800"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a:solidFill>
                  <a:srgbClr val="1A1A1A"/>
                </a:solidFill>
                <a:latin typeface="Arial"/>
                <a:ea typeface="Arial"/>
                <a:cs typeface="Arial"/>
                <a:sym typeface="Arial"/>
              </a:rPr>
              <a:t>Regression Models</a:t>
            </a:r>
            <a:endParaRPr/>
          </a:p>
        </p:txBody>
      </p:sp>
      <p:sp>
        <p:nvSpPr>
          <p:cNvPr id="111" name="Google Shape;111;p10"/>
          <p:cNvSpPr txBox="1"/>
          <p:nvPr/>
        </p:nvSpPr>
        <p:spPr>
          <a:xfrm>
            <a:off x="339648" y="1139544"/>
            <a:ext cx="8742680" cy="3802964"/>
          </a:xfrm>
          <a:prstGeom prst="rect">
            <a:avLst/>
          </a:prstGeom>
          <a:noFill/>
          <a:ln>
            <a:noFill/>
          </a:ln>
        </p:spPr>
        <p:txBody>
          <a:bodyPr anchorCtr="0" anchor="t" bIns="0" lIns="0" spcFirstLastPara="1" rIns="0" wrap="square" tIns="67300">
            <a:spAutoFit/>
          </a:bodyPr>
          <a:lstStyle/>
          <a:p>
            <a:pPr indent="-311150" lvl="0" marL="323215" marR="0" rtl="0" algn="l">
              <a:lnSpc>
                <a:spcPct val="100000"/>
              </a:lnSpc>
              <a:spcBef>
                <a:spcPts val="0"/>
              </a:spcBef>
              <a:spcAft>
                <a:spcPts val="0"/>
              </a:spcAft>
              <a:buClr>
                <a:srgbClr val="585858"/>
              </a:buClr>
              <a:buSzPts val="1011"/>
              <a:buFont typeface="Arial"/>
              <a:buChar char="●"/>
            </a:pPr>
            <a:r>
              <a:rPr lang="en-US" sz="1400">
                <a:solidFill>
                  <a:srgbClr val="202020"/>
                </a:solidFill>
                <a:latin typeface="Open Sans"/>
                <a:ea typeface="Open Sans"/>
                <a:cs typeface="Open Sans"/>
                <a:sym typeface="Open Sans"/>
              </a:rPr>
              <a:t>Decision Tree</a:t>
            </a:r>
            <a:endParaRPr sz="1400">
              <a:solidFill>
                <a:schemeClr val="dk1"/>
              </a:solidFill>
              <a:latin typeface="Open Sans"/>
              <a:ea typeface="Open Sans"/>
              <a:cs typeface="Open Sans"/>
              <a:sym typeface="Open Sans"/>
            </a:endParaRPr>
          </a:p>
          <a:p>
            <a:pPr indent="0" lvl="0" marL="12700" marR="5080" rtl="0" algn="l">
              <a:lnSpc>
                <a:spcPct val="115199"/>
              </a:lnSpc>
              <a:spcBef>
                <a:spcPts val="70"/>
              </a:spcBef>
              <a:spcAft>
                <a:spcPts val="0"/>
              </a:spcAft>
              <a:buNone/>
            </a:pPr>
            <a:r>
              <a:rPr lang="en-US" sz="1400">
                <a:solidFill>
                  <a:srgbClr val="202020"/>
                </a:solidFill>
                <a:latin typeface="Open Sans"/>
                <a:ea typeface="Open Sans"/>
                <a:cs typeface="Open Sans"/>
                <a:sym typeface="Open Sans"/>
              </a:rPr>
              <a:t>Is a simple machine learning model for getting started with regression tasks. A decision tree is a flow-chart-like  structure, where each internal (non-leaf) node denotes a test on an attribute, each branch represents the outcome of a  test, and each leaf (or terminal) node holds a class label. The topmost node in a tree is the root node (see here for more  details</a:t>
            </a:r>
            <a:r>
              <a:rPr lang="en-US" sz="1400" u="sng">
                <a:solidFill>
                  <a:srgbClr val="1C3678"/>
                </a:solidFill>
                <a:latin typeface="Open Sans"/>
                <a:ea typeface="Open Sans"/>
                <a:cs typeface="Open Sans"/>
                <a:sym typeface="Open Sans"/>
                <a:hlinkClick r:id="rId3">
                  <a:extLst>
                    <a:ext uri="{A12FA001-AC4F-418D-AE19-62706E023703}">
                      <ahyp:hlinkClr val="tx"/>
                    </a:ext>
                  </a:extLst>
                </a:hlinkClick>
              </a:rPr>
              <a:t>(see here for more details).</a:t>
            </a:r>
            <a:endParaRPr sz="1400">
              <a:solidFill>
                <a:schemeClr val="dk1"/>
              </a:solidFill>
              <a:latin typeface="Open Sans"/>
              <a:ea typeface="Open Sans"/>
              <a:cs typeface="Open Sans"/>
              <a:sym typeface="Open Sans"/>
            </a:endParaRPr>
          </a:p>
          <a:p>
            <a:pPr indent="-352425" lvl="0" marL="364490" marR="0" rtl="0" algn="l">
              <a:lnSpc>
                <a:spcPct val="100000"/>
              </a:lnSpc>
              <a:spcBef>
                <a:spcPts val="254"/>
              </a:spcBef>
              <a:spcAft>
                <a:spcPts val="0"/>
              </a:spcAft>
              <a:buClr>
                <a:srgbClr val="585858"/>
              </a:buClr>
              <a:buSzPts val="1011"/>
              <a:buFont typeface="Arial"/>
              <a:buChar char="●"/>
            </a:pPr>
            <a:r>
              <a:rPr lang="en-US" sz="1400">
                <a:solidFill>
                  <a:srgbClr val="202020"/>
                </a:solidFill>
                <a:latin typeface="Open Sans"/>
                <a:ea typeface="Open Sans"/>
                <a:cs typeface="Open Sans"/>
                <a:sym typeface="Open Sans"/>
              </a:rPr>
              <a:t>Random Forest</a:t>
            </a:r>
            <a:endParaRPr sz="1400">
              <a:solidFill>
                <a:schemeClr val="dk1"/>
              </a:solidFill>
              <a:latin typeface="Open Sans"/>
              <a:ea typeface="Open Sans"/>
              <a:cs typeface="Open Sans"/>
              <a:sym typeface="Open Sans"/>
            </a:endParaRPr>
          </a:p>
          <a:p>
            <a:pPr indent="0" lvl="0" marL="12700" marR="319405" rtl="0" algn="l">
              <a:lnSpc>
                <a:spcPct val="114599"/>
              </a:lnSpc>
              <a:spcBef>
                <a:spcPts val="85"/>
              </a:spcBef>
              <a:spcAft>
                <a:spcPts val="0"/>
              </a:spcAft>
              <a:buNone/>
            </a:pPr>
            <a:r>
              <a:rPr lang="en-US" sz="1400">
                <a:solidFill>
                  <a:srgbClr val="202020"/>
                </a:solidFill>
                <a:latin typeface="Open Sans"/>
                <a:ea typeface="Open Sans"/>
                <a:cs typeface="Open Sans"/>
                <a:sym typeface="Open Sans"/>
              </a:rPr>
              <a:t>Is a meta estimator that fits a number of classifying decision trees on various sub-samples of the dataset and uses  averaging to improve the predictive accuracy and control over-fitting. </a:t>
            </a:r>
            <a:r>
              <a:rPr lang="en-US" sz="1400" u="sng">
                <a:solidFill>
                  <a:srgbClr val="1C3678"/>
                </a:solidFill>
                <a:latin typeface="Open Sans"/>
                <a:ea typeface="Open Sans"/>
                <a:cs typeface="Open Sans"/>
                <a:sym typeface="Open Sans"/>
                <a:hlinkClick r:id="rId4">
                  <a:extLst>
                    <a:ext uri="{A12FA001-AC4F-418D-AE19-62706E023703}">
                      <ahyp:hlinkClr val="tx"/>
                    </a:ext>
                  </a:extLst>
                </a:hlinkClick>
              </a:rPr>
              <a:t>(see here for more details).</a:t>
            </a:r>
            <a:endParaRPr sz="1400" u="sng">
              <a:solidFill>
                <a:srgbClr val="1C3678"/>
              </a:solidFill>
              <a:latin typeface="Open Sans"/>
              <a:ea typeface="Open Sans"/>
              <a:cs typeface="Open Sans"/>
              <a:sym typeface="Open Sans"/>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Open Sans"/>
                <a:ea typeface="Open Sans"/>
                <a:cs typeface="Open Sans"/>
                <a:sym typeface="Open Sans"/>
              </a:rPr>
              <a:t>Lasso regression </a:t>
            </a:r>
            <a:endParaRPr/>
          </a:p>
          <a:p>
            <a:pPr indent="0" lvl="0" marL="0" marR="0" rtl="0" algn="l">
              <a:spcBef>
                <a:spcPts val="0"/>
              </a:spcBef>
              <a:spcAft>
                <a:spcPts val="0"/>
              </a:spcAft>
              <a:buNone/>
            </a:pPr>
            <a:r>
              <a:rPr lang="en-US" sz="1400">
                <a:solidFill>
                  <a:schemeClr val="dk1"/>
                </a:solidFill>
                <a:latin typeface="Open Sans"/>
                <a:ea typeface="Open Sans"/>
                <a:cs typeface="Open Sans"/>
                <a:sym typeface="Open Sans"/>
              </a:rPr>
              <a:t>Linear regression refers to a model that assumes a linear relationship between input variables and the target variable.</a:t>
            </a:r>
            <a:endParaRPr/>
          </a:p>
          <a:p>
            <a:pPr indent="0" lvl="0" marL="0" marR="0" rtl="0" algn="l">
              <a:spcBef>
                <a:spcPts val="0"/>
              </a:spcBef>
              <a:spcAft>
                <a:spcPts val="0"/>
              </a:spcAft>
              <a:buNone/>
            </a:pPr>
            <a:r>
              <a:rPr lang="en-US" sz="1400">
                <a:solidFill>
                  <a:schemeClr val="dk1"/>
                </a:solidFill>
                <a:latin typeface="Open Sans"/>
                <a:ea typeface="Open Sans"/>
                <a:cs typeface="Open Sans"/>
                <a:sym typeface="Open Sans"/>
              </a:rPr>
              <a:t>With a single input variable, this relationship is a line, and with higher dimensions, this relationship can be thought of as a hyperplane that connects the input variables to the target variable. The coefficients of the model are found via an optimization process that seeks to minimize the sum squared error between the predictions (yhat) and the expected target values (y).</a:t>
            </a:r>
            <a:endParaRPr/>
          </a:p>
          <a:p>
            <a:pPr indent="-203200" lvl="0" marL="298450" marR="319405" rtl="0" algn="l">
              <a:lnSpc>
                <a:spcPct val="114599"/>
              </a:lnSpc>
              <a:spcBef>
                <a:spcPts val="85"/>
              </a:spcBef>
              <a:spcAft>
                <a:spcPts val="0"/>
              </a:spcAft>
              <a:buClr>
                <a:schemeClr val="dk1"/>
              </a:buClr>
              <a:buSzPts val="1300"/>
              <a:buFont typeface="Arial"/>
              <a:buNone/>
            </a:pPr>
            <a:r>
              <a:t/>
            </a:r>
            <a:endParaRPr sz="1300">
              <a:solidFill>
                <a:schemeClr val="dk1"/>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1"/>
          <p:cNvSpPr txBox="1"/>
          <p:nvPr>
            <p:ph type="title"/>
          </p:nvPr>
        </p:nvSpPr>
        <p:spPr>
          <a:xfrm>
            <a:off x="335991" y="592963"/>
            <a:ext cx="3733800"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a:solidFill>
                  <a:srgbClr val="1A1A1A"/>
                </a:solidFill>
                <a:latin typeface="Arial"/>
                <a:ea typeface="Arial"/>
                <a:cs typeface="Arial"/>
                <a:sym typeface="Arial"/>
              </a:rPr>
              <a:t>Regression Models</a:t>
            </a:r>
            <a:endParaRPr/>
          </a:p>
        </p:txBody>
      </p:sp>
      <p:sp>
        <p:nvSpPr>
          <p:cNvPr id="117" name="Google Shape;117;p11"/>
          <p:cNvSpPr txBox="1"/>
          <p:nvPr/>
        </p:nvSpPr>
        <p:spPr>
          <a:xfrm>
            <a:off x="339648" y="1139544"/>
            <a:ext cx="8742600" cy="3942300"/>
          </a:xfrm>
          <a:prstGeom prst="rect">
            <a:avLst/>
          </a:prstGeom>
          <a:noFill/>
          <a:ln>
            <a:noFill/>
          </a:ln>
        </p:spPr>
        <p:txBody>
          <a:bodyPr anchorCtr="0" anchor="t" bIns="0" lIns="0" spcFirstLastPara="1" rIns="0" wrap="square" tIns="67300">
            <a:spAutoFit/>
          </a:bodyPr>
          <a:lstStyle/>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Open Sans"/>
                <a:ea typeface="Open Sans"/>
                <a:cs typeface="Open Sans"/>
                <a:sym typeface="Open Sans"/>
              </a:rPr>
              <a:t>Gradient Tree Boosting</a:t>
            </a:r>
            <a:endParaRPr/>
          </a:p>
          <a:p>
            <a:pPr indent="0" lvl="0" marL="0" marR="0" rtl="0" algn="l">
              <a:spcBef>
                <a:spcPts val="0"/>
              </a:spcBef>
              <a:spcAft>
                <a:spcPts val="0"/>
              </a:spcAft>
              <a:buNone/>
            </a:pPr>
            <a:r>
              <a:rPr lang="en-US" sz="1400">
                <a:solidFill>
                  <a:schemeClr val="dk1"/>
                </a:solidFill>
                <a:latin typeface="Open Sans"/>
                <a:ea typeface="Open Sans"/>
                <a:cs typeface="Open Sans"/>
                <a:sym typeface="Open Sans"/>
              </a:rPr>
              <a:t>Gradient Tree Boosting or Gradient Boosted Decision Trees (GBDT) is a generalization of boosting to arbitrary differentiable loss functions. GBDT is an accurate and effective off-the-shelf procedure that can be used for both regression and classification problems in a variety of areas including Web search ranking and ecology.</a:t>
            </a:r>
            <a:endParaRPr/>
          </a:p>
          <a:p>
            <a:pPr indent="0" lvl="0" marL="0" marR="0" rtl="0" algn="l">
              <a:spcBef>
                <a:spcPts val="0"/>
              </a:spcBef>
              <a:spcAft>
                <a:spcPts val="0"/>
              </a:spcAft>
              <a:buNone/>
            </a:pPr>
            <a:r>
              <a:t/>
            </a:r>
            <a:endParaRPr sz="1400">
              <a:solidFill>
                <a:schemeClr val="dk1"/>
              </a:solidFill>
              <a:latin typeface="Open Sans"/>
              <a:ea typeface="Open Sans"/>
              <a:cs typeface="Open Sans"/>
              <a:sym typeface="Open Sans"/>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Open Sans"/>
                <a:ea typeface="Open Sans"/>
                <a:cs typeface="Open Sans"/>
                <a:sym typeface="Open Sans"/>
              </a:rPr>
              <a:t>XGBoost stands for Extreme </a:t>
            </a:r>
            <a:r>
              <a:rPr lang="en-US" sz="1400" u="sng">
                <a:solidFill>
                  <a:schemeClr val="dk1"/>
                </a:solidFill>
                <a:latin typeface="Open Sans"/>
                <a:ea typeface="Open Sans"/>
                <a:cs typeface="Open Sans"/>
                <a:sym typeface="Open Sans"/>
                <a:hlinkClick r:id="rId3">
                  <a:extLst>
                    <a:ext uri="{A12FA001-AC4F-418D-AE19-62706E023703}">
                      <ahyp:hlinkClr val="tx"/>
                    </a:ext>
                  </a:extLst>
                </a:hlinkClick>
              </a:rPr>
              <a:t>Gradient Boosting</a:t>
            </a:r>
            <a:r>
              <a:rPr lang="en-US" sz="1400">
                <a:solidFill>
                  <a:schemeClr val="dk1"/>
                </a:solidFill>
                <a:latin typeface="Open Sans"/>
                <a:ea typeface="Open Sans"/>
                <a:cs typeface="Open Sans"/>
                <a:sym typeface="Open Sans"/>
              </a:rPr>
              <a:t>.</a:t>
            </a:r>
            <a:endParaRPr/>
          </a:p>
          <a:p>
            <a:pPr indent="0" lvl="0" marL="0" marR="0" rtl="0" algn="l">
              <a:spcBef>
                <a:spcPts val="0"/>
              </a:spcBef>
              <a:spcAft>
                <a:spcPts val="0"/>
              </a:spcAft>
              <a:buNone/>
            </a:pPr>
            <a:r>
              <a:rPr lang="en-US" sz="1400">
                <a:solidFill>
                  <a:schemeClr val="dk1"/>
                </a:solidFill>
                <a:latin typeface="Open Sans"/>
                <a:ea typeface="Open Sans"/>
                <a:cs typeface="Open Sans"/>
                <a:sym typeface="Open Sans"/>
              </a:rPr>
              <a:t>It is a performant machine learning library based on the paper Greedy Function Approximation: A Gradient Boosting Machine, by Friedman It is an open source machine learning library providing a high-performance implementation of gradient boosted decision trees. It is originally written in C++ and is comparatively faster than other ensemble classifiers. It belongs to a family of boosting algorithms and uses the gradient boosting (GBM) framework at its core. XGBoost implements a Gradient Boosting algorithm based on decision trees. So, to understand XGBoost completely, we need to understand Gradient Boosting Algorithm .</a:t>
            </a:r>
            <a:endParaRPr/>
          </a:p>
          <a:p>
            <a:pPr indent="-196850" lvl="0" marL="285750" marR="0" rtl="0" algn="l">
              <a:spcBef>
                <a:spcPts val="0"/>
              </a:spcBef>
              <a:spcAft>
                <a:spcPts val="0"/>
              </a:spcAft>
              <a:buClr>
                <a:schemeClr val="dk1"/>
              </a:buClr>
              <a:buSzPts val="1400"/>
              <a:buFont typeface="Arial"/>
              <a:buNone/>
            </a:pPr>
            <a:r>
              <a:t/>
            </a:r>
            <a:endParaRPr sz="1400">
              <a:solidFill>
                <a:schemeClr val="dk1"/>
              </a:solidFill>
              <a:latin typeface="Open Sans"/>
              <a:ea typeface="Open Sans"/>
              <a:cs typeface="Open Sans"/>
              <a:sym typeface="Open Sans"/>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203200" lvl="0" marL="298450" marR="319405" rtl="0" algn="l">
              <a:lnSpc>
                <a:spcPct val="114599"/>
              </a:lnSpc>
              <a:spcBef>
                <a:spcPts val="85"/>
              </a:spcBef>
              <a:spcAft>
                <a:spcPts val="0"/>
              </a:spcAft>
              <a:buClr>
                <a:schemeClr val="dk1"/>
              </a:buClr>
              <a:buSzPts val="1300"/>
              <a:buFont typeface="Arial"/>
              <a:buNone/>
            </a:pPr>
            <a:r>
              <a:t/>
            </a:r>
            <a:endParaRPr b="0" i="0" sz="1300" u="none" cap="none" strike="noStrike">
              <a:solidFill>
                <a:srgbClr val="000000"/>
              </a:solidFill>
              <a:latin typeface="Lucida Sans"/>
              <a:ea typeface="Lucida Sans"/>
              <a:cs typeface="Lucida Sans"/>
              <a:sym typeface="Lucid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2"/>
          <p:cNvSpPr txBox="1"/>
          <p:nvPr>
            <p:ph type="title"/>
          </p:nvPr>
        </p:nvSpPr>
        <p:spPr>
          <a:xfrm>
            <a:off x="808431" y="1353692"/>
            <a:ext cx="364553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a:solidFill>
                  <a:srgbClr val="1A1A1A"/>
                </a:solidFill>
                <a:latin typeface="Arial"/>
                <a:ea typeface="Arial"/>
                <a:cs typeface="Arial"/>
                <a:sym typeface="Arial"/>
              </a:rPr>
              <a:t>Comparing Models</a:t>
            </a:r>
            <a:endParaRPr/>
          </a:p>
        </p:txBody>
      </p:sp>
      <p:sp>
        <p:nvSpPr>
          <p:cNvPr id="123" name="Google Shape;123;p12"/>
          <p:cNvSpPr txBox="1"/>
          <p:nvPr/>
        </p:nvSpPr>
        <p:spPr>
          <a:xfrm>
            <a:off x="954735" y="2124837"/>
            <a:ext cx="6769800" cy="1488900"/>
          </a:xfrm>
          <a:prstGeom prst="rect">
            <a:avLst/>
          </a:prstGeom>
          <a:noFill/>
          <a:ln>
            <a:noFill/>
          </a:ln>
        </p:spPr>
        <p:txBody>
          <a:bodyPr anchorCtr="0" anchor="t" bIns="0" lIns="0" spcFirstLastPara="1" rIns="0" wrap="square" tIns="12700">
            <a:spAutoFit/>
          </a:bodyPr>
          <a:lstStyle/>
          <a:p>
            <a:pPr indent="-311150" lvl="0" marL="323215" marR="5080" rtl="0" algn="l">
              <a:lnSpc>
                <a:spcPct val="114999"/>
              </a:lnSpc>
              <a:spcBef>
                <a:spcPts val="0"/>
              </a:spcBef>
              <a:spcAft>
                <a:spcPts val="0"/>
              </a:spcAft>
              <a:buClr>
                <a:srgbClr val="585858"/>
              </a:buClr>
              <a:buSzPts val="1300"/>
              <a:buFont typeface="Arial"/>
              <a:buChar char="●"/>
            </a:pPr>
            <a:r>
              <a:rPr lang="en-US" sz="1800">
                <a:solidFill>
                  <a:schemeClr val="dk1"/>
                </a:solidFill>
                <a:latin typeface="Calibri"/>
                <a:ea typeface="Calibri"/>
                <a:cs typeface="Calibri"/>
                <a:sym typeface="Calibri"/>
              </a:rPr>
              <a:t>	</a:t>
            </a:r>
            <a:r>
              <a:rPr lang="en-US" sz="1800">
                <a:solidFill>
                  <a:srgbClr val="202020"/>
                </a:solidFill>
                <a:latin typeface="Open Sans"/>
                <a:ea typeface="Open Sans"/>
                <a:cs typeface="Open Sans"/>
                <a:sym typeface="Open Sans"/>
              </a:rPr>
              <a:t>Cross validation for regression models with  train and test data</a:t>
            </a:r>
            <a:endParaRPr sz="1800">
              <a:solidFill>
                <a:schemeClr val="dk1"/>
              </a:solidFill>
              <a:latin typeface="Open Sans"/>
              <a:ea typeface="Open Sans"/>
              <a:cs typeface="Open Sans"/>
              <a:sym typeface="Open Sans"/>
            </a:endParaRPr>
          </a:p>
          <a:p>
            <a:pPr indent="0" lvl="0" marL="0" marR="0" rtl="0" algn="l">
              <a:lnSpc>
                <a:spcPct val="100000"/>
              </a:lnSpc>
              <a:spcBef>
                <a:spcPts val="60"/>
              </a:spcBef>
              <a:spcAft>
                <a:spcPts val="0"/>
              </a:spcAft>
              <a:buClr>
                <a:srgbClr val="585858"/>
              </a:buClr>
              <a:buSzPts val="1950"/>
              <a:buFont typeface="Arial"/>
              <a:buNone/>
            </a:pPr>
            <a:r>
              <a:t/>
            </a:r>
            <a:endParaRPr sz="1800">
              <a:solidFill>
                <a:schemeClr val="dk1"/>
              </a:solidFill>
              <a:latin typeface="Open Sans"/>
              <a:ea typeface="Open Sans"/>
              <a:cs typeface="Open Sans"/>
              <a:sym typeface="Open Sans"/>
            </a:endParaRPr>
          </a:p>
          <a:p>
            <a:pPr indent="-393065" lvl="0" marL="373380" marR="0" rtl="0" algn="l">
              <a:lnSpc>
                <a:spcPct val="100000"/>
              </a:lnSpc>
              <a:spcBef>
                <a:spcPts val="0"/>
              </a:spcBef>
              <a:spcAft>
                <a:spcPts val="0"/>
              </a:spcAft>
              <a:buClr>
                <a:srgbClr val="585858"/>
              </a:buClr>
              <a:buSzPts val="1800"/>
              <a:buFont typeface="Arial"/>
              <a:buChar char="●"/>
            </a:pPr>
            <a:r>
              <a:rPr lang="en-US" sz="1800">
                <a:solidFill>
                  <a:schemeClr val="dk1"/>
                </a:solidFill>
                <a:latin typeface="Open Sans"/>
                <a:ea typeface="Open Sans"/>
                <a:cs typeface="Open Sans"/>
                <a:sym typeface="Open Sans"/>
              </a:rPr>
              <a:t>Mean Absolute Error (MAE), </a:t>
            </a:r>
            <a:r>
              <a:rPr lang="en-US" sz="1800">
                <a:solidFill>
                  <a:srgbClr val="202020"/>
                </a:solidFill>
                <a:latin typeface="Open Sans"/>
                <a:ea typeface="Open Sans"/>
                <a:cs typeface="Open Sans"/>
                <a:sym typeface="Open Sans"/>
              </a:rPr>
              <a:t>Mean RMSE,and  Error standard deviation of two models calculated.</a:t>
            </a:r>
            <a:endParaRPr sz="1800">
              <a:solidFill>
                <a:schemeClr val="dk1"/>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title"/>
          </p:nvPr>
        </p:nvSpPr>
        <p:spPr>
          <a:xfrm>
            <a:off x="1273302" y="1192529"/>
            <a:ext cx="6601459" cy="391159"/>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en-US"/>
              <a:t>Comparing Results </a:t>
            </a:r>
            <a:endParaRPr/>
          </a:p>
        </p:txBody>
      </p:sp>
      <p:sp>
        <p:nvSpPr>
          <p:cNvPr id="129" name="Google Shape;129;p13"/>
          <p:cNvSpPr txBox="1"/>
          <p:nvPr>
            <p:ph idx="2" type="body"/>
          </p:nvPr>
        </p:nvSpPr>
        <p:spPr>
          <a:xfrm>
            <a:off x="4709160" y="1183005"/>
            <a:ext cx="3977640" cy="339471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graphicFrame>
        <p:nvGraphicFramePr>
          <p:cNvPr id="130" name="Google Shape;130;p13"/>
          <p:cNvGraphicFramePr/>
          <p:nvPr/>
        </p:nvGraphicFramePr>
        <p:xfrm>
          <a:off x="762000" y="2190751"/>
          <a:ext cx="3000000" cy="3000000"/>
        </p:xfrm>
        <a:graphic>
          <a:graphicData uri="http://schemas.openxmlformats.org/drawingml/2006/table">
            <a:tbl>
              <a:tblPr>
                <a:noFill/>
                <a:tableStyleId>{9297B8B3-836D-4F8F-B988-E80A9D93FB31}</a:tableStyleId>
              </a:tblPr>
              <a:tblGrid>
                <a:gridCol w="1388875"/>
                <a:gridCol w="1125725"/>
              </a:tblGrid>
              <a:tr h="304800">
                <a:tc>
                  <a:txBody>
                    <a:bodyPr/>
                    <a:lstStyle/>
                    <a:p>
                      <a:pPr indent="0" lvl="0" marL="0" marR="0" rtl="0" algn="l">
                        <a:spcBef>
                          <a:spcPts val="0"/>
                        </a:spcBef>
                        <a:spcAft>
                          <a:spcPts val="0"/>
                        </a:spcAft>
                        <a:buNone/>
                      </a:pPr>
                      <a:r>
                        <a:rPr lang="en-US" sz="1100" u="none" cap="none" strike="noStrike"/>
                        <a:t>Model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Mean Absolute Error (MAE)</a:t>
                      </a:r>
                      <a:endParaRPr b="0" i="0" sz="1100" u="none" cap="none" strike="noStrike">
                        <a:solidFill>
                          <a:srgbClr val="000000"/>
                        </a:solidFill>
                        <a:latin typeface="Calibri"/>
                        <a:ea typeface="Calibri"/>
                        <a:cs typeface="Calibri"/>
                        <a:sym typeface="Calibri"/>
                      </a:endParaRPr>
                    </a:p>
                  </a:txBody>
                  <a:tcPr marT="9525" marB="0" marR="9525" marL="9525" anchor="b"/>
                </a:tc>
              </a:tr>
              <a:tr h="304800">
                <a:tc>
                  <a:txBody>
                    <a:bodyPr/>
                    <a:lstStyle/>
                    <a:p>
                      <a:pPr indent="0" lvl="0" marL="0" marR="0" rtl="0" algn="l">
                        <a:spcBef>
                          <a:spcPts val="0"/>
                        </a:spcBef>
                        <a:spcAft>
                          <a:spcPts val="0"/>
                        </a:spcAft>
                        <a:buNone/>
                      </a:pPr>
                      <a:r>
                        <a:rPr lang="en-US" sz="1100" u="none" cap="none" strike="noStrike"/>
                        <a:t>XGBoost</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US" sz="1100" u="none" cap="none" strike="noStrike"/>
                        <a:t>678323.6161</a:t>
                      </a:r>
                      <a:endParaRPr b="0" i="0" sz="1100" u="none" cap="none" strike="noStrike">
                        <a:solidFill>
                          <a:srgbClr val="000000"/>
                        </a:solidFill>
                        <a:latin typeface="Calibri"/>
                        <a:ea typeface="Calibri"/>
                        <a:cs typeface="Calibri"/>
                        <a:sym typeface="Calibri"/>
                      </a:endParaRPr>
                    </a:p>
                  </a:txBody>
                  <a:tcPr marT="9525" marB="0" marR="9525" marL="9525" anchor="b"/>
                </a:tc>
              </a:tr>
              <a:tr h="304800">
                <a:tc>
                  <a:txBody>
                    <a:bodyPr/>
                    <a:lstStyle/>
                    <a:p>
                      <a:pPr indent="0" lvl="0" marL="0" marR="0" rtl="0" algn="l">
                        <a:spcBef>
                          <a:spcPts val="0"/>
                        </a:spcBef>
                        <a:spcAft>
                          <a:spcPts val="0"/>
                        </a:spcAft>
                        <a:buNone/>
                      </a:pPr>
                      <a:r>
                        <a:rPr lang="en-US" sz="1100" u="none" cap="none" strike="noStrike"/>
                        <a:t>Lasso</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US" sz="1100" u="none" cap="none" strike="noStrike"/>
                        <a:t>971904.6833</a:t>
                      </a:r>
                      <a:endParaRPr b="0" i="0" sz="1100" u="none" cap="none" strike="noStrike">
                        <a:solidFill>
                          <a:srgbClr val="000000"/>
                        </a:solidFill>
                        <a:latin typeface="Calibri"/>
                        <a:ea typeface="Calibri"/>
                        <a:cs typeface="Calibri"/>
                        <a:sym typeface="Calibri"/>
                      </a:endParaRPr>
                    </a:p>
                  </a:txBody>
                  <a:tcPr marT="9525" marB="0" marR="9525" marL="9525" anchor="b"/>
                </a:tc>
              </a:tr>
              <a:tr h="304800">
                <a:tc>
                  <a:txBody>
                    <a:bodyPr/>
                    <a:lstStyle/>
                    <a:p>
                      <a:pPr indent="0" lvl="0" marL="0" marR="0" rtl="0" algn="l">
                        <a:spcBef>
                          <a:spcPts val="0"/>
                        </a:spcBef>
                        <a:spcAft>
                          <a:spcPts val="0"/>
                        </a:spcAft>
                        <a:buNone/>
                      </a:pPr>
                      <a:r>
                        <a:rPr lang="en-US" sz="1100" u="none" cap="none" strike="noStrike"/>
                        <a:t>GDecisionTree</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US" sz="1100" u="none" cap="none" strike="noStrike"/>
                        <a:t>916194.8057</a:t>
                      </a:r>
                      <a:endParaRPr b="0" i="0" sz="1100" u="none" cap="none" strike="noStrike">
                        <a:solidFill>
                          <a:srgbClr val="000000"/>
                        </a:solidFill>
                        <a:latin typeface="Calibri"/>
                        <a:ea typeface="Calibri"/>
                        <a:cs typeface="Calibri"/>
                        <a:sym typeface="Calibri"/>
                      </a:endParaRPr>
                    </a:p>
                  </a:txBody>
                  <a:tcPr marT="9525" marB="0" marR="9525" marL="9525" anchor="b"/>
                </a:tc>
              </a:tr>
              <a:tr h="304800">
                <a:tc>
                  <a:txBody>
                    <a:bodyPr/>
                    <a:lstStyle/>
                    <a:p>
                      <a:pPr indent="0" lvl="0" marL="0" marR="0" rtl="0" algn="l">
                        <a:spcBef>
                          <a:spcPts val="0"/>
                        </a:spcBef>
                        <a:spcAft>
                          <a:spcPts val="0"/>
                        </a:spcAft>
                        <a:buNone/>
                      </a:pPr>
                      <a:r>
                        <a:rPr lang="en-US" sz="1100" u="none" cap="none" strike="noStrike"/>
                        <a:t>RandomForest</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US" sz="1100" u="none" cap="none" strike="noStrike"/>
                        <a:t>672662.685</a:t>
                      </a:r>
                      <a:endParaRPr b="0" i="0" sz="1100" u="none" cap="none" strike="noStrike">
                        <a:solidFill>
                          <a:srgbClr val="000000"/>
                        </a:solidFill>
                        <a:latin typeface="Calibri"/>
                        <a:ea typeface="Calibri"/>
                        <a:cs typeface="Calibri"/>
                        <a:sym typeface="Calibri"/>
                      </a:endParaRPr>
                    </a:p>
                  </a:txBody>
                  <a:tcPr marT="9525" marB="0" marR="9525" marL="9525" anchor="b"/>
                </a:tc>
              </a:tr>
            </a:tbl>
          </a:graphicData>
        </a:graphic>
      </p:graphicFrame>
      <p:graphicFrame>
        <p:nvGraphicFramePr>
          <p:cNvPr id="131" name="Google Shape;131;p13"/>
          <p:cNvGraphicFramePr/>
          <p:nvPr/>
        </p:nvGraphicFramePr>
        <p:xfrm>
          <a:off x="4434840" y="2190752"/>
          <a:ext cx="3000000" cy="3000000"/>
        </p:xfrm>
        <a:graphic>
          <a:graphicData uri="http://schemas.openxmlformats.org/drawingml/2006/table">
            <a:tbl>
              <a:tblPr>
                <a:noFill/>
                <a:tableStyleId>{9297B8B3-836D-4F8F-B988-E80A9D93FB31}</a:tableStyleId>
              </a:tblPr>
              <a:tblGrid>
                <a:gridCol w="1045825"/>
                <a:gridCol w="935750"/>
                <a:gridCol w="1279775"/>
              </a:tblGrid>
              <a:tr h="266050">
                <a:tc>
                  <a:txBody>
                    <a:bodyPr/>
                    <a:lstStyle/>
                    <a:p>
                      <a:pPr indent="0" lvl="0" marL="0" marR="0" rtl="0" algn="l">
                        <a:spcBef>
                          <a:spcPts val="0"/>
                        </a:spcBef>
                        <a:spcAft>
                          <a:spcPts val="0"/>
                        </a:spcAft>
                        <a:buNone/>
                      </a:pPr>
                      <a:r>
                        <a:rPr lang="en-US" sz="1100" u="none" cap="none" strike="noStrike"/>
                        <a:t>Models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lang="en-US" sz="1100" u="none" cap="none" strike="noStrike"/>
                        <a:t>Mean RMSE</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lang="en-US" sz="1000" u="none" cap="none" strike="noStrike"/>
                        <a:t>Error std deviation</a:t>
                      </a:r>
                      <a:endParaRPr b="0" i="0" sz="1000" u="none" cap="none" strike="noStrike">
                        <a:solidFill>
                          <a:srgbClr val="000000"/>
                        </a:solidFill>
                        <a:latin typeface="Arimo"/>
                        <a:ea typeface="Arimo"/>
                        <a:cs typeface="Arimo"/>
                        <a:sym typeface="Arimo"/>
                      </a:endParaRPr>
                    </a:p>
                  </a:txBody>
                  <a:tcPr marT="9525" marB="0" marR="9525" marL="9525" anchor="ctr"/>
                </a:tc>
              </a:tr>
              <a:tr h="286075">
                <a:tc>
                  <a:txBody>
                    <a:bodyPr/>
                    <a:lstStyle/>
                    <a:p>
                      <a:pPr indent="0" lvl="0" marL="0" marR="0" rtl="0" algn="l">
                        <a:spcBef>
                          <a:spcPts val="0"/>
                        </a:spcBef>
                        <a:spcAft>
                          <a:spcPts val="0"/>
                        </a:spcAft>
                        <a:buNone/>
                      </a:pPr>
                      <a:r>
                        <a:rPr lang="en-US" sz="1100" u="none" cap="none" strike="noStrike"/>
                        <a:t>Random Forest</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US" sz="1000" u="none" cap="none" strike="noStrike"/>
                        <a:t>0.01154</a:t>
                      </a:r>
                      <a:endParaRPr b="0" i="0" sz="1000" u="none" cap="none" strike="noStrike">
                        <a:solidFill>
                          <a:srgbClr val="000000"/>
                        </a:solidFill>
                        <a:latin typeface="Arimo"/>
                        <a:ea typeface="Arimo"/>
                        <a:cs typeface="Arimo"/>
                        <a:sym typeface="Arimo"/>
                      </a:endParaRPr>
                    </a:p>
                  </a:txBody>
                  <a:tcPr marT="9525" marB="0" marR="9525" marL="9525" anchor="ctr"/>
                </a:tc>
                <a:tc>
                  <a:txBody>
                    <a:bodyPr/>
                    <a:lstStyle/>
                    <a:p>
                      <a:pPr indent="0" lvl="0" marL="0" marR="0" rtl="0" algn="r">
                        <a:spcBef>
                          <a:spcPts val="0"/>
                        </a:spcBef>
                        <a:spcAft>
                          <a:spcPts val="0"/>
                        </a:spcAft>
                        <a:buNone/>
                      </a:pPr>
                      <a:r>
                        <a:rPr lang="en-US" sz="1100" u="none" cap="none" strike="noStrike"/>
                        <a:t>0.000205</a:t>
                      </a:r>
                      <a:endParaRPr b="0" i="0" sz="1100" u="none" cap="none" strike="noStrike">
                        <a:solidFill>
                          <a:srgbClr val="000000"/>
                        </a:solidFill>
                        <a:latin typeface="Calibri"/>
                        <a:ea typeface="Calibri"/>
                        <a:cs typeface="Calibri"/>
                        <a:sym typeface="Calibri"/>
                      </a:endParaRPr>
                    </a:p>
                  </a:txBody>
                  <a:tcPr marT="9525" marB="0" marR="9525" marL="9525" anchor="b"/>
                </a:tc>
              </a:tr>
              <a:tr h="286075">
                <a:tc>
                  <a:txBody>
                    <a:bodyPr/>
                    <a:lstStyle/>
                    <a:p>
                      <a:pPr indent="0" lvl="0" marL="0" marR="0" rtl="0" algn="l">
                        <a:spcBef>
                          <a:spcPts val="0"/>
                        </a:spcBef>
                        <a:spcAft>
                          <a:spcPts val="0"/>
                        </a:spcAft>
                        <a:buNone/>
                      </a:pPr>
                      <a:r>
                        <a:rPr lang="en-US" sz="1100" u="none" cap="none" strike="noStrike"/>
                        <a:t>XGBRegressor</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US" sz="1100" u="none" cap="none" strike="noStrike"/>
                        <a:t>0.012678</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US" sz="1100" u="none" cap="none" strike="noStrike"/>
                        <a:t>0.00046</a:t>
                      </a:r>
                      <a:endParaRPr b="0" i="0" sz="1100" u="none" cap="none" strike="noStrike">
                        <a:solidFill>
                          <a:srgbClr val="000000"/>
                        </a:solidFill>
                        <a:latin typeface="Calibri"/>
                        <a:ea typeface="Calibri"/>
                        <a:cs typeface="Calibri"/>
                        <a:sym typeface="Calibri"/>
                      </a:endParaRPr>
                    </a:p>
                  </a:txBody>
                  <a:tcPr marT="9525" marB="0" marR="9525" marL="9525" anchor="b"/>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4"/>
          <p:cNvSpPr txBox="1"/>
          <p:nvPr>
            <p:ph type="title"/>
          </p:nvPr>
        </p:nvSpPr>
        <p:spPr>
          <a:xfrm>
            <a:off x="808431" y="1390269"/>
            <a:ext cx="4337050"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solidFill>
                  <a:srgbClr val="1A1A1A"/>
                </a:solidFill>
              </a:rPr>
              <a:t>Future improvements</a:t>
            </a:r>
            <a:endParaRPr/>
          </a:p>
        </p:txBody>
      </p:sp>
      <p:sp>
        <p:nvSpPr>
          <p:cNvPr id="137" name="Google Shape;137;p14"/>
          <p:cNvSpPr txBox="1"/>
          <p:nvPr/>
        </p:nvSpPr>
        <p:spPr>
          <a:xfrm>
            <a:off x="954735" y="2124837"/>
            <a:ext cx="7058659" cy="962315"/>
          </a:xfrm>
          <a:prstGeom prst="rect">
            <a:avLst/>
          </a:prstGeom>
          <a:noFill/>
          <a:ln>
            <a:noFill/>
          </a:ln>
        </p:spPr>
        <p:txBody>
          <a:bodyPr anchorCtr="0" anchor="t" bIns="0" lIns="0" spcFirstLastPara="1" rIns="0" wrap="square" tIns="12700">
            <a:spAutoFit/>
          </a:bodyPr>
          <a:lstStyle/>
          <a:p>
            <a:pPr indent="-311150" lvl="0" marL="323215" marR="355600" rtl="0" algn="l">
              <a:lnSpc>
                <a:spcPct val="114999"/>
              </a:lnSpc>
              <a:spcBef>
                <a:spcPts val="0"/>
              </a:spcBef>
              <a:spcAft>
                <a:spcPts val="0"/>
              </a:spcAft>
              <a:buClr>
                <a:srgbClr val="585858"/>
              </a:buClr>
              <a:buSzPts val="1300"/>
              <a:buFont typeface="Arial"/>
              <a:buChar char="●"/>
            </a:pPr>
            <a:r>
              <a:rPr lang="en-US" sz="1800">
                <a:solidFill>
                  <a:srgbClr val="1A1A1A"/>
                </a:solidFill>
                <a:latin typeface="Open Sans"/>
                <a:ea typeface="Open Sans"/>
                <a:cs typeface="Open Sans"/>
                <a:sym typeface="Open Sans"/>
              </a:rPr>
              <a:t>Feature engineering </a:t>
            </a:r>
            <a:endParaRPr sz="1800">
              <a:solidFill>
                <a:schemeClr val="dk1"/>
              </a:solidFill>
              <a:latin typeface="Open Sans"/>
              <a:ea typeface="Open Sans"/>
              <a:cs typeface="Open Sans"/>
              <a:sym typeface="Open Sans"/>
            </a:endParaRPr>
          </a:p>
          <a:p>
            <a:pPr indent="-311150" lvl="0" marL="323215" marR="0" rtl="0" algn="l">
              <a:lnSpc>
                <a:spcPct val="100000"/>
              </a:lnSpc>
              <a:spcBef>
                <a:spcPts val="320"/>
              </a:spcBef>
              <a:spcAft>
                <a:spcPts val="0"/>
              </a:spcAft>
              <a:buClr>
                <a:srgbClr val="585858"/>
              </a:buClr>
              <a:buSzPts val="1300"/>
              <a:buFont typeface="Arial"/>
              <a:buChar char="●"/>
            </a:pPr>
            <a:r>
              <a:rPr lang="en-US" sz="1800">
                <a:solidFill>
                  <a:srgbClr val="1A1A1A"/>
                </a:solidFill>
                <a:latin typeface="Open Sans"/>
                <a:ea typeface="Open Sans"/>
                <a:cs typeface="Open Sans"/>
                <a:sym typeface="Open Sans"/>
              </a:rPr>
              <a:t>Compress features, reduce overfitting and</a:t>
            </a:r>
            <a:endParaRPr sz="1800">
              <a:solidFill>
                <a:schemeClr val="dk1"/>
              </a:solidFill>
              <a:latin typeface="Open Sans"/>
              <a:ea typeface="Open Sans"/>
              <a:cs typeface="Open Sans"/>
              <a:sym typeface="Open Sans"/>
            </a:endParaRPr>
          </a:p>
          <a:p>
            <a:pPr indent="0" lvl="0" marL="323215" marR="0" rtl="0" algn="l">
              <a:lnSpc>
                <a:spcPct val="100000"/>
              </a:lnSpc>
              <a:spcBef>
                <a:spcPts val="330"/>
              </a:spcBef>
              <a:spcAft>
                <a:spcPts val="0"/>
              </a:spcAft>
              <a:buNone/>
            </a:pPr>
            <a:r>
              <a:rPr lang="en-US" sz="1800">
                <a:solidFill>
                  <a:srgbClr val="1A1A1A"/>
                </a:solidFill>
                <a:latin typeface="Open Sans"/>
                <a:ea typeface="Open Sans"/>
                <a:cs typeface="Open Sans"/>
                <a:sym typeface="Open Sans"/>
              </a:rPr>
              <a:t>noise and increase efficiency and performance</a:t>
            </a:r>
            <a:endParaRPr sz="1800">
              <a:solidFill>
                <a:schemeClr val="dk1"/>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2"/>
          <p:cNvSpPr txBox="1"/>
          <p:nvPr>
            <p:ph type="title"/>
          </p:nvPr>
        </p:nvSpPr>
        <p:spPr>
          <a:xfrm>
            <a:off x="1273302" y="1192529"/>
            <a:ext cx="6601459" cy="39115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Overview and problem statement</a:t>
            </a:r>
            <a:endParaRPr/>
          </a:p>
        </p:txBody>
      </p:sp>
      <p:sp>
        <p:nvSpPr>
          <p:cNvPr id="57" name="Google Shape;57;p2"/>
          <p:cNvSpPr txBox="1"/>
          <p:nvPr/>
        </p:nvSpPr>
        <p:spPr>
          <a:xfrm>
            <a:off x="225043" y="1485138"/>
            <a:ext cx="8823960" cy="2815835"/>
          </a:xfrm>
          <a:prstGeom prst="rect">
            <a:avLst/>
          </a:prstGeom>
          <a:noFill/>
          <a:ln>
            <a:noFill/>
          </a:ln>
        </p:spPr>
        <p:txBody>
          <a:bodyPr anchorCtr="0" anchor="t" bIns="0" lIns="0" spcFirstLastPara="1" rIns="0" wrap="square" tIns="12700">
            <a:spAutoFit/>
          </a:bodyPr>
          <a:lstStyle/>
          <a:p>
            <a:pPr indent="0" lvl="0" marL="0" marR="118745" rtl="0" algn="ctr">
              <a:lnSpc>
                <a:spcPct val="100000"/>
              </a:lnSpc>
              <a:spcBef>
                <a:spcPts val="0"/>
              </a:spcBef>
              <a:spcAft>
                <a:spcPts val="0"/>
              </a:spcAft>
              <a:buNone/>
            </a:pPr>
            <a:r>
              <a:rPr lang="en-US" sz="2400">
                <a:solidFill>
                  <a:schemeClr val="dk1"/>
                </a:solidFill>
                <a:latin typeface="Arial Black"/>
                <a:ea typeface="Arial Black"/>
                <a:cs typeface="Arial Black"/>
                <a:sym typeface="Arial Black"/>
              </a:rPr>
              <a:t>International trade</a:t>
            </a:r>
            <a:endParaRPr sz="2400">
              <a:solidFill>
                <a:schemeClr val="dk1"/>
              </a:solidFill>
              <a:latin typeface="Arial Black"/>
              <a:ea typeface="Arial Black"/>
              <a:cs typeface="Arial Black"/>
              <a:sym typeface="Arial Black"/>
            </a:endParaRPr>
          </a:p>
          <a:p>
            <a:pPr indent="-311150" lvl="0" marL="323215" marR="5080" rtl="0" algn="l">
              <a:lnSpc>
                <a:spcPct val="115100"/>
              </a:lnSpc>
              <a:spcBef>
                <a:spcPts val="1789"/>
              </a:spcBef>
              <a:spcAft>
                <a:spcPts val="0"/>
              </a:spcAft>
              <a:buClr>
                <a:srgbClr val="585858"/>
              </a:buClr>
              <a:buSzPts val="1300"/>
              <a:buFont typeface="Arial"/>
              <a:buChar char="●"/>
            </a:pPr>
            <a:r>
              <a:rPr lang="en-US" sz="1600">
                <a:solidFill>
                  <a:srgbClr val="1A1A1A"/>
                </a:solidFill>
                <a:latin typeface="Open Sans"/>
                <a:ea typeface="Open Sans"/>
                <a:cs typeface="Open Sans"/>
                <a:sym typeface="Open Sans"/>
              </a:rPr>
              <a:t>Countries and stakeholders can benefit from. Such as Increased  revenues, Decreased competition, Longer product lifespan, Easier  cash-flow management, Better risk management, Benefiting  from currency exchange, Access to export financing, and  Disposal of surplus goods.</a:t>
            </a:r>
            <a:endParaRPr sz="1600">
              <a:solidFill>
                <a:schemeClr val="dk1"/>
              </a:solidFill>
              <a:latin typeface="Open Sans"/>
              <a:ea typeface="Open Sans"/>
              <a:cs typeface="Open Sans"/>
              <a:sym typeface="Open Sans"/>
            </a:endParaRPr>
          </a:p>
          <a:p>
            <a:pPr indent="0" lvl="0" marL="0" marR="0" rtl="0" algn="l">
              <a:lnSpc>
                <a:spcPct val="100000"/>
              </a:lnSpc>
              <a:spcBef>
                <a:spcPts val="20"/>
              </a:spcBef>
              <a:spcAft>
                <a:spcPts val="0"/>
              </a:spcAft>
              <a:buClr>
                <a:srgbClr val="585858"/>
              </a:buClr>
              <a:buSzPts val="1550"/>
              <a:buFont typeface="Arial"/>
              <a:buNone/>
            </a:pPr>
            <a:r>
              <a:t/>
            </a:r>
            <a:endParaRPr sz="1550">
              <a:solidFill>
                <a:schemeClr val="dk1"/>
              </a:solidFill>
              <a:latin typeface="Open Sans"/>
              <a:ea typeface="Open Sans"/>
              <a:cs typeface="Open Sans"/>
              <a:sym typeface="Open Sans"/>
            </a:endParaRPr>
          </a:p>
          <a:p>
            <a:pPr indent="-311150" lvl="0" marL="323215" marR="89535" rtl="0" algn="l">
              <a:lnSpc>
                <a:spcPct val="115100"/>
              </a:lnSpc>
              <a:spcBef>
                <a:spcPts val="0"/>
              </a:spcBef>
              <a:spcAft>
                <a:spcPts val="0"/>
              </a:spcAft>
              <a:buClr>
                <a:srgbClr val="585858"/>
              </a:buClr>
              <a:buSzPts val="1300"/>
              <a:buFont typeface="Arial"/>
              <a:buChar char="●"/>
            </a:pPr>
            <a:r>
              <a:rPr lang="en-US" sz="1600">
                <a:solidFill>
                  <a:srgbClr val="1A1A1A"/>
                </a:solidFill>
                <a:latin typeface="Open Sans"/>
                <a:ea typeface="Open Sans"/>
                <a:cs typeface="Open Sans"/>
                <a:sym typeface="Open Sans"/>
              </a:rPr>
              <a:t>Problem : shipping customs and duties, language barriers, cultural  differences, servicing customers, returning products, and  intellectual property theft</a:t>
            </a:r>
            <a:endParaRPr sz="1600">
              <a:solidFill>
                <a:schemeClr val="dk1"/>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3"/>
          <p:cNvSpPr txBox="1"/>
          <p:nvPr>
            <p:ph type="title"/>
          </p:nvPr>
        </p:nvSpPr>
        <p:spPr>
          <a:xfrm>
            <a:off x="808431" y="1410080"/>
            <a:ext cx="1020444"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a:solidFill>
                  <a:srgbClr val="1A1A1A"/>
                </a:solidFill>
                <a:latin typeface="Arial"/>
                <a:ea typeface="Arial"/>
                <a:cs typeface="Arial"/>
                <a:sym typeface="Arial"/>
              </a:rPr>
              <a:t>Data</a:t>
            </a:r>
            <a:endParaRPr/>
          </a:p>
        </p:txBody>
      </p:sp>
      <p:sp>
        <p:nvSpPr>
          <p:cNvPr id="63" name="Google Shape;63;p3"/>
          <p:cNvSpPr txBox="1"/>
          <p:nvPr>
            <p:ph idx="1" type="body"/>
          </p:nvPr>
        </p:nvSpPr>
        <p:spPr>
          <a:xfrm>
            <a:off x="299364" y="2053568"/>
            <a:ext cx="8545271" cy="2548262"/>
          </a:xfrm>
          <a:prstGeom prst="rect">
            <a:avLst/>
          </a:prstGeom>
          <a:noFill/>
          <a:ln>
            <a:noFill/>
          </a:ln>
        </p:spPr>
        <p:txBody>
          <a:bodyPr anchorCtr="0" anchor="t" bIns="0" lIns="0" spcFirstLastPara="1" rIns="0" wrap="square" tIns="12050">
            <a:spAutoFit/>
          </a:bodyPr>
          <a:lstStyle/>
          <a:p>
            <a:pPr indent="-311785" lvl="0" marL="1063625" marR="5080" rtl="0" algn="l">
              <a:lnSpc>
                <a:spcPct val="115100"/>
              </a:lnSpc>
              <a:spcBef>
                <a:spcPts val="0"/>
              </a:spcBef>
              <a:spcAft>
                <a:spcPts val="0"/>
              </a:spcAft>
              <a:buClr>
                <a:srgbClr val="585858"/>
              </a:buClr>
              <a:buSzPts val="1300"/>
              <a:buFont typeface="Arial"/>
              <a:buChar char="●"/>
            </a:pPr>
            <a:r>
              <a:rPr lang="en-US">
                <a:latin typeface="Open Sans"/>
                <a:ea typeface="Open Sans"/>
                <a:cs typeface="Open Sans"/>
                <a:sym typeface="Open Sans"/>
              </a:rPr>
              <a:t>This data is from all world pairs of countries (208),  for the period 1948 to 206. It would be safe to  generalize the results to all counties in the data set.</a:t>
            </a:r>
            <a:endParaRPr/>
          </a:p>
          <a:p>
            <a:pPr indent="-311785" lvl="0" marL="1063625" rtl="0" algn="l">
              <a:lnSpc>
                <a:spcPct val="100000"/>
              </a:lnSpc>
              <a:spcBef>
                <a:spcPts val="325"/>
              </a:spcBef>
              <a:spcAft>
                <a:spcPts val="0"/>
              </a:spcAft>
              <a:buClr>
                <a:srgbClr val="585858"/>
              </a:buClr>
              <a:buSzPts val="1300"/>
              <a:buFont typeface="Arial"/>
              <a:buChar char="●"/>
            </a:pPr>
            <a:r>
              <a:rPr lang="en-US">
                <a:latin typeface="Open Sans"/>
                <a:ea typeface="Open Sans"/>
                <a:cs typeface="Open Sans"/>
                <a:sym typeface="Open Sans"/>
              </a:rPr>
              <a:t>Total number of rows in dataset = 1204671 Total</a:t>
            </a:r>
            <a:endParaRPr/>
          </a:p>
          <a:p>
            <a:pPr indent="0" lvl="0" marL="1063625" rtl="0" algn="l">
              <a:lnSpc>
                <a:spcPct val="100000"/>
              </a:lnSpc>
              <a:spcBef>
                <a:spcPts val="320"/>
              </a:spcBef>
              <a:spcAft>
                <a:spcPts val="0"/>
              </a:spcAft>
              <a:buNone/>
            </a:pPr>
            <a:r>
              <a:rPr lang="en-US">
                <a:latin typeface="Open Sans"/>
                <a:ea typeface="Open Sans"/>
                <a:cs typeface="Open Sans"/>
                <a:sym typeface="Open Sans"/>
              </a:rPr>
              <a:t>number of columns in dataset = 36</a:t>
            </a:r>
            <a:endParaRPr/>
          </a:p>
          <a:p>
            <a:pPr indent="-287020" lvl="0" marL="1007110" rtl="0" algn="l">
              <a:lnSpc>
                <a:spcPct val="100000"/>
              </a:lnSpc>
              <a:spcBef>
                <a:spcPts val="330"/>
              </a:spcBef>
              <a:spcAft>
                <a:spcPts val="0"/>
              </a:spcAft>
              <a:buClr>
                <a:srgbClr val="000000"/>
              </a:buClr>
              <a:buSzPts val="1800"/>
              <a:buFont typeface="Arial"/>
              <a:buChar char="●"/>
            </a:pPr>
            <a:r>
              <a:rPr lang="en-US">
                <a:latin typeface="Open Sans"/>
                <a:ea typeface="Open Sans"/>
                <a:cs typeface="Open Sans"/>
                <a:sym typeface="Open Sans"/>
              </a:rPr>
              <a:t>Data includes gdp of origin and destination countries</a:t>
            </a:r>
            <a:endParaRPr/>
          </a:p>
          <a:p>
            <a:pPr indent="0" lvl="0" marL="1007110" marR="537210" rtl="0" algn="l">
              <a:lnSpc>
                <a:spcPct val="114999"/>
              </a:lnSpc>
              <a:spcBef>
                <a:spcPts val="0"/>
              </a:spcBef>
              <a:spcAft>
                <a:spcPts val="0"/>
              </a:spcAft>
              <a:buNone/>
            </a:pPr>
            <a:r>
              <a:rPr lang="en-US">
                <a:latin typeface="Open Sans"/>
                <a:ea typeface="Open Sans"/>
                <a:cs typeface="Open Sans"/>
                <a:sym typeface="Open Sans"/>
              </a:rPr>
              <a:t>, population , amount of trade between countries  etc.</a:t>
            </a:r>
            <a:endParaRPr/>
          </a:p>
          <a:p>
            <a:pPr indent="-343535" lvl="0" marL="1063625" rtl="0" algn="l">
              <a:lnSpc>
                <a:spcPct val="100000"/>
              </a:lnSpc>
              <a:spcBef>
                <a:spcPts val="325"/>
              </a:spcBef>
              <a:spcAft>
                <a:spcPts val="0"/>
              </a:spcAft>
              <a:buClr>
                <a:srgbClr val="000000"/>
              </a:buClr>
              <a:buSzPts val="1800"/>
              <a:buFont typeface="Arial"/>
              <a:buChar char="●"/>
            </a:pPr>
            <a:r>
              <a:rPr lang="en-US" u="sng">
                <a:solidFill>
                  <a:srgbClr val="0096A7"/>
                </a:solidFill>
                <a:latin typeface="Open Sans"/>
                <a:ea typeface="Open Sans"/>
                <a:cs typeface="Open Sans"/>
                <a:sym typeface="Open Sans"/>
                <a:hlinkClick r:id="rId3">
                  <a:extLst>
                    <a:ext uri="{A12FA001-AC4F-418D-AE19-62706E023703}">
                      <ahyp:hlinkClr val="tx"/>
                    </a:ext>
                  </a:extLst>
                </a:hlinkClick>
              </a:rPr>
              <a:t>Raw data available here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4"/>
          <p:cNvSpPr txBox="1"/>
          <p:nvPr>
            <p:ph type="title"/>
          </p:nvPr>
        </p:nvSpPr>
        <p:spPr>
          <a:xfrm>
            <a:off x="1273302" y="1192529"/>
            <a:ext cx="6601459" cy="39115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a:solidFill>
                  <a:srgbClr val="1A1A1A"/>
                </a:solidFill>
                <a:latin typeface="Arial"/>
                <a:ea typeface="Arial"/>
                <a:cs typeface="Arial"/>
                <a:sym typeface="Arial"/>
              </a:rPr>
              <a:t>Understanding the Data </a:t>
            </a:r>
            <a:endParaRPr b="1">
              <a:solidFill>
                <a:srgbClr val="1A1A1A"/>
              </a:solidFill>
              <a:latin typeface="Arial"/>
              <a:ea typeface="Arial"/>
              <a:cs typeface="Arial"/>
              <a:sym typeface="Arial"/>
            </a:endParaRPr>
          </a:p>
        </p:txBody>
      </p:sp>
      <p:sp>
        <p:nvSpPr>
          <p:cNvPr id="69" name="Google Shape;69;p4"/>
          <p:cNvSpPr txBox="1"/>
          <p:nvPr>
            <p:ph idx="1" type="body"/>
          </p:nvPr>
        </p:nvSpPr>
        <p:spPr>
          <a:xfrm>
            <a:off x="299364" y="2053568"/>
            <a:ext cx="8545271" cy="2292935"/>
          </a:xfrm>
          <a:prstGeom prst="rect">
            <a:avLst/>
          </a:prstGeom>
          <a:noFill/>
          <a:ln>
            <a:noFill/>
          </a:ln>
        </p:spPr>
        <p:txBody>
          <a:bodyPr anchorCtr="0" anchor="t" bIns="0" lIns="0" spcFirstLastPara="1" rIns="0" wrap="square" tIns="0">
            <a:spAutoFit/>
          </a:bodyPr>
          <a:lstStyle/>
          <a:p>
            <a:pPr indent="-311785" lvl="0" marL="1063625" rtl="0" algn="l">
              <a:lnSpc>
                <a:spcPct val="100000"/>
              </a:lnSpc>
              <a:spcBef>
                <a:spcPts val="0"/>
              </a:spcBef>
              <a:spcAft>
                <a:spcPts val="0"/>
              </a:spcAft>
              <a:buClr>
                <a:srgbClr val="585858"/>
              </a:buClr>
              <a:buSzPts val="1300"/>
              <a:buFont typeface="Arial"/>
              <a:buChar char="●"/>
            </a:pPr>
            <a:r>
              <a:rPr lang="en-US">
                <a:latin typeface="Open Sans"/>
                <a:ea typeface="Open Sans"/>
                <a:cs typeface="Open Sans"/>
                <a:sym typeface="Open Sans"/>
              </a:rPr>
              <a:t>The original data is composed of 1204671 rows and 36 columns. </a:t>
            </a:r>
            <a:endParaRPr/>
          </a:p>
          <a:p>
            <a:pPr indent="-311785" lvl="0" marL="1063625" rtl="0" algn="l">
              <a:lnSpc>
                <a:spcPct val="100000"/>
              </a:lnSpc>
              <a:spcBef>
                <a:spcPts val="325"/>
              </a:spcBef>
              <a:spcAft>
                <a:spcPts val="0"/>
              </a:spcAft>
              <a:buClr>
                <a:srgbClr val="585858"/>
              </a:buClr>
              <a:buSzPts val="1300"/>
              <a:buFont typeface="Arial"/>
              <a:buChar char="●"/>
            </a:pPr>
            <a:r>
              <a:rPr lang="en-US">
                <a:latin typeface="Open Sans"/>
                <a:ea typeface="Open Sans"/>
                <a:cs typeface="Open Sans"/>
                <a:sym typeface="Open Sans"/>
              </a:rPr>
              <a:t>To analyze the country of interest the USA  in a specific time period(year greater than or equal to 2000), the data filtered, and the  reduced dataset has 1358 rows and 36 columns. </a:t>
            </a:r>
            <a:endParaRPr/>
          </a:p>
          <a:p>
            <a:pPr indent="0" lvl="0" marL="751840" rtl="0" algn="l">
              <a:lnSpc>
                <a:spcPct val="100000"/>
              </a:lnSpc>
              <a:spcBef>
                <a:spcPts val="325"/>
              </a:spcBef>
              <a:spcAft>
                <a:spcPts val="0"/>
              </a:spcAft>
              <a:buNone/>
            </a:pPr>
            <a:r>
              <a:t/>
            </a:r>
            <a:endParaRPr/>
          </a:p>
          <a:p>
            <a:pPr indent="0" lvl="0" marL="0" rtl="0" algn="l">
              <a:spcBef>
                <a:spcPts val="0"/>
              </a:spcBef>
              <a:spcAft>
                <a:spcPts val="0"/>
              </a:spcAft>
              <a:buNone/>
            </a:pPr>
            <a:r>
              <a:rPr lang="en-US"/>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5"/>
          <p:cNvSpPr txBox="1"/>
          <p:nvPr>
            <p:ph idx="4294967295" type="title"/>
          </p:nvPr>
        </p:nvSpPr>
        <p:spPr>
          <a:xfrm>
            <a:off x="2543175" y="1192213"/>
            <a:ext cx="6600825" cy="738187"/>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US"/>
              <a:t>Checking for Missing Values</a:t>
            </a:r>
            <a:br>
              <a:rPr b="1" lang="en-US"/>
            </a:br>
            <a:endParaRPr/>
          </a:p>
        </p:txBody>
      </p:sp>
      <p:pic>
        <p:nvPicPr>
          <p:cNvPr id="75" name="Google Shape;75;p5"/>
          <p:cNvPicPr preferRelativeResize="0"/>
          <p:nvPr/>
        </p:nvPicPr>
        <p:blipFill rotWithShape="1">
          <a:blip r:embed="rId3">
            <a:alphaModFix/>
          </a:blip>
          <a:srcRect b="0" l="0" r="0" t="0"/>
          <a:stretch/>
        </p:blipFill>
        <p:spPr>
          <a:xfrm>
            <a:off x="152400" y="1909824"/>
            <a:ext cx="4188826" cy="1684021"/>
          </a:xfrm>
          <a:prstGeom prst="rect">
            <a:avLst/>
          </a:prstGeom>
          <a:noFill/>
          <a:ln>
            <a:noFill/>
          </a:ln>
        </p:spPr>
      </p:pic>
      <p:pic>
        <p:nvPicPr>
          <p:cNvPr id="76" name="Google Shape;76;p5"/>
          <p:cNvPicPr preferRelativeResize="0"/>
          <p:nvPr/>
        </p:nvPicPr>
        <p:blipFill rotWithShape="1">
          <a:blip r:embed="rId4">
            <a:alphaModFix/>
          </a:blip>
          <a:srcRect b="0" l="0" r="0" t="0"/>
          <a:stretch/>
        </p:blipFill>
        <p:spPr>
          <a:xfrm>
            <a:off x="4495800" y="1715459"/>
            <a:ext cx="4276165" cy="2072752"/>
          </a:xfrm>
          <a:prstGeom prst="rect">
            <a:avLst/>
          </a:prstGeom>
          <a:noFill/>
          <a:ln>
            <a:noFill/>
          </a:ln>
        </p:spPr>
      </p:pic>
      <p:sp>
        <p:nvSpPr>
          <p:cNvPr id="77" name="Google Shape;77;p5"/>
          <p:cNvSpPr/>
          <p:nvPr/>
        </p:nvSpPr>
        <p:spPr>
          <a:xfrm>
            <a:off x="4572000" y="3788211"/>
            <a:ext cx="39624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Open Sans"/>
                <a:ea typeface="Open Sans"/>
                <a:cs typeface="Open Sans"/>
                <a:sym typeface="Open Sans"/>
              </a:rPr>
              <a:t>White spaces shows the missing value in the data frame.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6"/>
          <p:cNvSpPr txBox="1"/>
          <p:nvPr>
            <p:ph type="title"/>
          </p:nvPr>
        </p:nvSpPr>
        <p:spPr>
          <a:xfrm>
            <a:off x="1273302" y="1192529"/>
            <a:ext cx="6601459"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US"/>
              <a:t>Data Visualization</a:t>
            </a:r>
            <a:br>
              <a:rPr b="1" lang="en-US"/>
            </a:br>
            <a:endParaRPr/>
          </a:p>
        </p:txBody>
      </p:sp>
      <p:sp>
        <p:nvSpPr>
          <p:cNvPr id="83" name="Google Shape;83;p6"/>
          <p:cNvSpPr txBox="1"/>
          <p:nvPr>
            <p:ph idx="1" type="body"/>
          </p:nvPr>
        </p:nvSpPr>
        <p:spPr>
          <a:xfrm>
            <a:off x="299365" y="2053568"/>
            <a:ext cx="2443836" cy="55399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Open Sans"/>
                <a:ea typeface="Open Sans"/>
                <a:cs typeface="Open Sans"/>
                <a:sym typeface="Open Sans"/>
              </a:rPr>
              <a:t>Distribution plots for list of numerical features</a:t>
            </a:r>
            <a:endParaRPr/>
          </a:p>
          <a:p>
            <a:pPr indent="0" lvl="0" marL="0" rtl="0" algn="l">
              <a:spcBef>
                <a:spcPts val="0"/>
              </a:spcBef>
              <a:spcAft>
                <a:spcPts val="0"/>
              </a:spcAft>
              <a:buNone/>
            </a:pPr>
            <a:r>
              <a:t/>
            </a:r>
            <a:endParaRPr/>
          </a:p>
        </p:txBody>
      </p:sp>
      <p:pic>
        <p:nvPicPr>
          <p:cNvPr id="84" name="Google Shape;84;p6"/>
          <p:cNvPicPr preferRelativeResize="0"/>
          <p:nvPr/>
        </p:nvPicPr>
        <p:blipFill rotWithShape="1">
          <a:blip r:embed="rId3">
            <a:alphaModFix/>
          </a:blip>
          <a:srcRect b="0" l="0" r="0" t="0"/>
          <a:stretch/>
        </p:blipFill>
        <p:spPr>
          <a:xfrm>
            <a:off x="4876800" y="514350"/>
            <a:ext cx="3744913" cy="4495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7"/>
          <p:cNvSpPr txBox="1"/>
          <p:nvPr>
            <p:ph type="title"/>
          </p:nvPr>
        </p:nvSpPr>
        <p:spPr>
          <a:xfrm>
            <a:off x="1273302" y="1192529"/>
            <a:ext cx="6601459"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US"/>
              <a:t>Bivariate and Univariate  Analysis</a:t>
            </a:r>
            <a:br>
              <a:rPr b="1" lang="en-US"/>
            </a:br>
            <a:endParaRPr/>
          </a:p>
        </p:txBody>
      </p:sp>
      <p:sp>
        <p:nvSpPr>
          <p:cNvPr id="90" name="Google Shape;90;p7"/>
          <p:cNvSpPr txBox="1"/>
          <p:nvPr>
            <p:ph idx="1" type="body"/>
          </p:nvPr>
        </p:nvSpPr>
        <p:spPr>
          <a:xfrm>
            <a:off x="299364" y="5086350"/>
            <a:ext cx="5415635" cy="307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Open Sans"/>
                <a:ea typeface="Open Sans"/>
                <a:cs typeface="Open Sans"/>
                <a:sym typeface="Open Sans"/>
              </a:rPr>
              <a:t>The graph shows that some features like gdpcap_d, pop_d, and flow has outliers. </a:t>
            </a:r>
            <a:endParaRPr/>
          </a:p>
        </p:txBody>
      </p:sp>
      <p:pic>
        <p:nvPicPr>
          <p:cNvPr id="91" name="Google Shape;91;p7"/>
          <p:cNvPicPr preferRelativeResize="0"/>
          <p:nvPr/>
        </p:nvPicPr>
        <p:blipFill rotWithShape="1">
          <a:blip r:embed="rId3">
            <a:alphaModFix/>
          </a:blip>
          <a:srcRect b="0" l="0" r="0" t="0"/>
          <a:stretch/>
        </p:blipFill>
        <p:spPr>
          <a:xfrm>
            <a:off x="5105400" y="1733550"/>
            <a:ext cx="3553460" cy="3486150"/>
          </a:xfrm>
          <a:prstGeom prst="rect">
            <a:avLst/>
          </a:prstGeom>
          <a:noFill/>
          <a:ln>
            <a:noFill/>
          </a:ln>
        </p:spPr>
      </p:pic>
      <p:pic>
        <p:nvPicPr>
          <p:cNvPr id="92" name="Google Shape;92;p7"/>
          <p:cNvPicPr preferRelativeResize="0"/>
          <p:nvPr/>
        </p:nvPicPr>
        <p:blipFill rotWithShape="1">
          <a:blip r:embed="rId4">
            <a:alphaModFix/>
          </a:blip>
          <a:srcRect b="0" l="0" r="0" t="0"/>
          <a:stretch/>
        </p:blipFill>
        <p:spPr>
          <a:xfrm>
            <a:off x="671830" y="1786218"/>
            <a:ext cx="4343400" cy="3314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8"/>
          <p:cNvSpPr txBox="1"/>
          <p:nvPr>
            <p:ph type="title"/>
          </p:nvPr>
        </p:nvSpPr>
        <p:spPr>
          <a:xfrm>
            <a:off x="1273302" y="1192529"/>
            <a:ext cx="6601459"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US"/>
              <a:t>Data Processing</a:t>
            </a:r>
            <a:br>
              <a:rPr b="1" lang="en-US"/>
            </a:br>
            <a:endParaRPr/>
          </a:p>
        </p:txBody>
      </p:sp>
      <p:sp>
        <p:nvSpPr>
          <p:cNvPr id="98" name="Google Shape;98;p8"/>
          <p:cNvSpPr txBox="1"/>
          <p:nvPr>
            <p:ph idx="1" type="body"/>
          </p:nvPr>
        </p:nvSpPr>
        <p:spPr>
          <a:xfrm>
            <a:off x="144463" y="2343150"/>
            <a:ext cx="2598737" cy="2769989"/>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Open Sans"/>
                <a:ea typeface="Open Sans"/>
                <a:cs typeface="Open Sans"/>
                <a:sym typeface="Open Sans"/>
              </a:rPr>
              <a:t>The following Highly correlated features will be removed from dataset:</a:t>
            </a:r>
            <a:endParaRPr/>
          </a:p>
          <a:p>
            <a:pPr indent="0" lvl="0" marL="0" rtl="0" algn="l">
              <a:spcBef>
                <a:spcPts val="0"/>
              </a:spcBef>
              <a:spcAft>
                <a:spcPts val="0"/>
              </a:spcAft>
              <a:buNone/>
            </a:pPr>
            <a:r>
              <a:rPr lang="en-US">
                <a:latin typeface="Open Sans"/>
                <a:ea typeface="Open Sans"/>
                <a:cs typeface="Open Sans"/>
                <a:sym typeface="Open Sans"/>
              </a:rPr>
              <a:t>year and gdp_o</a:t>
            </a:r>
            <a:endParaRPr>
              <a:latin typeface="Open Sans"/>
              <a:ea typeface="Open Sans"/>
              <a:cs typeface="Open Sans"/>
              <a:sym typeface="Open Sans"/>
            </a:endParaRPr>
          </a:p>
          <a:p>
            <a:pPr indent="0" lvl="0" marL="0" rtl="0" algn="l">
              <a:spcBef>
                <a:spcPts val="0"/>
              </a:spcBef>
              <a:spcAft>
                <a:spcPts val="0"/>
              </a:spcAft>
              <a:buNone/>
            </a:pPr>
            <a:r>
              <a:rPr lang="en-US">
                <a:latin typeface="Open Sans"/>
                <a:ea typeface="Open Sans"/>
                <a:cs typeface="Open Sans"/>
                <a:sym typeface="Open Sans"/>
              </a:rPr>
              <a:t>year and pop_o</a:t>
            </a:r>
            <a:endParaRPr>
              <a:latin typeface="Open Sans"/>
              <a:ea typeface="Open Sans"/>
              <a:cs typeface="Open Sans"/>
              <a:sym typeface="Open Sans"/>
            </a:endParaRPr>
          </a:p>
          <a:p>
            <a:pPr indent="0" lvl="0" marL="0" rtl="0" algn="l">
              <a:spcBef>
                <a:spcPts val="0"/>
              </a:spcBef>
              <a:spcAft>
                <a:spcPts val="0"/>
              </a:spcAft>
              <a:buNone/>
            </a:pPr>
            <a:r>
              <a:rPr lang="en-US">
                <a:latin typeface="Open Sans"/>
                <a:ea typeface="Open Sans"/>
                <a:cs typeface="Open Sans"/>
                <a:sym typeface="Open Sans"/>
              </a:rPr>
              <a:t>year and gdpcap_o</a:t>
            </a:r>
            <a:endParaRPr>
              <a:latin typeface="Open Sans"/>
              <a:ea typeface="Open Sans"/>
              <a:cs typeface="Open Sans"/>
              <a:sym typeface="Open Sans"/>
            </a:endParaRPr>
          </a:p>
          <a:p>
            <a:pPr indent="0" lvl="0" marL="0" rtl="0" algn="l">
              <a:spcBef>
                <a:spcPts val="0"/>
              </a:spcBef>
              <a:spcAft>
                <a:spcPts val="0"/>
              </a:spcAft>
              <a:buNone/>
            </a:pPr>
            <a:r>
              <a:rPr lang="en-US">
                <a:latin typeface="Open Sans"/>
                <a:ea typeface="Open Sans"/>
                <a:cs typeface="Open Sans"/>
                <a:sym typeface="Open Sans"/>
              </a:rPr>
              <a:t>gdp_o and pop_o</a:t>
            </a:r>
            <a:endParaRPr>
              <a:latin typeface="Open Sans"/>
              <a:ea typeface="Open Sans"/>
              <a:cs typeface="Open Sans"/>
              <a:sym typeface="Open Sans"/>
            </a:endParaRPr>
          </a:p>
          <a:p>
            <a:pPr indent="0" lvl="0" marL="0" rtl="0" algn="l">
              <a:spcBef>
                <a:spcPts val="0"/>
              </a:spcBef>
              <a:spcAft>
                <a:spcPts val="0"/>
              </a:spcAft>
              <a:buNone/>
            </a:pPr>
            <a:r>
              <a:rPr lang="en-US">
                <a:latin typeface="Open Sans"/>
                <a:ea typeface="Open Sans"/>
                <a:cs typeface="Open Sans"/>
                <a:sym typeface="Open Sans"/>
              </a:rPr>
              <a:t>gdocap_o and pop_o </a:t>
            </a:r>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99" name="Google Shape;99;p8"/>
          <p:cNvPicPr preferRelativeResize="0"/>
          <p:nvPr/>
        </p:nvPicPr>
        <p:blipFill rotWithShape="1">
          <a:blip r:embed="rId3">
            <a:alphaModFix/>
          </a:blip>
          <a:srcRect b="0" l="0" r="0" t="0"/>
          <a:stretch/>
        </p:blipFill>
        <p:spPr>
          <a:xfrm>
            <a:off x="4191000" y="1047750"/>
            <a:ext cx="4656137" cy="461483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9"/>
          <p:cNvSpPr txBox="1"/>
          <p:nvPr>
            <p:ph type="title"/>
          </p:nvPr>
        </p:nvSpPr>
        <p:spPr>
          <a:xfrm>
            <a:off x="808431" y="1368933"/>
            <a:ext cx="2649220"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a:solidFill>
                  <a:srgbClr val="1A1A1A"/>
                </a:solidFill>
                <a:latin typeface="Arial"/>
                <a:ea typeface="Arial"/>
                <a:cs typeface="Arial"/>
                <a:sym typeface="Arial"/>
              </a:rPr>
              <a:t>Data cleaning</a:t>
            </a:r>
            <a:endParaRPr/>
          </a:p>
        </p:txBody>
      </p:sp>
      <p:sp>
        <p:nvSpPr>
          <p:cNvPr id="105" name="Google Shape;105;p9"/>
          <p:cNvSpPr txBox="1"/>
          <p:nvPr/>
        </p:nvSpPr>
        <p:spPr>
          <a:xfrm>
            <a:off x="954735" y="2124837"/>
            <a:ext cx="7210425" cy="1612236"/>
          </a:xfrm>
          <a:prstGeom prst="rect">
            <a:avLst/>
          </a:prstGeom>
          <a:noFill/>
          <a:ln>
            <a:noFill/>
          </a:ln>
        </p:spPr>
        <p:txBody>
          <a:bodyPr anchorCtr="0" anchor="t" bIns="0" lIns="0" spcFirstLastPara="1" rIns="0" wrap="square" tIns="12700">
            <a:spAutoFit/>
          </a:bodyPr>
          <a:lstStyle/>
          <a:p>
            <a:pPr indent="-311150" lvl="0" marL="323215" marR="840739" rtl="0" algn="l">
              <a:lnSpc>
                <a:spcPct val="114999"/>
              </a:lnSpc>
              <a:spcBef>
                <a:spcPts val="0"/>
              </a:spcBef>
              <a:spcAft>
                <a:spcPts val="0"/>
              </a:spcAft>
              <a:buClr>
                <a:srgbClr val="585858"/>
              </a:buClr>
              <a:buSzPts val="1300"/>
              <a:buFont typeface="Arial"/>
              <a:buChar char="●"/>
            </a:pPr>
            <a:r>
              <a:rPr lang="en-US" sz="1800">
                <a:solidFill>
                  <a:srgbClr val="202020"/>
                </a:solidFill>
                <a:latin typeface="Open Sans"/>
                <a:ea typeface="Open Sans"/>
                <a:cs typeface="Open Sans"/>
                <a:sym typeface="Open Sans"/>
              </a:rPr>
              <a:t>Dropping the features with more than 50  percent missing values(</a:t>
            </a:r>
            <a:r>
              <a:rPr lang="en-US" sz="1800">
                <a:solidFill>
                  <a:schemeClr val="dk1"/>
                </a:solidFill>
                <a:latin typeface="Open Sans"/>
                <a:ea typeface="Open Sans"/>
                <a:cs typeface="Open Sans"/>
                <a:sym typeface="Open Sans"/>
              </a:rPr>
              <a:t>'indepdate', 'conflict’)</a:t>
            </a:r>
            <a:r>
              <a:rPr lang="en-US" sz="1800">
                <a:solidFill>
                  <a:srgbClr val="202020"/>
                </a:solidFill>
                <a:latin typeface="Open Sans"/>
                <a:ea typeface="Open Sans"/>
                <a:cs typeface="Open Sans"/>
                <a:sym typeface="Open Sans"/>
              </a:rPr>
              <a:t>.</a:t>
            </a:r>
            <a:endParaRPr sz="1800">
              <a:solidFill>
                <a:srgbClr val="202020"/>
              </a:solidFill>
              <a:latin typeface="Open Sans"/>
              <a:ea typeface="Open Sans"/>
              <a:cs typeface="Open Sans"/>
              <a:sym typeface="Open Sans"/>
            </a:endParaRPr>
          </a:p>
          <a:p>
            <a:pPr indent="-311150" lvl="0" marL="323215" marR="840739" rtl="0" algn="l">
              <a:lnSpc>
                <a:spcPct val="114999"/>
              </a:lnSpc>
              <a:spcBef>
                <a:spcPts val="100"/>
              </a:spcBef>
              <a:spcAft>
                <a:spcPts val="0"/>
              </a:spcAft>
              <a:buClr>
                <a:srgbClr val="585858"/>
              </a:buClr>
              <a:buSzPts val="1300"/>
              <a:buFont typeface="Arial"/>
              <a:buChar char="●"/>
            </a:pPr>
            <a:r>
              <a:rPr lang="en-US" sz="1800">
                <a:solidFill>
                  <a:srgbClr val="202020"/>
                </a:solidFill>
                <a:latin typeface="Open Sans"/>
                <a:ea typeface="Open Sans"/>
                <a:cs typeface="Open Sans"/>
                <a:sym typeface="Open Sans"/>
              </a:rPr>
              <a:t>Replacing NaN with 0 in dataset.</a:t>
            </a:r>
            <a:endParaRPr sz="1800">
              <a:solidFill>
                <a:schemeClr val="dk1"/>
              </a:solidFill>
              <a:latin typeface="Open Sans"/>
              <a:ea typeface="Open Sans"/>
              <a:cs typeface="Open Sans"/>
              <a:sym typeface="Open Sans"/>
            </a:endParaRPr>
          </a:p>
          <a:p>
            <a:pPr indent="-311150" lvl="0" marL="323215" marR="0" rtl="0" algn="l">
              <a:lnSpc>
                <a:spcPct val="100000"/>
              </a:lnSpc>
              <a:spcBef>
                <a:spcPts val="325"/>
              </a:spcBef>
              <a:spcAft>
                <a:spcPts val="0"/>
              </a:spcAft>
              <a:buClr>
                <a:srgbClr val="585858"/>
              </a:buClr>
              <a:buSzPts val="1300"/>
              <a:buFont typeface="Arial"/>
              <a:buChar char="●"/>
            </a:pPr>
            <a:r>
              <a:rPr lang="en-US" sz="1800">
                <a:solidFill>
                  <a:srgbClr val="202020"/>
                </a:solidFill>
                <a:latin typeface="Open Sans"/>
                <a:ea typeface="Open Sans"/>
                <a:cs typeface="Open Sans"/>
                <a:sym typeface="Open Sans"/>
              </a:rPr>
              <a:t>Replacing missing values with simple imputer</a:t>
            </a:r>
            <a:endParaRPr sz="1800">
              <a:solidFill>
                <a:srgbClr val="202020"/>
              </a:solidFill>
              <a:latin typeface="Open Sans"/>
              <a:ea typeface="Open Sans"/>
              <a:cs typeface="Open Sans"/>
              <a:sym typeface="Open Sans"/>
            </a:endParaRPr>
          </a:p>
          <a:p>
            <a:pPr indent="-228600" lvl="0" marL="323215" marR="0" rtl="0" algn="l">
              <a:lnSpc>
                <a:spcPct val="100000"/>
              </a:lnSpc>
              <a:spcBef>
                <a:spcPts val="325"/>
              </a:spcBef>
              <a:spcAft>
                <a:spcPts val="0"/>
              </a:spcAft>
              <a:buClr>
                <a:srgbClr val="585858"/>
              </a:buClr>
              <a:buSzPts val="1300"/>
              <a:buFont typeface="Arial"/>
              <a:buNone/>
            </a:pPr>
            <a:r>
              <a:t/>
            </a:r>
            <a:endParaRPr sz="1800">
              <a:solidFill>
                <a:schemeClr val="dk1"/>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2021-04-26T13:58:05Z</dcterms:created>
  <dc:creator>MOHAMMAD NOSRATI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2021-03-26T00:00:00Z</vt:filetime>
  </property>
  <property fmtid="{D5CDD505-2E9C-101B-9397-08002B2CF9AE}" pid="3" name="Creator">
    <vt:lpwstr>Microsoft® PowerPoint® for Microsoft 365</vt:lpwstr>
  </property>
  <property fmtid="{D5CDD505-2E9C-101B-9397-08002B2CF9AE}" pid="4" name="LastSaved">
    <vt:filetime>2021-04-26T00:00:00Z</vt:filetime>
  </property>
</Properties>
</file>