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 id="2147483673"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type="screen16x9"/>
  <p:notesSz cx="6858000" cy="9144000"/>
  <p:embeddedFontLst>
    <p:embeddedFont>
      <p:font typeface="Play"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font" Target="fonts/font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c4242b1f86_2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2c4242b1f86_2_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c4242b1f86_2_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c4242b1f86_3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c4242b1f86_3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c4242b1f86_2_14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g2c4242b1f86_2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c4242b1f86_2_16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2c4242b1f86_2_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c4242b1f86_2_17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2c4242b1f86_2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c4242b1f86_2_17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2c4242b1f86_2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c4242b1f86_2_9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2c4242b1f86_2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4242b1f86_2_10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2c4242b1f86_2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c4242b1f86_2_12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2c4242b1f86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c4242b1f86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2c4242b1f86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c4242b1f86_3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2c4242b1f86_3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c4242b1f86_3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2c4242b1f86_3_1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c4242b1f86_2_13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2c4242b1f86_2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c4242b1f86_3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2c4242b1f86_3_3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lt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lt1"/>
              </a:buClr>
              <a:buSzPts val="1800"/>
              <a:buNone/>
              <a:defRPr sz="1800"/>
            </a:lvl1pPr>
            <a:lvl2pPr lvl="1" algn="ctr">
              <a:lnSpc>
                <a:spcPct val="90000"/>
              </a:lnSpc>
              <a:spcBef>
                <a:spcPts val="400"/>
              </a:spcBef>
              <a:spcAft>
                <a:spcPts val="0"/>
              </a:spcAft>
              <a:buClr>
                <a:schemeClr val="lt1"/>
              </a:buClr>
              <a:buSzPts val="1500"/>
              <a:buNone/>
              <a:defRPr sz="1500"/>
            </a:lvl2pPr>
            <a:lvl3pPr lvl="2" algn="ctr">
              <a:lnSpc>
                <a:spcPct val="90000"/>
              </a:lnSpc>
              <a:spcBef>
                <a:spcPts val="400"/>
              </a:spcBef>
              <a:spcAft>
                <a:spcPts val="0"/>
              </a:spcAft>
              <a:buClr>
                <a:schemeClr val="lt1"/>
              </a:buClr>
              <a:buSzPts val="1400"/>
              <a:buNone/>
              <a:defRPr sz="1400"/>
            </a:lvl3pPr>
            <a:lvl4pPr lvl="3" algn="ctr">
              <a:lnSpc>
                <a:spcPct val="90000"/>
              </a:lnSpc>
              <a:spcBef>
                <a:spcPts val="400"/>
              </a:spcBef>
              <a:spcAft>
                <a:spcPts val="0"/>
              </a:spcAft>
              <a:buClr>
                <a:schemeClr val="lt1"/>
              </a:buClr>
              <a:buSzPts val="1200"/>
              <a:buNone/>
              <a:defRPr sz="1200"/>
            </a:lvl4pPr>
            <a:lvl5pPr lvl="4" algn="ctr">
              <a:lnSpc>
                <a:spcPct val="9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4"/>
        <p:cNvGrpSpPr/>
        <p:nvPr/>
      </p:nvGrpSpPr>
      <p:grpSpPr>
        <a:xfrm>
          <a:off x="0" y="0"/>
          <a:ext cx="0" cy="0"/>
          <a:chOff x="0" y="0"/>
          <a:chExt cx="0" cy="0"/>
        </a:xfrm>
      </p:grpSpPr>
      <p:sp>
        <p:nvSpPr>
          <p:cNvPr id="75" name="Google Shape;75;p17"/>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7" name="Google Shape;77;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2" name="Google Shape;82;p18"/>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757575"/>
              </a:buClr>
              <a:buSzPts val="1800"/>
              <a:buNone/>
              <a:defRPr sz="1800">
                <a:solidFill>
                  <a:srgbClr val="757575"/>
                </a:solidFill>
              </a:defRPr>
            </a:lvl1pPr>
            <a:lvl2pPr marL="914400" lvl="1" indent="-228600" algn="l">
              <a:lnSpc>
                <a:spcPct val="90000"/>
              </a:lnSpc>
              <a:spcBef>
                <a:spcPts val="400"/>
              </a:spcBef>
              <a:spcAft>
                <a:spcPts val="0"/>
              </a:spcAft>
              <a:buClr>
                <a:srgbClr val="757575"/>
              </a:buClr>
              <a:buSzPts val="1500"/>
              <a:buNone/>
              <a:defRPr sz="1500">
                <a:solidFill>
                  <a:srgbClr val="757575"/>
                </a:solidFill>
              </a:defRPr>
            </a:lvl2pPr>
            <a:lvl3pPr marL="1371600" lvl="2" indent="-228600" algn="l">
              <a:lnSpc>
                <a:spcPct val="90000"/>
              </a:lnSpc>
              <a:spcBef>
                <a:spcPts val="400"/>
              </a:spcBef>
              <a:spcAft>
                <a:spcPts val="0"/>
              </a:spcAft>
              <a:buClr>
                <a:srgbClr val="757575"/>
              </a:buClr>
              <a:buSzPts val="1400"/>
              <a:buNone/>
              <a:defRPr sz="1400">
                <a:solidFill>
                  <a:srgbClr val="757575"/>
                </a:solidFill>
              </a:defRPr>
            </a:lvl3pPr>
            <a:lvl4pPr marL="1828800" lvl="3" indent="-228600" algn="l">
              <a:lnSpc>
                <a:spcPct val="90000"/>
              </a:lnSpc>
              <a:spcBef>
                <a:spcPts val="400"/>
              </a:spcBef>
              <a:spcAft>
                <a:spcPts val="0"/>
              </a:spcAft>
              <a:buClr>
                <a:srgbClr val="757575"/>
              </a:buClr>
              <a:buSzPts val="1200"/>
              <a:buNone/>
              <a:defRPr sz="1200">
                <a:solidFill>
                  <a:srgbClr val="757575"/>
                </a:solidFill>
              </a:defRPr>
            </a:lvl4pPr>
            <a:lvl5pPr marL="2286000" lvl="4" indent="-228600" algn="l">
              <a:lnSpc>
                <a:spcPct val="90000"/>
              </a:lnSpc>
              <a:spcBef>
                <a:spcPts val="400"/>
              </a:spcBef>
              <a:spcAft>
                <a:spcPts val="0"/>
              </a:spcAft>
              <a:buClr>
                <a:srgbClr val="757575"/>
              </a:buClr>
              <a:buSzPts val="1200"/>
              <a:buNone/>
              <a:defRPr sz="1200">
                <a:solidFill>
                  <a:srgbClr val="757575"/>
                </a:solidFill>
              </a:defRPr>
            </a:lvl5pPr>
            <a:lvl6pPr marL="2743200" lvl="5" indent="-228600" algn="l">
              <a:lnSpc>
                <a:spcPct val="90000"/>
              </a:lnSpc>
              <a:spcBef>
                <a:spcPts val="400"/>
              </a:spcBef>
              <a:spcAft>
                <a:spcPts val="0"/>
              </a:spcAft>
              <a:buClr>
                <a:srgbClr val="757575"/>
              </a:buClr>
              <a:buSzPts val="1200"/>
              <a:buNone/>
              <a:defRPr sz="1200">
                <a:solidFill>
                  <a:srgbClr val="757575"/>
                </a:solidFill>
              </a:defRPr>
            </a:lvl6pPr>
            <a:lvl7pPr marL="3200400" lvl="6" indent="-228600" algn="l">
              <a:lnSpc>
                <a:spcPct val="90000"/>
              </a:lnSpc>
              <a:spcBef>
                <a:spcPts val="400"/>
              </a:spcBef>
              <a:spcAft>
                <a:spcPts val="0"/>
              </a:spcAft>
              <a:buClr>
                <a:srgbClr val="757575"/>
              </a:buClr>
              <a:buSzPts val="1200"/>
              <a:buNone/>
              <a:defRPr sz="1200">
                <a:solidFill>
                  <a:srgbClr val="757575"/>
                </a:solidFill>
              </a:defRPr>
            </a:lvl7pPr>
            <a:lvl8pPr marL="3657600" lvl="7" indent="-228600" algn="l">
              <a:lnSpc>
                <a:spcPct val="90000"/>
              </a:lnSpc>
              <a:spcBef>
                <a:spcPts val="400"/>
              </a:spcBef>
              <a:spcAft>
                <a:spcPts val="0"/>
              </a:spcAft>
              <a:buClr>
                <a:srgbClr val="757575"/>
              </a:buClr>
              <a:buSzPts val="1200"/>
              <a:buNone/>
              <a:defRPr sz="1200">
                <a:solidFill>
                  <a:srgbClr val="757575"/>
                </a:solidFill>
              </a:defRPr>
            </a:lvl8pPr>
            <a:lvl9pPr marL="4114800" lvl="8" indent="-228600" algn="l">
              <a:lnSpc>
                <a:spcPct val="90000"/>
              </a:lnSpc>
              <a:spcBef>
                <a:spcPts val="400"/>
              </a:spcBef>
              <a:spcAft>
                <a:spcPts val="0"/>
              </a:spcAft>
              <a:buClr>
                <a:srgbClr val="757575"/>
              </a:buClr>
              <a:buSzPts val="1200"/>
              <a:buNone/>
              <a:defRPr sz="1200">
                <a:solidFill>
                  <a:srgbClr val="757575"/>
                </a:solidFill>
              </a:defRPr>
            </a:lvl9pPr>
          </a:lstStyle>
          <a:p>
            <a:endParaRPr/>
          </a:p>
        </p:txBody>
      </p:sp>
      <p:sp>
        <p:nvSpPr>
          <p:cNvPr id="83" name="Google Shape;83;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8" name="Google Shape;88;p19"/>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0" name="Google Shape;90;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5" name="Google Shape;95;p20"/>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6" name="Google Shape;96;p20"/>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7" name="Google Shape;97;p20"/>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8" name="Google Shape;98;p20"/>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9" name="Google Shape;99;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4" name="Google Shape;104;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7"/>
        <p:cNvGrpSpPr/>
        <p:nvPr/>
      </p:nvGrpSpPr>
      <p:grpSpPr>
        <a:xfrm>
          <a:off x="0" y="0"/>
          <a:ext cx="0" cy="0"/>
          <a:chOff x="0" y="0"/>
          <a:chExt cx="0" cy="0"/>
        </a:xfrm>
      </p:grpSpPr>
      <p:sp>
        <p:nvSpPr>
          <p:cNvPr id="108" name="Google Shape;108;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9" name="Google Shape;109;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0" name="Google Shape;110;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3" name="Google Shape;113;p23"/>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14" name="Google Shape;114;p23"/>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5" name="Google Shape;115;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6" name="Google Shape;116;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0" name="Google Shape;120;p24"/>
          <p:cNvSpPr>
            <a:spLocks noGrp="1"/>
          </p:cNvSpPr>
          <p:nvPr>
            <p:ph type="pic" idx="2"/>
          </p:nvPr>
        </p:nvSpPr>
        <p:spPr>
          <a:xfrm>
            <a:off x="3887391" y="740569"/>
            <a:ext cx="4629150" cy="3655219"/>
          </a:xfrm>
          <a:prstGeom prst="rect">
            <a:avLst/>
          </a:prstGeom>
          <a:noFill/>
          <a:ln>
            <a:noFill/>
          </a:ln>
        </p:spPr>
      </p:sp>
      <p:sp>
        <p:nvSpPr>
          <p:cNvPr id="121" name="Google Shape;121;p24"/>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7" name="Google Shape;127;p25"/>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8" name="Google Shape;128;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0" name="Google Shape;130;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3" name="Google Shape;133;p26"/>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4" name="Google Shape;134;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lt1"/>
              </a:buClr>
              <a:buSzPts val="3300"/>
              <a:buFont typeface="Play"/>
              <a:buNone/>
              <a:defRPr sz="3300" b="0" i="0" u="none" strike="noStrike" cap="none">
                <a:solidFill>
                  <a:schemeClr val="lt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lt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lt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lt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lt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lt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lt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lt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lt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lt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lt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lt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lt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lt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lt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lt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lt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757575"/>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757575"/>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757575"/>
                </a:solidFill>
                <a:latin typeface="Arial"/>
                <a:ea typeface="Arial"/>
                <a:cs typeface="Arial"/>
                <a:sym typeface="Arial"/>
              </a:defRPr>
            </a:lvl1pPr>
            <a:lvl2pPr marL="0" marR="0" lvl="1" indent="0" algn="r" rtl="0">
              <a:spcBef>
                <a:spcPts val="0"/>
              </a:spcBef>
              <a:buNone/>
              <a:defRPr sz="900" b="0" i="0" u="none" strike="noStrike" cap="none">
                <a:solidFill>
                  <a:srgbClr val="757575"/>
                </a:solidFill>
                <a:latin typeface="Arial"/>
                <a:ea typeface="Arial"/>
                <a:cs typeface="Arial"/>
                <a:sym typeface="Arial"/>
              </a:defRPr>
            </a:lvl2pPr>
            <a:lvl3pPr marL="0" marR="0" lvl="2" indent="0" algn="r" rtl="0">
              <a:spcBef>
                <a:spcPts val="0"/>
              </a:spcBef>
              <a:buNone/>
              <a:defRPr sz="900" b="0" i="0" u="none" strike="noStrike" cap="none">
                <a:solidFill>
                  <a:srgbClr val="757575"/>
                </a:solidFill>
                <a:latin typeface="Arial"/>
                <a:ea typeface="Arial"/>
                <a:cs typeface="Arial"/>
                <a:sym typeface="Arial"/>
              </a:defRPr>
            </a:lvl3pPr>
            <a:lvl4pPr marL="0" marR="0" lvl="3" indent="0" algn="r" rtl="0">
              <a:spcBef>
                <a:spcPts val="0"/>
              </a:spcBef>
              <a:buNone/>
              <a:defRPr sz="900" b="0" i="0" u="none" strike="noStrike" cap="none">
                <a:solidFill>
                  <a:srgbClr val="757575"/>
                </a:solidFill>
                <a:latin typeface="Arial"/>
                <a:ea typeface="Arial"/>
                <a:cs typeface="Arial"/>
                <a:sym typeface="Arial"/>
              </a:defRPr>
            </a:lvl4pPr>
            <a:lvl5pPr marL="0" marR="0" lvl="4" indent="0" algn="r" rtl="0">
              <a:spcBef>
                <a:spcPts val="0"/>
              </a:spcBef>
              <a:buNone/>
              <a:defRPr sz="900" b="0" i="0" u="none" strike="noStrike" cap="none">
                <a:solidFill>
                  <a:srgbClr val="757575"/>
                </a:solidFill>
                <a:latin typeface="Arial"/>
                <a:ea typeface="Arial"/>
                <a:cs typeface="Arial"/>
                <a:sym typeface="Arial"/>
              </a:defRPr>
            </a:lvl5pPr>
            <a:lvl6pPr marL="0" marR="0" lvl="5" indent="0" algn="r" rtl="0">
              <a:spcBef>
                <a:spcPts val="0"/>
              </a:spcBef>
              <a:buNone/>
              <a:defRPr sz="900" b="0" i="0" u="none" strike="noStrike" cap="none">
                <a:solidFill>
                  <a:srgbClr val="757575"/>
                </a:solidFill>
                <a:latin typeface="Arial"/>
                <a:ea typeface="Arial"/>
                <a:cs typeface="Arial"/>
                <a:sym typeface="Arial"/>
              </a:defRPr>
            </a:lvl6pPr>
            <a:lvl7pPr marL="0" marR="0" lvl="6" indent="0" algn="r" rtl="0">
              <a:spcBef>
                <a:spcPts val="0"/>
              </a:spcBef>
              <a:buNone/>
              <a:defRPr sz="900" b="0" i="0" u="none" strike="noStrike" cap="none">
                <a:solidFill>
                  <a:srgbClr val="757575"/>
                </a:solidFill>
                <a:latin typeface="Arial"/>
                <a:ea typeface="Arial"/>
                <a:cs typeface="Arial"/>
                <a:sym typeface="Arial"/>
              </a:defRPr>
            </a:lvl7pPr>
            <a:lvl8pPr marL="0" marR="0" lvl="7" indent="0" algn="r" rtl="0">
              <a:spcBef>
                <a:spcPts val="0"/>
              </a:spcBef>
              <a:buNone/>
              <a:defRPr sz="900" b="0" i="0" u="none" strike="noStrike" cap="none">
                <a:solidFill>
                  <a:srgbClr val="757575"/>
                </a:solidFill>
                <a:latin typeface="Arial"/>
                <a:ea typeface="Arial"/>
                <a:cs typeface="Arial"/>
                <a:sym typeface="Arial"/>
              </a:defRPr>
            </a:lvl8pPr>
            <a:lvl9pPr marL="0" marR="0" lvl="8" indent="0" algn="r" rtl="0">
              <a:spcBef>
                <a:spcPts val="0"/>
              </a:spcBef>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1"/>
        <p:cNvGrpSpPr/>
        <p:nvPr/>
      </p:nvGrpSpPr>
      <p:grpSpPr>
        <a:xfrm>
          <a:off x="0" y="0"/>
          <a:ext cx="0" cy="0"/>
          <a:chOff x="0" y="0"/>
          <a:chExt cx="0" cy="0"/>
        </a:xfrm>
      </p:grpSpPr>
      <p:pic>
        <p:nvPicPr>
          <p:cNvPr id="142" name="Google Shape;142;p27" descr="Woman looking at computer screen"/>
          <p:cNvPicPr preferRelativeResize="0"/>
          <p:nvPr/>
        </p:nvPicPr>
        <p:blipFill rotWithShape="1">
          <a:blip r:embed="rId3">
            <a:alphaModFix amt="40000"/>
          </a:blip>
          <a:srcRect t="6756" b="8974"/>
          <a:stretch/>
        </p:blipFill>
        <p:spPr>
          <a:xfrm>
            <a:off x="15" y="8"/>
            <a:ext cx="9143985" cy="5143492"/>
          </a:xfrm>
          <a:prstGeom prst="rect">
            <a:avLst/>
          </a:prstGeom>
          <a:noFill/>
          <a:ln>
            <a:noFill/>
          </a:ln>
        </p:spPr>
      </p:pic>
      <p:sp>
        <p:nvSpPr>
          <p:cNvPr id="143" name="Google Shape;143;p27"/>
          <p:cNvSpPr txBox="1">
            <a:spLocks noGrp="1"/>
          </p:cNvSpPr>
          <p:nvPr>
            <p:ph type="ctrTitle"/>
          </p:nvPr>
        </p:nvSpPr>
        <p:spPr>
          <a:xfrm>
            <a:off x="723900" y="723900"/>
            <a:ext cx="7696200" cy="2673652"/>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SzPts val="8600"/>
              <a:buFont typeface="Play"/>
              <a:buNone/>
            </a:pPr>
            <a:r>
              <a:rPr lang="en" sz="8600"/>
              <a:t>OpenPosture</a:t>
            </a:r>
            <a:endParaRPr/>
          </a:p>
        </p:txBody>
      </p:sp>
      <p:sp>
        <p:nvSpPr>
          <p:cNvPr id="144" name="Google Shape;144;p27"/>
          <p:cNvSpPr txBox="1">
            <a:spLocks noGrp="1"/>
          </p:cNvSpPr>
          <p:nvPr>
            <p:ph type="subTitle" idx="1"/>
          </p:nvPr>
        </p:nvSpPr>
        <p:spPr>
          <a:xfrm>
            <a:off x="723900" y="3429002"/>
            <a:ext cx="7696200" cy="90224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lt1"/>
              </a:buClr>
              <a:buSzPts val="1700"/>
              <a:buNone/>
            </a:pPr>
            <a:r>
              <a:rPr lang="en" sz="1700"/>
              <a:t>The ultimate solution for improving your seated posture and reclaiming your comfort and confidence.</a:t>
            </a:r>
            <a:endParaRPr/>
          </a:p>
          <a:p>
            <a:pPr marL="0" lvl="0" indent="0" algn="l" rtl="0">
              <a:lnSpc>
                <a:spcPct val="90000"/>
              </a:lnSpc>
              <a:spcBef>
                <a:spcPts val="800"/>
              </a:spcBef>
              <a:spcAft>
                <a:spcPts val="0"/>
              </a:spcAft>
              <a:buClr>
                <a:schemeClr val="lt1"/>
              </a:buClr>
              <a:buSzPts val="1700"/>
              <a:buNone/>
            </a:pPr>
            <a:r>
              <a:rPr lang="en" sz="1700"/>
              <a:t>By: Ally Ryan, Mike Nweke, Parisha Rathod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700"/>
                                        <p:tgtEl>
                                          <p:spTgt spid="143"/>
                                        </p:tgtEl>
                                      </p:cBhvr>
                                    </p:animEffect>
                                  </p:childTnLst>
                                </p:cTn>
                              </p:par>
                              <p:par>
                                <p:cTn id="8" presetID="10" presetClass="entr" presetSubtype="0" fill="hold" nodeType="withEffect">
                                  <p:stCondLst>
                                    <p:cond delay="1500"/>
                                  </p:stCondLst>
                                  <p:childTnLst>
                                    <p:set>
                                      <p:cBhvr>
                                        <p:cTn id="9" dur="1" fill="hold">
                                          <p:stCondLst>
                                            <p:cond delay="0"/>
                                          </p:stCondLst>
                                        </p:cTn>
                                        <p:tgtEl>
                                          <p:spTgt spid="144">
                                            <p:txEl>
                                              <p:pRg st="0" end="0"/>
                                            </p:txEl>
                                          </p:spTgt>
                                        </p:tgtEl>
                                        <p:attrNameLst>
                                          <p:attrName>style.visibility</p:attrName>
                                        </p:attrNameLst>
                                      </p:cBhvr>
                                      <p:to>
                                        <p:strVal val="visible"/>
                                      </p:to>
                                    </p:set>
                                    <p:animEffect transition="in" filter="fade">
                                      <p:cBhvr>
                                        <p:cTn id="10" dur="700"/>
                                        <p:tgtEl>
                                          <p:spTgt spid="144">
                                            <p:txEl>
                                              <p:pRg st="0" end="0"/>
                                            </p:txEl>
                                          </p:spTgt>
                                        </p:tgtEl>
                                      </p:cBhvr>
                                    </p:animEffect>
                                  </p:childTnLst>
                                </p:cTn>
                              </p:par>
                              <p:par>
                                <p:cTn id="11" presetID="10" presetClass="entr" presetSubtype="0" fill="hold" nodeType="withEffect">
                                  <p:stCondLst>
                                    <p:cond delay="1500"/>
                                  </p:stCondLst>
                                  <p:childTnLst>
                                    <p:set>
                                      <p:cBhvr>
                                        <p:cTn id="12" dur="1" fill="hold">
                                          <p:stCondLst>
                                            <p:cond delay="0"/>
                                          </p:stCondLst>
                                        </p:cTn>
                                        <p:tgtEl>
                                          <p:spTgt spid="144">
                                            <p:txEl>
                                              <p:pRg st="1" end="1"/>
                                            </p:txEl>
                                          </p:spTgt>
                                        </p:tgtEl>
                                        <p:attrNameLst>
                                          <p:attrName>style.visibility</p:attrName>
                                        </p:attrNameLst>
                                      </p:cBhvr>
                                      <p:to>
                                        <p:strVal val="visible"/>
                                      </p:to>
                                    </p:set>
                                    <p:animEffect transition="in" filter="fade">
                                      <p:cBhvr>
                                        <p:cTn id="13" dur="700"/>
                                        <p:tgtEl>
                                          <p:spTgt spid="1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endParaRPr/>
          </a:p>
        </p:txBody>
      </p:sp>
      <p:sp>
        <p:nvSpPr>
          <p:cNvPr id="243" name="Google Shape;243;p36"/>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a:p>
        </p:txBody>
      </p:sp>
      <p:pic>
        <p:nvPicPr>
          <p:cNvPr id="244" name="Google Shape;244;p36"/>
          <p:cNvPicPr preferRelativeResize="0"/>
          <p:nvPr/>
        </p:nvPicPr>
        <p:blipFill>
          <a:blip r:embed="rId3">
            <a:alphaModFix/>
          </a:blip>
          <a:stretch>
            <a:fillRect/>
          </a:stretch>
        </p:blipFill>
        <p:spPr>
          <a:xfrm>
            <a:off x="0" y="51586"/>
            <a:ext cx="9144001" cy="50403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CDED"/>
        </a:solidFill>
        <a:effectLst/>
      </p:bgPr>
    </p:bg>
    <p:spTree>
      <p:nvGrpSpPr>
        <p:cNvPr id="1" name="Shape 248"/>
        <p:cNvGrpSpPr/>
        <p:nvPr/>
      </p:nvGrpSpPr>
      <p:grpSpPr>
        <a:xfrm>
          <a:off x="0" y="0"/>
          <a:ext cx="0" cy="0"/>
          <a:chOff x="0" y="0"/>
          <a:chExt cx="0" cy="0"/>
        </a:xfrm>
      </p:grpSpPr>
      <p:sp>
        <p:nvSpPr>
          <p:cNvPr id="249" name="Google Shape;249;p37"/>
          <p:cNvSpPr/>
          <p:nvPr/>
        </p:nvSpPr>
        <p:spPr>
          <a:xfrm>
            <a:off x="957400" y="529250"/>
            <a:ext cx="2808600" cy="910800"/>
          </a:xfrm>
          <a:prstGeom prst="roundRect">
            <a:avLst>
              <a:gd name="adj" fmla="val 16667"/>
            </a:avLst>
          </a:prstGeom>
          <a:solidFill>
            <a:schemeClr val="lt1"/>
          </a:solid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r>
              <a:rPr lang="en" sz="1200" b="0" i="0" u="none" strike="noStrike" cap="none">
                <a:solidFill>
                  <a:schemeClr val="dk1"/>
                </a:solidFill>
                <a:latin typeface="Play"/>
                <a:ea typeface="Play"/>
                <a:cs typeface="Play"/>
                <a:sym typeface="Play"/>
              </a:rPr>
              <a:t>MODEL IMPLEMENTATION: 20+ WORKOUT RECOMMENDATIONS TO MITIGATE PAIN FOR THE FOLLOWING POSTURAL ELEMENTS:</a:t>
            </a:r>
            <a:endParaRPr sz="1100"/>
          </a:p>
        </p:txBody>
      </p:sp>
      <p:pic>
        <p:nvPicPr>
          <p:cNvPr id="250" name="Google Shape;250;p37" descr="Types of Posture: How to Correct Bad Posture"/>
          <p:cNvPicPr preferRelativeResize="0"/>
          <p:nvPr/>
        </p:nvPicPr>
        <p:blipFill rotWithShape="1">
          <a:blip r:embed="rId3">
            <a:alphaModFix/>
          </a:blip>
          <a:srcRect l="16108" r="18929" b="-1"/>
          <a:stretch/>
        </p:blipFill>
        <p:spPr>
          <a:xfrm>
            <a:off x="4570444" y="837259"/>
            <a:ext cx="3616163" cy="2899629"/>
          </a:xfrm>
          <a:prstGeom prst="rect">
            <a:avLst/>
          </a:prstGeom>
          <a:noFill/>
          <a:ln>
            <a:noFill/>
          </a:ln>
        </p:spPr>
      </p:pic>
      <p:grpSp>
        <p:nvGrpSpPr>
          <p:cNvPr id="251" name="Google Shape;251;p37"/>
          <p:cNvGrpSpPr/>
          <p:nvPr/>
        </p:nvGrpSpPr>
        <p:grpSpPr>
          <a:xfrm>
            <a:off x="1088686" y="1511799"/>
            <a:ext cx="2644892" cy="2587959"/>
            <a:chOff x="0" y="0"/>
            <a:chExt cx="3526522" cy="3450612"/>
          </a:xfrm>
        </p:grpSpPr>
        <p:sp>
          <p:nvSpPr>
            <p:cNvPr id="252" name="Google Shape;252;p37"/>
            <p:cNvSpPr/>
            <p:nvPr/>
          </p:nvSpPr>
          <p:spPr>
            <a:xfrm>
              <a:off x="0" y="0"/>
              <a:ext cx="2715422" cy="621110"/>
            </a:xfrm>
            <a:prstGeom prst="roundRect">
              <a:avLst>
                <a:gd name="adj" fmla="val 10000"/>
              </a:avLst>
            </a:prstGeom>
            <a:solidFill>
              <a:srgbClr val="0C9ED5"/>
            </a:solidFill>
            <a:ln w="254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3" name="Google Shape;253;p37"/>
            <p:cNvSpPr txBox="1"/>
            <p:nvPr/>
          </p:nvSpPr>
          <p:spPr>
            <a:xfrm>
              <a:off x="18192" y="18192"/>
              <a:ext cx="1972525" cy="58472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Arial"/>
                <a:buNone/>
              </a:pPr>
              <a:r>
                <a:rPr lang="en" sz="1800" b="0" i="0" u="none" strike="noStrike" cap="none">
                  <a:solidFill>
                    <a:schemeClr val="lt1"/>
                  </a:solidFill>
                  <a:latin typeface="Arial"/>
                  <a:ea typeface="Arial"/>
                  <a:cs typeface="Arial"/>
                  <a:sym typeface="Arial"/>
                </a:rPr>
                <a:t>Back Position</a:t>
              </a:r>
              <a:endParaRPr sz="1100"/>
            </a:p>
          </p:txBody>
        </p:sp>
        <p:sp>
          <p:nvSpPr>
            <p:cNvPr id="254" name="Google Shape;254;p37"/>
            <p:cNvSpPr/>
            <p:nvPr/>
          </p:nvSpPr>
          <p:spPr>
            <a:xfrm>
              <a:off x="202775" y="707375"/>
              <a:ext cx="2715422" cy="621110"/>
            </a:xfrm>
            <a:prstGeom prst="roundRect">
              <a:avLst>
                <a:gd name="adj" fmla="val 10000"/>
              </a:avLst>
            </a:prstGeom>
            <a:solidFill>
              <a:srgbClr val="1544C6"/>
            </a:solidFill>
            <a:ln w="254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5" name="Google Shape;255;p37"/>
            <p:cNvSpPr txBox="1"/>
            <p:nvPr/>
          </p:nvSpPr>
          <p:spPr>
            <a:xfrm>
              <a:off x="220967" y="725567"/>
              <a:ext cx="2072541" cy="58472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Arial"/>
                <a:buNone/>
              </a:pPr>
              <a:r>
                <a:rPr lang="en" sz="1800" b="0" i="0" u="none" strike="noStrike" cap="none">
                  <a:solidFill>
                    <a:schemeClr val="lt1"/>
                  </a:solidFill>
                  <a:latin typeface="Arial"/>
                  <a:ea typeface="Arial"/>
                  <a:cs typeface="Arial"/>
                  <a:sym typeface="Arial"/>
                </a:rPr>
                <a:t>Neck Position</a:t>
              </a:r>
              <a:endParaRPr sz="1100"/>
            </a:p>
          </p:txBody>
        </p:sp>
        <p:sp>
          <p:nvSpPr>
            <p:cNvPr id="256" name="Google Shape;256;p37"/>
            <p:cNvSpPr/>
            <p:nvPr/>
          </p:nvSpPr>
          <p:spPr>
            <a:xfrm>
              <a:off x="405550" y="1414751"/>
              <a:ext cx="2715422" cy="621110"/>
            </a:xfrm>
            <a:prstGeom prst="roundRect">
              <a:avLst>
                <a:gd name="adj" fmla="val 10000"/>
              </a:avLst>
            </a:prstGeom>
            <a:solidFill>
              <a:srgbClr val="3B1CB9"/>
            </a:solidFill>
            <a:ln w="254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7" name="Google Shape;257;p37"/>
            <p:cNvSpPr txBox="1"/>
            <p:nvPr/>
          </p:nvSpPr>
          <p:spPr>
            <a:xfrm>
              <a:off x="423742" y="1432943"/>
              <a:ext cx="2072541" cy="58472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Arial"/>
                <a:buNone/>
              </a:pPr>
              <a:r>
                <a:rPr lang="en" sz="1800" b="0" i="0" u="none" strike="noStrike" cap="none">
                  <a:solidFill>
                    <a:schemeClr val="lt1"/>
                  </a:solidFill>
                  <a:latin typeface="Arial"/>
                  <a:ea typeface="Arial"/>
                  <a:cs typeface="Arial"/>
                  <a:sym typeface="Arial"/>
                </a:rPr>
                <a:t>Crossed Legs</a:t>
              </a:r>
              <a:endParaRPr sz="1100"/>
            </a:p>
          </p:txBody>
        </p:sp>
        <p:sp>
          <p:nvSpPr>
            <p:cNvPr id="258" name="Google Shape;258;p37"/>
            <p:cNvSpPr/>
            <p:nvPr/>
          </p:nvSpPr>
          <p:spPr>
            <a:xfrm>
              <a:off x="608325" y="2122126"/>
              <a:ext cx="2715422" cy="621110"/>
            </a:xfrm>
            <a:prstGeom prst="roundRect">
              <a:avLst>
                <a:gd name="adj" fmla="val 10000"/>
              </a:avLst>
            </a:prstGeom>
            <a:solidFill>
              <a:srgbClr val="7C22AC"/>
            </a:solidFill>
            <a:ln w="254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9" name="Google Shape;259;p37"/>
            <p:cNvSpPr txBox="1"/>
            <p:nvPr/>
          </p:nvSpPr>
          <p:spPr>
            <a:xfrm>
              <a:off x="626517" y="2140318"/>
              <a:ext cx="2072541" cy="58472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Arial"/>
                <a:buNone/>
              </a:pPr>
              <a:r>
                <a:rPr lang="en" sz="1800" b="0" i="0" u="none" strike="noStrike" cap="none">
                  <a:solidFill>
                    <a:schemeClr val="lt1"/>
                  </a:solidFill>
                  <a:latin typeface="Arial"/>
                  <a:ea typeface="Arial"/>
                  <a:cs typeface="Arial"/>
                  <a:sym typeface="Arial"/>
                </a:rPr>
                <a:t>Feet on Floor</a:t>
              </a:r>
              <a:endParaRPr sz="1100"/>
            </a:p>
          </p:txBody>
        </p:sp>
        <p:sp>
          <p:nvSpPr>
            <p:cNvPr id="260" name="Google Shape;260;p37"/>
            <p:cNvSpPr/>
            <p:nvPr/>
          </p:nvSpPr>
          <p:spPr>
            <a:xfrm>
              <a:off x="811100" y="2829502"/>
              <a:ext cx="2715422" cy="621110"/>
            </a:xfrm>
            <a:prstGeom prst="roundRect">
              <a:avLst>
                <a:gd name="adj" fmla="val 10000"/>
              </a:avLst>
            </a:prstGeom>
            <a:solidFill>
              <a:srgbClr val="9F2992"/>
            </a:solidFill>
            <a:ln w="254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1" name="Google Shape;261;p37"/>
            <p:cNvSpPr txBox="1"/>
            <p:nvPr/>
          </p:nvSpPr>
          <p:spPr>
            <a:xfrm>
              <a:off x="829292" y="2847694"/>
              <a:ext cx="2072541" cy="58472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Arial"/>
                <a:buNone/>
              </a:pPr>
              <a:r>
                <a:rPr lang="en" sz="1800" b="0" i="0" u="none" strike="noStrike" cap="none">
                  <a:solidFill>
                    <a:schemeClr val="lt1"/>
                  </a:solidFill>
                  <a:latin typeface="Arial"/>
                  <a:ea typeface="Arial"/>
                  <a:cs typeface="Arial"/>
                  <a:sym typeface="Arial"/>
                </a:rPr>
                <a:t>Legs Kneeling</a:t>
              </a:r>
              <a:endParaRPr sz="1800" b="0" i="0" u="none" strike="noStrike" cap="none">
                <a:solidFill>
                  <a:schemeClr val="lt1"/>
                </a:solidFill>
                <a:latin typeface="Arial"/>
                <a:ea typeface="Arial"/>
                <a:cs typeface="Arial"/>
                <a:sym typeface="Arial"/>
              </a:endParaRPr>
            </a:p>
          </p:txBody>
        </p:sp>
        <p:sp>
          <p:nvSpPr>
            <p:cNvPr id="262" name="Google Shape;262;p37"/>
            <p:cNvSpPr/>
            <p:nvPr/>
          </p:nvSpPr>
          <p:spPr>
            <a:xfrm>
              <a:off x="2311700" y="453755"/>
              <a:ext cx="403721" cy="403721"/>
            </a:xfrm>
            <a:prstGeom prst="downArrow">
              <a:avLst>
                <a:gd name="adj1" fmla="val 55000"/>
                <a:gd name="adj2" fmla="val 45000"/>
              </a:avLst>
            </a:prstGeom>
            <a:solidFill>
              <a:srgbClr val="CADEEF">
                <a:alpha val="89803"/>
              </a:srgbClr>
            </a:solidFill>
            <a:ln w="19050" cap="flat" cmpd="sng">
              <a:solidFill>
                <a:srgbClr val="CADEEF">
                  <a:alpha val="89803"/>
                </a:srgb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3" name="Google Shape;263;p37"/>
            <p:cNvSpPr txBox="1"/>
            <p:nvPr/>
          </p:nvSpPr>
          <p:spPr>
            <a:xfrm>
              <a:off x="2402537" y="453755"/>
              <a:ext cx="222047" cy="303800"/>
            </a:xfrm>
            <a:prstGeom prst="rect">
              <a:avLst/>
            </a:prstGeom>
            <a:noFill/>
            <a:ln>
              <a:noFill/>
            </a:ln>
          </p:spPr>
          <p:txBody>
            <a:bodyPr spcFirstLastPara="1" wrap="square" lIns="17150" tIns="17150" rIns="17150" bIns="17150" anchor="ctr" anchorCtr="0">
              <a:noAutofit/>
            </a:bodyPr>
            <a:lstStyle/>
            <a:p>
              <a:pPr marL="0" marR="0" lvl="0" indent="0" algn="ctr" rtl="0">
                <a:lnSpc>
                  <a:spcPct val="90000"/>
                </a:lnSpc>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p:txBody>
        </p:sp>
        <p:sp>
          <p:nvSpPr>
            <p:cNvPr id="264" name="Google Shape;264;p37"/>
            <p:cNvSpPr/>
            <p:nvPr/>
          </p:nvSpPr>
          <p:spPr>
            <a:xfrm>
              <a:off x="2514476" y="1161131"/>
              <a:ext cx="403721" cy="403721"/>
            </a:xfrm>
            <a:prstGeom prst="downArrow">
              <a:avLst>
                <a:gd name="adj1" fmla="val 55000"/>
                <a:gd name="adj2" fmla="val 45000"/>
              </a:avLst>
            </a:prstGeom>
            <a:solidFill>
              <a:srgbClr val="CAC9E9">
                <a:alpha val="89803"/>
              </a:srgbClr>
            </a:solidFill>
            <a:ln w="19050" cap="flat" cmpd="sng">
              <a:solidFill>
                <a:srgbClr val="CAC9E9">
                  <a:alpha val="89803"/>
                </a:srgb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5" name="Google Shape;265;p37"/>
            <p:cNvSpPr txBox="1"/>
            <p:nvPr/>
          </p:nvSpPr>
          <p:spPr>
            <a:xfrm>
              <a:off x="2605313" y="1161131"/>
              <a:ext cx="222047" cy="303800"/>
            </a:xfrm>
            <a:prstGeom prst="rect">
              <a:avLst/>
            </a:prstGeom>
            <a:noFill/>
            <a:ln>
              <a:noFill/>
            </a:ln>
          </p:spPr>
          <p:txBody>
            <a:bodyPr spcFirstLastPara="1" wrap="square" lIns="17150" tIns="17150" rIns="17150" bIns="17150" anchor="ctr" anchorCtr="0">
              <a:noAutofit/>
            </a:bodyPr>
            <a:lstStyle/>
            <a:p>
              <a:pPr marL="0" marR="0" lvl="0" indent="0" algn="ctr" rtl="0">
                <a:lnSpc>
                  <a:spcPct val="90000"/>
                </a:lnSpc>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p:txBody>
        </p:sp>
        <p:sp>
          <p:nvSpPr>
            <p:cNvPr id="266" name="Google Shape;266;p37"/>
            <p:cNvSpPr/>
            <p:nvPr/>
          </p:nvSpPr>
          <p:spPr>
            <a:xfrm>
              <a:off x="2717251" y="1858155"/>
              <a:ext cx="403721" cy="403721"/>
            </a:xfrm>
            <a:prstGeom prst="downArrow">
              <a:avLst>
                <a:gd name="adj1" fmla="val 55000"/>
                <a:gd name="adj2" fmla="val 45000"/>
              </a:avLst>
            </a:prstGeom>
            <a:solidFill>
              <a:srgbClr val="D9CAE3">
                <a:alpha val="89803"/>
              </a:srgbClr>
            </a:solidFill>
            <a:ln w="19050" cap="flat" cmpd="sng">
              <a:solidFill>
                <a:srgbClr val="D9CAE3">
                  <a:alpha val="89803"/>
                </a:srgb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7" name="Google Shape;267;p37"/>
            <p:cNvSpPr txBox="1"/>
            <p:nvPr/>
          </p:nvSpPr>
          <p:spPr>
            <a:xfrm>
              <a:off x="2808088" y="1858155"/>
              <a:ext cx="222047" cy="303800"/>
            </a:xfrm>
            <a:prstGeom prst="rect">
              <a:avLst/>
            </a:prstGeom>
            <a:noFill/>
            <a:ln>
              <a:noFill/>
            </a:ln>
          </p:spPr>
          <p:txBody>
            <a:bodyPr spcFirstLastPara="1" wrap="square" lIns="17150" tIns="17150" rIns="17150" bIns="17150" anchor="ctr" anchorCtr="0">
              <a:noAutofit/>
            </a:bodyPr>
            <a:lstStyle/>
            <a:p>
              <a:pPr marL="0" marR="0" lvl="0" indent="0" algn="ctr" rtl="0">
                <a:lnSpc>
                  <a:spcPct val="90000"/>
                </a:lnSpc>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p:txBody>
        </p:sp>
        <p:sp>
          <p:nvSpPr>
            <p:cNvPr id="268" name="Google Shape;268;p37"/>
            <p:cNvSpPr/>
            <p:nvPr/>
          </p:nvSpPr>
          <p:spPr>
            <a:xfrm>
              <a:off x="2920026" y="2572431"/>
              <a:ext cx="403721" cy="403721"/>
            </a:xfrm>
            <a:prstGeom prst="downArrow">
              <a:avLst>
                <a:gd name="adj1" fmla="val 55000"/>
                <a:gd name="adj2" fmla="val 45000"/>
              </a:avLst>
            </a:prstGeom>
            <a:solidFill>
              <a:srgbClr val="DECADA">
                <a:alpha val="89803"/>
              </a:srgbClr>
            </a:solidFill>
            <a:ln w="19050" cap="flat" cmpd="sng">
              <a:solidFill>
                <a:srgbClr val="DECADA">
                  <a:alpha val="89803"/>
                </a:srgb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9" name="Google Shape;269;p37"/>
            <p:cNvSpPr txBox="1"/>
            <p:nvPr/>
          </p:nvSpPr>
          <p:spPr>
            <a:xfrm>
              <a:off x="3010863" y="2572431"/>
              <a:ext cx="222047" cy="303800"/>
            </a:xfrm>
            <a:prstGeom prst="rect">
              <a:avLst/>
            </a:prstGeom>
            <a:noFill/>
            <a:ln>
              <a:noFill/>
            </a:ln>
          </p:spPr>
          <p:txBody>
            <a:bodyPr spcFirstLastPara="1" wrap="square" lIns="17150" tIns="17150" rIns="17150" bIns="17150" anchor="ctr" anchorCtr="0">
              <a:noAutofit/>
            </a:bodyPr>
            <a:lstStyle/>
            <a:p>
              <a:pPr marL="0" marR="0" lvl="0" indent="0" algn="ctr" rtl="0">
                <a:lnSpc>
                  <a:spcPct val="90000"/>
                </a:lnSpc>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p38"/>
          <p:cNvSpPr/>
          <p:nvPr/>
        </p:nvSpPr>
        <p:spPr>
          <a:xfrm>
            <a:off x="0" y="0"/>
            <a:ext cx="9144000" cy="5143500"/>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5" name="Google Shape;275;p38"/>
          <p:cNvSpPr/>
          <p:nvPr/>
        </p:nvSpPr>
        <p:spPr>
          <a:xfrm>
            <a:off x="0" y="0"/>
            <a:ext cx="1510168" cy="5143500"/>
          </a:xfrm>
          <a:prstGeom prst="rect">
            <a:avLst/>
          </a:prstGeom>
          <a:solidFill>
            <a:srgbClr val="71504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6" name="Google Shape;276;p38"/>
          <p:cNvSpPr>
            <a:spLocks noGrp="1"/>
          </p:cNvSpPr>
          <p:nvPr>
            <p:ph type="title"/>
          </p:nvPr>
        </p:nvSpPr>
        <p:spPr>
          <a:xfrm>
            <a:off x="480060" y="1555771"/>
            <a:ext cx="2239286" cy="2093877"/>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FFFFFF"/>
              </a:buClr>
              <a:buSzPts val="1400"/>
              <a:buFont typeface="Play"/>
              <a:buNone/>
            </a:pPr>
            <a:r>
              <a:rPr lang="en" sz="1400" dirty="0">
                <a:solidFill>
                  <a:srgbClr val="FFFFFF"/>
                </a:solidFill>
                <a:latin typeface="Play"/>
                <a:ea typeface="Play"/>
                <a:cs typeface="Play"/>
                <a:sym typeface="Play"/>
              </a:rPr>
              <a:t>Model Implementation: Hunchback Workout Recommendation – Wall Slides</a:t>
            </a:r>
            <a:endParaRPr dirty="0"/>
          </a:p>
        </p:txBody>
      </p:sp>
      <p:pic>
        <p:nvPicPr>
          <p:cNvPr id="277" name="Google Shape;277;p38" descr="Wall-slides to correct rounded shoulders"/>
          <p:cNvPicPr preferRelativeResize="0">
            <a:picLocks noGrp="1"/>
          </p:cNvPicPr>
          <p:nvPr>
            <p:ph type="body" idx="1"/>
          </p:nvPr>
        </p:nvPicPr>
        <p:blipFill rotWithShape="1">
          <a:blip r:embed="rId3">
            <a:alphaModFix/>
          </a:blip>
          <a:srcRect/>
          <a:stretch/>
        </p:blipFill>
        <p:spPr>
          <a:xfrm>
            <a:off x="3028950" y="1114869"/>
            <a:ext cx="5391149" cy="29112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EBEBEB"/>
            </a:gs>
            <a:gs pos="50000">
              <a:srgbClr val="E3E3E3"/>
            </a:gs>
            <a:gs pos="100000">
              <a:srgbClr val="BCBCBC"/>
            </a:gs>
          </a:gsLst>
          <a:lin ang="5400000" scaled="0"/>
        </a:gradFill>
        <a:effectLst/>
      </p:bgPr>
    </p:bg>
    <p:spTree>
      <p:nvGrpSpPr>
        <p:cNvPr id="1" name="Shape 281"/>
        <p:cNvGrpSpPr/>
        <p:nvPr/>
      </p:nvGrpSpPr>
      <p:grpSpPr>
        <a:xfrm>
          <a:off x="0" y="0"/>
          <a:ext cx="0" cy="0"/>
          <a:chOff x="0" y="0"/>
          <a:chExt cx="0" cy="0"/>
        </a:xfrm>
      </p:grpSpPr>
      <p:sp>
        <p:nvSpPr>
          <p:cNvPr id="282" name="Google Shape;282;p39"/>
          <p:cNvSpPr/>
          <p:nvPr/>
        </p:nvSpPr>
        <p:spPr>
          <a:xfrm>
            <a:off x="714983" y="714983"/>
            <a:ext cx="7952362" cy="3947900"/>
          </a:xfrm>
          <a:prstGeom prst="roundRect">
            <a:avLst>
              <a:gd name="adj" fmla="val 1566"/>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3" name="Google Shape;283;p39"/>
          <p:cNvSpPr txBox="1">
            <a:spLocks noGrp="1"/>
          </p:cNvSpPr>
          <p:nvPr>
            <p:ph type="title"/>
          </p:nvPr>
        </p:nvSpPr>
        <p:spPr>
          <a:xfrm>
            <a:off x="480048" y="480049"/>
            <a:ext cx="2406600" cy="2268300"/>
          </a:xfrm>
          <a:prstGeom prst="rect">
            <a:avLst/>
          </a:prstGeom>
          <a:solidFill>
            <a:srgbClr val="282A5B"/>
          </a:solidFill>
          <a:ln w="9525" cap="flat" cmpd="sng">
            <a:solidFill>
              <a:srgbClr val="282A5B"/>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FFFFFF"/>
              </a:buClr>
              <a:buSzPts val="2100"/>
              <a:buFont typeface="Play"/>
              <a:buNone/>
            </a:pPr>
            <a:r>
              <a:rPr lang="en" sz="2100">
                <a:solidFill>
                  <a:srgbClr val="FFFFFF"/>
                </a:solidFill>
                <a:latin typeface="Play"/>
                <a:ea typeface="Play"/>
                <a:cs typeface="Play"/>
                <a:sym typeface="Play"/>
              </a:rPr>
              <a:t>Model Implementation: Crossed Legs Workout Recommendation – Knee to Chest</a:t>
            </a:r>
            <a:endParaRPr/>
          </a:p>
        </p:txBody>
      </p:sp>
      <p:pic>
        <p:nvPicPr>
          <p:cNvPr id="284" name="Google Shape;284;p39" descr="Illustrations of a person lying on back, bringing knees to chest"/>
          <p:cNvPicPr preferRelativeResize="0">
            <a:picLocks noGrp="1"/>
          </p:cNvPicPr>
          <p:nvPr>
            <p:ph type="body" idx="1"/>
          </p:nvPr>
        </p:nvPicPr>
        <p:blipFill rotWithShape="1">
          <a:blip r:embed="rId3">
            <a:alphaModFix/>
          </a:blip>
          <a:srcRect/>
          <a:stretch/>
        </p:blipFill>
        <p:spPr>
          <a:xfrm>
            <a:off x="3082999" y="1272808"/>
            <a:ext cx="5103059" cy="28321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8"/>
        <p:cNvGrpSpPr/>
        <p:nvPr/>
      </p:nvGrpSpPr>
      <p:grpSpPr>
        <a:xfrm>
          <a:off x="0" y="0"/>
          <a:ext cx="0" cy="0"/>
          <a:chOff x="0" y="0"/>
          <a:chExt cx="0" cy="0"/>
        </a:xfrm>
      </p:grpSpPr>
      <p:sp>
        <p:nvSpPr>
          <p:cNvPr id="289" name="Google Shape;289;p40"/>
          <p:cNvSpPr/>
          <p:nvPr/>
        </p:nvSpPr>
        <p:spPr>
          <a:xfrm>
            <a:off x="0" y="0"/>
            <a:ext cx="9144000" cy="5143500"/>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0" name="Google Shape;290;p40"/>
          <p:cNvSpPr/>
          <p:nvPr/>
        </p:nvSpPr>
        <p:spPr>
          <a:xfrm>
            <a:off x="0" y="0"/>
            <a:ext cx="1510168" cy="5143500"/>
          </a:xfrm>
          <a:prstGeom prst="rect">
            <a:avLst/>
          </a:prstGeom>
          <a:solidFill>
            <a:srgbClr val="95671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1" name="Google Shape;291;p40"/>
          <p:cNvSpPr>
            <a:spLocks noGrp="1"/>
          </p:cNvSpPr>
          <p:nvPr>
            <p:ph type="title"/>
          </p:nvPr>
        </p:nvSpPr>
        <p:spPr>
          <a:xfrm>
            <a:off x="480060" y="1555772"/>
            <a:ext cx="2064266" cy="2031956"/>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FFFFFF"/>
              </a:buClr>
              <a:buSzPts val="2000"/>
              <a:buFont typeface="Play"/>
              <a:buNone/>
            </a:pPr>
            <a:r>
              <a:rPr lang="en" sz="2000">
                <a:solidFill>
                  <a:srgbClr val="FFFFFF"/>
                </a:solidFill>
                <a:latin typeface="Play"/>
                <a:ea typeface="Play"/>
                <a:cs typeface="Play"/>
                <a:sym typeface="Play"/>
              </a:rPr>
              <a:t>Next Steps</a:t>
            </a:r>
            <a:endParaRPr/>
          </a:p>
        </p:txBody>
      </p:sp>
      <p:pic>
        <p:nvPicPr>
          <p:cNvPr id="292" name="Google Shape;292;p40" descr="Puzzle pieces"/>
          <p:cNvPicPr preferRelativeResize="0">
            <a:picLocks noGrp="1"/>
          </p:cNvPicPr>
          <p:nvPr>
            <p:ph type="body" idx="1"/>
          </p:nvPr>
        </p:nvPicPr>
        <p:blipFill rotWithShape="1">
          <a:blip r:embed="rId3">
            <a:alphaModFix/>
          </a:blip>
          <a:srcRect/>
          <a:stretch/>
        </p:blipFill>
        <p:spPr>
          <a:xfrm>
            <a:off x="3028950" y="777922"/>
            <a:ext cx="5391149" cy="35851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28"/>
          <p:cNvSpPr/>
          <p:nvPr/>
        </p:nvSpPr>
        <p:spPr>
          <a:xfrm>
            <a:off x="2287"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50" name="Google Shape;150;p28" descr="Person sitting at desk"/>
          <p:cNvPicPr preferRelativeResize="0"/>
          <p:nvPr/>
        </p:nvPicPr>
        <p:blipFill rotWithShape="1">
          <a:blip r:embed="rId3">
            <a:alphaModFix/>
          </a:blip>
          <a:srcRect l="5884" r="-1" b="-1"/>
          <a:stretch/>
        </p:blipFill>
        <p:spPr>
          <a:xfrm>
            <a:off x="1891767" y="8"/>
            <a:ext cx="7252232" cy="5143493"/>
          </a:xfrm>
          <a:prstGeom prst="rect">
            <a:avLst/>
          </a:prstGeom>
          <a:noFill/>
          <a:ln>
            <a:noFill/>
          </a:ln>
        </p:spPr>
      </p:pic>
      <p:sp>
        <p:nvSpPr>
          <p:cNvPr id="151" name="Google Shape;151;p28"/>
          <p:cNvSpPr/>
          <p:nvPr/>
        </p:nvSpPr>
        <p:spPr>
          <a:xfrm>
            <a:off x="-1" y="0"/>
            <a:ext cx="5542697" cy="51435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2" name="Google Shape;152;p28"/>
          <p:cNvSpPr txBox="1"/>
          <p:nvPr/>
        </p:nvSpPr>
        <p:spPr>
          <a:xfrm>
            <a:off x="628649" y="273843"/>
            <a:ext cx="3020999" cy="1427735"/>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None/>
            </a:pPr>
            <a:r>
              <a:rPr lang="en" sz="3000" b="0" i="0" u="none" strike="noStrike" cap="none" dirty="0">
                <a:solidFill>
                  <a:schemeClr val="dk1"/>
                </a:solidFill>
                <a:latin typeface="Play"/>
                <a:ea typeface="Play"/>
                <a:cs typeface="Play"/>
                <a:sym typeface="Play"/>
              </a:rPr>
              <a:t>WHAT IS OPENPOSTURE?</a:t>
            </a:r>
            <a:endParaRPr sz="1100" dirty="0"/>
          </a:p>
          <a:p>
            <a:pPr marL="0" marR="0" lvl="0" indent="0" algn="l" rtl="0">
              <a:lnSpc>
                <a:spcPct val="90000"/>
              </a:lnSpc>
              <a:spcBef>
                <a:spcPts val="500"/>
              </a:spcBef>
              <a:spcAft>
                <a:spcPts val="0"/>
              </a:spcAft>
              <a:buNone/>
            </a:pPr>
            <a:endParaRPr sz="3000" b="0" i="0" u="none" strike="noStrike" cap="none" dirty="0">
              <a:solidFill>
                <a:schemeClr val="dk1"/>
              </a:solidFill>
              <a:latin typeface="Play"/>
              <a:ea typeface="Play"/>
              <a:cs typeface="Play"/>
              <a:sym typeface="Play"/>
            </a:endParaRPr>
          </a:p>
        </p:txBody>
      </p:sp>
      <p:sp>
        <p:nvSpPr>
          <p:cNvPr id="153" name="Google Shape;153;p28"/>
          <p:cNvSpPr txBox="1">
            <a:spLocks noGrp="1"/>
          </p:cNvSpPr>
          <p:nvPr>
            <p:ph type="body" idx="1"/>
          </p:nvPr>
        </p:nvSpPr>
        <p:spPr>
          <a:xfrm>
            <a:off x="628650" y="1825651"/>
            <a:ext cx="2866642" cy="2807072"/>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500"/>
              <a:buNone/>
            </a:pPr>
            <a:r>
              <a:rPr lang="en" sz="1500"/>
              <a:t>OpenPosture is an innovative </a:t>
            </a:r>
            <a:r>
              <a:rPr lang="en" sz="1500" b="1"/>
              <a:t>application</a:t>
            </a:r>
            <a:r>
              <a:rPr lang="en" sz="1500"/>
              <a:t> that aims to </a:t>
            </a:r>
            <a:r>
              <a:rPr lang="en" sz="1500" b="1"/>
              <a:t>enhance seated posture and productivity </a:t>
            </a:r>
            <a:r>
              <a:rPr lang="en" sz="1500"/>
              <a:t>of</a:t>
            </a:r>
            <a:r>
              <a:rPr lang="en" sz="1500" b="1"/>
              <a:t> busy students and the corporate workforce </a:t>
            </a:r>
            <a:r>
              <a:rPr lang="en" sz="1500"/>
              <a:t>by alleviating back and neck pain through </a:t>
            </a:r>
            <a:r>
              <a:rPr lang="en" sz="1500" b="1"/>
              <a:t>real-time video monitoring </a:t>
            </a:r>
            <a:r>
              <a:rPr lang="en" sz="1500"/>
              <a:t>or </a:t>
            </a:r>
            <a:r>
              <a:rPr lang="en" sz="1500" b="1"/>
              <a:t>photo submission</a:t>
            </a:r>
            <a:r>
              <a:rPr lang="en" sz="1500"/>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9" descr="A blurry image of a blue and green background&#10;&#10;Description automatically generated"/>
          <p:cNvPicPr preferRelativeResize="0"/>
          <p:nvPr/>
        </p:nvPicPr>
        <p:blipFill rotWithShape="1">
          <a:blip r:embed="rId3">
            <a:alphaModFix amt="40000"/>
          </a:blip>
          <a:srcRect l="9030" r="9029"/>
          <a:stretch/>
        </p:blipFill>
        <p:spPr>
          <a:xfrm>
            <a:off x="15" y="8"/>
            <a:ext cx="6337723" cy="5143493"/>
          </a:xfrm>
          <a:prstGeom prst="rect">
            <a:avLst/>
          </a:prstGeom>
          <a:noFill/>
          <a:ln>
            <a:noFill/>
          </a:ln>
        </p:spPr>
      </p:pic>
      <p:pic>
        <p:nvPicPr>
          <p:cNvPr id="159" name="Google Shape;159;p29" descr="All About That Back (Pain)"/>
          <p:cNvPicPr preferRelativeResize="0"/>
          <p:nvPr/>
        </p:nvPicPr>
        <p:blipFill rotWithShape="1">
          <a:blip r:embed="rId4">
            <a:alphaModFix/>
          </a:blip>
          <a:srcRect l="6643" r="-1" b="-1"/>
          <a:stretch/>
        </p:blipFill>
        <p:spPr>
          <a:xfrm>
            <a:off x="4669498" y="8"/>
            <a:ext cx="4472089" cy="5143492"/>
          </a:xfrm>
          <a:custGeom>
            <a:avLst/>
            <a:gdLst/>
            <a:ahLst/>
            <a:cxnLst/>
            <a:rect l="l" t="t" r="r" b="b"/>
            <a:pathLst>
              <a:path w="5962785" h="6858000" extrusionOk="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grpSp>
        <p:nvGrpSpPr>
          <p:cNvPr id="160" name="Google Shape;160;p29"/>
          <p:cNvGrpSpPr/>
          <p:nvPr/>
        </p:nvGrpSpPr>
        <p:grpSpPr>
          <a:xfrm>
            <a:off x="628650" y="1664839"/>
            <a:ext cx="3464716" cy="3114660"/>
            <a:chOff x="0" y="0"/>
            <a:chExt cx="4619621" cy="4152880"/>
          </a:xfrm>
        </p:grpSpPr>
        <p:cxnSp>
          <p:nvCxnSpPr>
            <p:cNvPr id="161" name="Google Shape;161;p29"/>
            <p:cNvCxnSpPr/>
            <p:nvPr/>
          </p:nvCxnSpPr>
          <p:spPr>
            <a:xfrm>
              <a:off x="0" y="0"/>
              <a:ext cx="4619621" cy="0"/>
            </a:xfrm>
            <a:prstGeom prst="straightConnector1">
              <a:avLst/>
            </a:prstGeom>
            <a:gradFill>
              <a:gsLst>
                <a:gs pos="0">
                  <a:srgbClr val="EC8154"/>
                </a:gs>
                <a:gs pos="50000">
                  <a:srgbClr val="F16E27"/>
                </a:gs>
                <a:gs pos="100000">
                  <a:srgbClr val="DF5D18"/>
                </a:gs>
              </a:gsLst>
              <a:lin ang="5400000" scaled="0"/>
            </a:gradFill>
            <a:ln w="12700" cap="flat" cmpd="sng">
              <a:solidFill>
                <a:srgbClr val="E97131"/>
              </a:solidFill>
              <a:prstDash val="solid"/>
              <a:miter lim="800000"/>
              <a:headEnd type="none" w="sm" len="sm"/>
              <a:tailEnd type="none" w="sm" len="sm"/>
            </a:ln>
            <a:effectLst>
              <a:outerShdw blurRad="57150" dist="19050" dir="5400000" algn="ctr" rotWithShape="0">
                <a:srgbClr val="000000">
                  <a:alpha val="62745"/>
                </a:srgbClr>
              </a:outerShdw>
            </a:effectLst>
          </p:spPr>
        </p:cxnSp>
        <p:sp>
          <p:nvSpPr>
            <p:cNvPr id="162" name="Google Shape;162;p29"/>
            <p:cNvSpPr/>
            <p:nvPr/>
          </p:nvSpPr>
          <p:spPr>
            <a:xfrm>
              <a:off x="0" y="0"/>
              <a:ext cx="4619621" cy="1038220"/>
            </a:xfrm>
            <a:prstGeom prst="rect">
              <a:avLst/>
            </a:prstGeom>
            <a:solidFill>
              <a:srgbClr val="F2A98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3" name="Google Shape;163;p29"/>
            <p:cNvSpPr txBox="1"/>
            <p:nvPr/>
          </p:nvSpPr>
          <p:spPr>
            <a:xfrm>
              <a:off x="0" y="0"/>
              <a:ext cx="4619621" cy="1038220"/>
            </a:xfrm>
            <a:prstGeom prst="rect">
              <a:avLst/>
            </a:prstGeom>
            <a:noFill/>
            <a:ln>
              <a:noFill/>
            </a:ln>
          </p:spPr>
          <p:txBody>
            <a:bodyPr spcFirstLastPara="1" wrap="square" lIns="57150" tIns="57150" rIns="57150" bIns="57150" anchor="t" anchorCtr="0">
              <a:noAutofit/>
            </a:bodyPr>
            <a:lstStyle/>
            <a:p>
              <a:pPr marL="0" marR="0" lvl="0" indent="0" algn="l" rtl="0">
                <a:lnSpc>
                  <a:spcPct val="90000"/>
                </a:lnSpc>
                <a:spcBef>
                  <a:spcPts val="0"/>
                </a:spcBef>
                <a:spcAft>
                  <a:spcPts val="0"/>
                </a:spcAft>
                <a:buClr>
                  <a:schemeClr val="dk1"/>
                </a:buClr>
                <a:buSzPts val="1500"/>
                <a:buFont typeface="Arial"/>
                <a:buNone/>
              </a:pPr>
              <a:r>
                <a:rPr lang="en" sz="1500" b="1" i="0" u="none" strike="noStrike" cap="none">
                  <a:solidFill>
                    <a:schemeClr val="dk1"/>
                  </a:solidFill>
                  <a:latin typeface="Arial"/>
                  <a:ea typeface="Arial"/>
                  <a:cs typeface="Arial"/>
                  <a:sym typeface="Arial"/>
                </a:rPr>
                <a:t>54% </a:t>
              </a:r>
              <a:r>
                <a:rPr lang="en" sz="1500" b="0" i="0" u="none" strike="noStrike" cap="none">
                  <a:solidFill>
                    <a:schemeClr val="dk1"/>
                  </a:solidFill>
                  <a:latin typeface="Arial"/>
                  <a:ea typeface="Arial"/>
                  <a:cs typeface="Arial"/>
                  <a:sym typeface="Arial"/>
                </a:rPr>
                <a:t>of office workers experience neck pain due to inadequate seated posture</a:t>
              </a:r>
              <a:endParaRPr sz="1100"/>
            </a:p>
          </p:txBody>
        </p:sp>
        <p:cxnSp>
          <p:nvCxnSpPr>
            <p:cNvPr id="164" name="Google Shape;164;p29"/>
            <p:cNvCxnSpPr/>
            <p:nvPr/>
          </p:nvCxnSpPr>
          <p:spPr>
            <a:xfrm>
              <a:off x="0" y="1038219"/>
              <a:ext cx="4619621" cy="0"/>
            </a:xfrm>
            <a:prstGeom prst="straightConnector1">
              <a:avLst/>
            </a:prstGeom>
            <a:gradFill>
              <a:gsLst>
                <a:gs pos="0">
                  <a:srgbClr val="EC8154"/>
                </a:gs>
                <a:gs pos="50000">
                  <a:srgbClr val="F16E27"/>
                </a:gs>
                <a:gs pos="100000">
                  <a:srgbClr val="DF5D18"/>
                </a:gs>
              </a:gsLst>
              <a:lin ang="5400000" scaled="0"/>
            </a:gradFill>
            <a:ln w="12700" cap="flat" cmpd="sng">
              <a:solidFill>
                <a:srgbClr val="E97131"/>
              </a:solidFill>
              <a:prstDash val="solid"/>
              <a:miter lim="800000"/>
              <a:headEnd type="none" w="sm" len="sm"/>
              <a:tailEnd type="none" w="sm" len="sm"/>
            </a:ln>
            <a:effectLst>
              <a:outerShdw blurRad="57150" dist="19050" dir="5400000" algn="ctr" rotWithShape="0">
                <a:srgbClr val="000000">
                  <a:alpha val="62745"/>
                </a:srgbClr>
              </a:outerShdw>
            </a:effectLst>
          </p:spPr>
        </p:cxnSp>
        <p:sp>
          <p:nvSpPr>
            <p:cNvPr id="165" name="Google Shape;165;p29"/>
            <p:cNvSpPr/>
            <p:nvPr/>
          </p:nvSpPr>
          <p:spPr>
            <a:xfrm>
              <a:off x="0" y="1038220"/>
              <a:ext cx="4619621" cy="1038220"/>
            </a:xfrm>
            <a:prstGeom prst="rect">
              <a:avLst/>
            </a:prstGeom>
            <a:solidFill>
              <a:srgbClr val="43AFE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6" name="Google Shape;166;p29"/>
            <p:cNvSpPr txBox="1"/>
            <p:nvPr/>
          </p:nvSpPr>
          <p:spPr>
            <a:xfrm>
              <a:off x="0" y="1038220"/>
              <a:ext cx="4619621" cy="1038220"/>
            </a:xfrm>
            <a:prstGeom prst="rect">
              <a:avLst/>
            </a:prstGeom>
            <a:noFill/>
            <a:ln>
              <a:noFill/>
            </a:ln>
          </p:spPr>
          <p:txBody>
            <a:bodyPr spcFirstLastPara="1" wrap="square" lIns="57150" tIns="57150" rIns="57150" bIns="57150" anchor="t" anchorCtr="0">
              <a:noAutofit/>
            </a:bodyPr>
            <a:lstStyle/>
            <a:p>
              <a:pPr marL="0" marR="0" lvl="0" indent="0" algn="l" rtl="0">
                <a:lnSpc>
                  <a:spcPct val="90000"/>
                </a:lnSpc>
                <a:spcBef>
                  <a:spcPts val="0"/>
                </a:spcBef>
                <a:spcAft>
                  <a:spcPts val="0"/>
                </a:spcAft>
                <a:buClr>
                  <a:schemeClr val="dk1"/>
                </a:buClr>
                <a:buSzPts val="1500"/>
                <a:buFont typeface="Arial"/>
                <a:buNone/>
              </a:pPr>
              <a:r>
                <a:rPr lang="en" sz="1500" b="0" i="0" u="none" strike="noStrike" cap="none">
                  <a:solidFill>
                    <a:schemeClr val="dk1"/>
                  </a:solidFill>
                  <a:latin typeface="Arial"/>
                  <a:ea typeface="Arial"/>
                  <a:cs typeface="Arial"/>
                  <a:sym typeface="Arial"/>
                </a:rPr>
                <a:t>Low back pain is the </a:t>
              </a:r>
              <a:r>
                <a:rPr lang="en" sz="1500" b="1" i="0" u="none" strike="noStrike" cap="none">
                  <a:solidFill>
                    <a:schemeClr val="dk1"/>
                  </a:solidFill>
                  <a:latin typeface="Arial"/>
                  <a:ea typeface="Arial"/>
                  <a:cs typeface="Arial"/>
                  <a:sym typeface="Arial"/>
                </a:rPr>
                <a:t>leading</a:t>
              </a:r>
              <a:r>
                <a:rPr lang="en" sz="1500" b="0" i="0" u="none" strike="noStrike" cap="none">
                  <a:solidFill>
                    <a:schemeClr val="dk1"/>
                  </a:solidFill>
                  <a:latin typeface="Arial"/>
                  <a:ea typeface="Arial"/>
                  <a:cs typeface="Arial"/>
                  <a:sym typeface="Arial"/>
                </a:rPr>
                <a:t> cause of disability across the globe</a:t>
              </a:r>
              <a:endParaRPr sz="1100"/>
            </a:p>
          </p:txBody>
        </p:sp>
        <p:cxnSp>
          <p:nvCxnSpPr>
            <p:cNvPr id="167" name="Google Shape;167;p29"/>
            <p:cNvCxnSpPr/>
            <p:nvPr/>
          </p:nvCxnSpPr>
          <p:spPr>
            <a:xfrm>
              <a:off x="0" y="2076439"/>
              <a:ext cx="4619621" cy="0"/>
            </a:xfrm>
            <a:prstGeom prst="straightConnector1">
              <a:avLst/>
            </a:prstGeom>
            <a:gradFill>
              <a:gsLst>
                <a:gs pos="0">
                  <a:srgbClr val="EC8154"/>
                </a:gs>
                <a:gs pos="50000">
                  <a:srgbClr val="F16E27"/>
                </a:gs>
                <a:gs pos="100000">
                  <a:srgbClr val="DF5D18"/>
                </a:gs>
              </a:gsLst>
              <a:lin ang="5400000" scaled="0"/>
            </a:gradFill>
            <a:ln w="12700" cap="flat" cmpd="sng">
              <a:solidFill>
                <a:srgbClr val="E97131"/>
              </a:solidFill>
              <a:prstDash val="solid"/>
              <a:miter lim="800000"/>
              <a:headEnd type="none" w="sm" len="sm"/>
              <a:tailEnd type="none" w="sm" len="sm"/>
            </a:ln>
            <a:effectLst>
              <a:outerShdw blurRad="57150" dist="19050" dir="5400000" algn="ctr" rotWithShape="0">
                <a:srgbClr val="000000">
                  <a:alpha val="62745"/>
                </a:srgbClr>
              </a:outerShdw>
            </a:effectLst>
          </p:spPr>
        </p:cxnSp>
        <p:sp>
          <p:nvSpPr>
            <p:cNvPr id="168" name="Google Shape;168;p29"/>
            <p:cNvSpPr/>
            <p:nvPr/>
          </p:nvSpPr>
          <p:spPr>
            <a:xfrm>
              <a:off x="0" y="2076440"/>
              <a:ext cx="4619621" cy="1038220"/>
            </a:xfrm>
            <a:prstGeom prst="rect">
              <a:avLst/>
            </a:prstGeom>
            <a:solidFill>
              <a:srgbClr val="C0E4F5"/>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9" name="Google Shape;169;p29"/>
            <p:cNvSpPr txBox="1"/>
            <p:nvPr/>
          </p:nvSpPr>
          <p:spPr>
            <a:xfrm>
              <a:off x="0" y="2076440"/>
              <a:ext cx="4619621" cy="1038220"/>
            </a:xfrm>
            <a:prstGeom prst="rect">
              <a:avLst/>
            </a:prstGeom>
            <a:noFill/>
            <a:ln>
              <a:noFill/>
            </a:ln>
          </p:spPr>
          <p:txBody>
            <a:bodyPr spcFirstLastPara="1" wrap="square" lIns="57150" tIns="57150" rIns="57150" bIns="57150" anchor="t" anchorCtr="0">
              <a:noAutofit/>
            </a:bodyPr>
            <a:lstStyle/>
            <a:p>
              <a:pPr marL="0" marR="0" lvl="0" indent="0" algn="l" rtl="0">
                <a:lnSpc>
                  <a:spcPct val="90000"/>
                </a:lnSpc>
                <a:spcBef>
                  <a:spcPts val="0"/>
                </a:spcBef>
                <a:spcAft>
                  <a:spcPts val="0"/>
                </a:spcAft>
                <a:buClr>
                  <a:schemeClr val="dk1"/>
                </a:buClr>
                <a:buSzPts val="1500"/>
                <a:buFont typeface="Arial"/>
                <a:buNone/>
              </a:pPr>
              <a:r>
                <a:rPr lang="en" sz="1500" b="1" i="0" u="none" strike="noStrike" cap="none">
                  <a:solidFill>
                    <a:schemeClr val="dk1"/>
                  </a:solidFill>
                  <a:latin typeface="Arial"/>
                  <a:ea typeface="Arial"/>
                  <a:cs typeface="Arial"/>
                  <a:sym typeface="Arial"/>
                </a:rPr>
                <a:t>80% </a:t>
              </a:r>
              <a:r>
                <a:rPr lang="en" sz="1500" b="0" i="0" u="none" strike="noStrike" cap="none">
                  <a:solidFill>
                    <a:schemeClr val="dk1"/>
                  </a:solidFill>
                  <a:latin typeface="Arial"/>
                  <a:ea typeface="Arial"/>
                  <a:cs typeface="Arial"/>
                  <a:sym typeface="Arial"/>
                </a:rPr>
                <a:t>of people will experience debilitating lower back pain during their lifetime.</a:t>
              </a:r>
              <a:endParaRPr sz="1100"/>
            </a:p>
          </p:txBody>
        </p:sp>
        <p:cxnSp>
          <p:nvCxnSpPr>
            <p:cNvPr id="170" name="Google Shape;170;p29"/>
            <p:cNvCxnSpPr/>
            <p:nvPr/>
          </p:nvCxnSpPr>
          <p:spPr>
            <a:xfrm>
              <a:off x="0" y="3114659"/>
              <a:ext cx="4619621" cy="0"/>
            </a:xfrm>
            <a:prstGeom prst="straightConnector1">
              <a:avLst/>
            </a:prstGeom>
            <a:gradFill>
              <a:gsLst>
                <a:gs pos="0">
                  <a:srgbClr val="EC8154"/>
                </a:gs>
                <a:gs pos="50000">
                  <a:srgbClr val="F16E27"/>
                </a:gs>
                <a:gs pos="100000">
                  <a:srgbClr val="DF5D18"/>
                </a:gs>
              </a:gsLst>
              <a:lin ang="5400000" scaled="0"/>
            </a:gradFill>
            <a:ln w="12700" cap="flat" cmpd="sng">
              <a:solidFill>
                <a:srgbClr val="E97131"/>
              </a:solidFill>
              <a:prstDash val="solid"/>
              <a:miter lim="800000"/>
              <a:headEnd type="none" w="sm" len="sm"/>
              <a:tailEnd type="none" w="sm" len="sm"/>
            </a:ln>
            <a:effectLst>
              <a:outerShdw blurRad="57150" dist="19050" dir="5400000" algn="ctr" rotWithShape="0">
                <a:srgbClr val="000000">
                  <a:alpha val="62745"/>
                </a:srgbClr>
              </a:outerShdw>
            </a:effectLst>
          </p:spPr>
        </p:cxnSp>
        <p:sp>
          <p:nvSpPr>
            <p:cNvPr id="171" name="Google Shape;171;p29"/>
            <p:cNvSpPr/>
            <p:nvPr/>
          </p:nvSpPr>
          <p:spPr>
            <a:xfrm>
              <a:off x="0" y="3114660"/>
              <a:ext cx="4619621" cy="103822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2" name="Google Shape;172;p29"/>
            <p:cNvSpPr txBox="1"/>
            <p:nvPr/>
          </p:nvSpPr>
          <p:spPr>
            <a:xfrm>
              <a:off x="0" y="3114660"/>
              <a:ext cx="4619621" cy="1038220"/>
            </a:xfrm>
            <a:prstGeom prst="rect">
              <a:avLst/>
            </a:prstGeom>
            <a:noFill/>
            <a:ln>
              <a:noFill/>
            </a:ln>
          </p:spPr>
          <p:txBody>
            <a:bodyPr spcFirstLastPara="1" wrap="square" lIns="57150" tIns="57150" rIns="57150" bIns="57150" anchor="t" anchorCtr="0">
              <a:noAutofit/>
            </a:bodyPr>
            <a:lstStyle/>
            <a:p>
              <a:pPr marL="0" marR="0" lvl="0" indent="0" algn="l" rtl="0">
                <a:lnSpc>
                  <a:spcPct val="90000"/>
                </a:lnSpc>
                <a:spcBef>
                  <a:spcPts val="0"/>
                </a:spcBef>
                <a:spcAft>
                  <a:spcPts val="0"/>
                </a:spcAft>
                <a:buClr>
                  <a:schemeClr val="dk1"/>
                </a:buClr>
                <a:buSzPts val="1500"/>
                <a:buFont typeface="Arial"/>
                <a:buNone/>
              </a:pPr>
              <a:r>
                <a:rPr lang="en" sz="1500" b="0" i="0" u="none" strike="noStrike" cap="none">
                  <a:solidFill>
                    <a:schemeClr val="dk1"/>
                  </a:solidFill>
                  <a:latin typeface="Arial"/>
                  <a:ea typeface="Arial"/>
                  <a:cs typeface="Arial"/>
                  <a:sym typeface="Arial"/>
                </a:rPr>
                <a:t>The Big 4 Accounting Firms do </a:t>
              </a:r>
              <a:r>
                <a:rPr lang="en" sz="1500" b="1" i="0" u="none" strike="noStrike" cap="none">
                  <a:solidFill>
                    <a:schemeClr val="dk1"/>
                  </a:solidFill>
                  <a:latin typeface="Arial"/>
                  <a:ea typeface="Arial"/>
                  <a:cs typeface="Arial"/>
                  <a:sym typeface="Arial"/>
                </a:rPr>
                <a:t>not</a:t>
              </a:r>
              <a:r>
                <a:rPr lang="en" sz="1500" b="0" i="0" u="none" strike="noStrike" cap="none">
                  <a:solidFill>
                    <a:schemeClr val="dk1"/>
                  </a:solidFill>
                  <a:latin typeface="Arial"/>
                  <a:ea typeface="Arial"/>
                  <a:cs typeface="Arial"/>
                  <a:sym typeface="Arial"/>
                </a:rPr>
                <a:t> offer a seated posture tool to enhance corporate wellness and productivity.</a:t>
              </a:r>
              <a:endParaRPr sz="1100"/>
            </a:p>
          </p:txBody>
        </p:sp>
      </p:grpSp>
      <p:sp>
        <p:nvSpPr>
          <p:cNvPr id="173" name="Google Shape;173;p29"/>
          <p:cNvSpPr/>
          <p:nvPr/>
        </p:nvSpPr>
        <p:spPr>
          <a:xfrm>
            <a:off x="628650" y="1032679"/>
            <a:ext cx="3464716" cy="536317"/>
          </a:xfrm>
          <a:prstGeom prst="roundRect">
            <a:avLst>
              <a:gd name="adj" fmla="val 16667"/>
            </a:avLst>
          </a:prstGeom>
          <a:solidFill>
            <a:schemeClr val="accent1"/>
          </a:solid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700" b="1" i="0" u="none" strike="noStrike" cap="none">
                <a:solidFill>
                  <a:schemeClr val="lt1"/>
                </a:solidFill>
                <a:latin typeface="Arial"/>
                <a:ea typeface="Arial"/>
                <a:cs typeface="Arial"/>
                <a:sym typeface="Arial"/>
              </a:rPr>
              <a:t>Problem</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E4F5"/>
        </a:solidFill>
        <a:effectLst/>
      </p:bgPr>
    </p:bg>
    <p:spTree>
      <p:nvGrpSpPr>
        <p:cNvPr id="1" name="Shape 177"/>
        <p:cNvGrpSpPr/>
        <p:nvPr/>
      </p:nvGrpSpPr>
      <p:grpSpPr>
        <a:xfrm>
          <a:off x="0" y="0"/>
          <a:ext cx="0" cy="0"/>
          <a:chOff x="0" y="0"/>
          <a:chExt cx="0" cy="0"/>
        </a:xfrm>
      </p:grpSpPr>
      <p:sp>
        <p:nvSpPr>
          <p:cNvPr id="178" name="Google Shape;178;p30"/>
          <p:cNvSpPr txBox="1"/>
          <p:nvPr/>
        </p:nvSpPr>
        <p:spPr>
          <a:xfrm>
            <a:off x="1088685" y="603390"/>
            <a:ext cx="3132383" cy="786926"/>
          </a:xfrm>
          <a:prstGeom prst="rect">
            <a:avLst/>
          </a:prstGeom>
          <a:solidFill>
            <a:srgbClr val="D9E5F8"/>
          </a:solidFill>
          <a:ln>
            <a:noFill/>
          </a:ln>
        </p:spPr>
        <p:txBody>
          <a:bodyPr spcFirstLastPara="1" wrap="square" lIns="68575" tIns="34275" rIns="68575" bIns="34275" anchor="t" anchorCtr="0">
            <a:normAutofit fontScale="92500" lnSpcReduction="10000"/>
          </a:bodyPr>
          <a:lstStyle/>
          <a:p>
            <a:pPr marL="0" marR="0" lvl="0" indent="0" algn="l" rtl="0">
              <a:lnSpc>
                <a:spcPct val="90000"/>
              </a:lnSpc>
              <a:spcBef>
                <a:spcPts val="0"/>
              </a:spcBef>
              <a:spcAft>
                <a:spcPts val="0"/>
              </a:spcAft>
              <a:buNone/>
            </a:pPr>
            <a:r>
              <a:rPr lang="en" sz="5400" b="0" i="0" u="none" strike="noStrike" cap="none">
                <a:solidFill>
                  <a:schemeClr val="dk1"/>
                </a:solidFill>
                <a:latin typeface="Play"/>
                <a:ea typeface="Play"/>
                <a:cs typeface="Play"/>
                <a:sym typeface="Play"/>
              </a:rPr>
              <a:t>SOLUTION</a:t>
            </a:r>
            <a:endParaRPr sz="1100"/>
          </a:p>
          <a:p>
            <a:pPr marL="0" marR="0" lvl="0" indent="0" algn="l" rtl="0">
              <a:lnSpc>
                <a:spcPct val="90000"/>
              </a:lnSpc>
              <a:spcBef>
                <a:spcPts val="500"/>
              </a:spcBef>
              <a:spcAft>
                <a:spcPts val="0"/>
              </a:spcAft>
              <a:buNone/>
            </a:pPr>
            <a:endParaRPr sz="2400" b="0" i="0" u="none" strike="noStrike" cap="none">
              <a:solidFill>
                <a:schemeClr val="dk1"/>
              </a:solidFill>
              <a:latin typeface="Play"/>
              <a:ea typeface="Play"/>
              <a:cs typeface="Play"/>
              <a:sym typeface="Play"/>
            </a:endParaRPr>
          </a:p>
        </p:txBody>
      </p:sp>
      <p:sp>
        <p:nvSpPr>
          <p:cNvPr id="179" name="Google Shape;179;p30"/>
          <p:cNvSpPr txBox="1">
            <a:spLocks noGrp="1"/>
          </p:cNvSpPr>
          <p:nvPr>
            <p:ph type="body" idx="1"/>
          </p:nvPr>
        </p:nvSpPr>
        <p:spPr>
          <a:xfrm>
            <a:off x="1088685" y="1514819"/>
            <a:ext cx="3129159" cy="2587960"/>
          </a:xfrm>
          <a:prstGeom prst="rect">
            <a:avLst/>
          </a:prstGeom>
          <a:solidFill>
            <a:schemeClr val="lt1"/>
          </a:solid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rmAutofit fontScale="92500"/>
          </a:bodyPr>
          <a:lstStyle/>
          <a:p>
            <a:pPr marL="0" lvl="0" indent="0" algn="l" rtl="0">
              <a:lnSpc>
                <a:spcPct val="110000"/>
              </a:lnSpc>
              <a:spcBef>
                <a:spcPts val="0"/>
              </a:spcBef>
              <a:spcAft>
                <a:spcPts val="0"/>
              </a:spcAft>
              <a:buClr>
                <a:schemeClr val="dk1"/>
              </a:buClr>
              <a:buSzPct val="100000"/>
              <a:buNone/>
            </a:pPr>
            <a:r>
              <a:rPr lang="en" sz="1400">
                <a:solidFill>
                  <a:schemeClr val="dk1"/>
                </a:solidFill>
                <a:latin typeface="Arial"/>
                <a:ea typeface="Arial"/>
                <a:cs typeface="Arial"/>
                <a:sym typeface="Arial"/>
              </a:rPr>
              <a:t>To utilize OpenPosture, users simply open the app on any device equipped with a camera and capable of downloading apps. They position the device laterally to their desk, ensuring their full body is captured in the camera frame. OpenPosture then detects the user's posture and provides 1) tailored recommendations to improve their posture and 2) exercises to alleviate pain caused by poor posture.</a:t>
            </a:r>
            <a:endParaRPr/>
          </a:p>
        </p:txBody>
      </p:sp>
      <p:grpSp>
        <p:nvGrpSpPr>
          <p:cNvPr id="180" name="Google Shape;180;p30"/>
          <p:cNvGrpSpPr/>
          <p:nvPr/>
        </p:nvGrpSpPr>
        <p:grpSpPr>
          <a:xfrm>
            <a:off x="5378552" y="1458432"/>
            <a:ext cx="2510223" cy="2553173"/>
            <a:chOff x="0" y="8534"/>
            <a:chExt cx="3346964" cy="3404231"/>
          </a:xfrm>
        </p:grpSpPr>
        <p:sp>
          <p:nvSpPr>
            <p:cNvPr id="181" name="Google Shape;181;p30"/>
            <p:cNvSpPr/>
            <p:nvPr/>
          </p:nvSpPr>
          <p:spPr>
            <a:xfrm>
              <a:off x="0" y="8534"/>
              <a:ext cx="3346964" cy="1074060"/>
            </a:xfrm>
            <a:prstGeom prst="roundRect">
              <a:avLst>
                <a:gd name="adj" fmla="val 16667"/>
              </a:avLst>
            </a:prstGeom>
            <a:solidFill>
              <a:srgbClr val="A02891"/>
            </a:solidFill>
            <a:ln w="1905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2" name="Google Shape;182;p30"/>
            <p:cNvSpPr txBox="1"/>
            <p:nvPr/>
          </p:nvSpPr>
          <p:spPr>
            <a:xfrm>
              <a:off x="52431" y="60965"/>
              <a:ext cx="3242102" cy="969198"/>
            </a:xfrm>
            <a:prstGeom prst="rect">
              <a:avLst/>
            </a:prstGeom>
            <a:noFill/>
            <a:ln>
              <a:noFill/>
            </a:ln>
          </p:spPr>
          <p:txBody>
            <a:bodyPr spcFirstLastPara="1" wrap="square" lIns="77150" tIns="77150" rIns="77150" bIns="77150" anchor="ctr" anchorCtr="0">
              <a:noAutofit/>
            </a:bodyPr>
            <a:lstStyle/>
            <a:p>
              <a:pPr marL="0" marR="0" lvl="0" indent="0" algn="l" rtl="0">
                <a:lnSpc>
                  <a:spcPct val="90000"/>
                </a:lnSpc>
                <a:spcBef>
                  <a:spcPts val="0"/>
                </a:spcBef>
                <a:spcAft>
                  <a:spcPts val="0"/>
                </a:spcAft>
                <a:buClr>
                  <a:schemeClr val="lt1"/>
                </a:buClr>
                <a:buSzPts val="2000"/>
                <a:buFont typeface="Arial"/>
                <a:buNone/>
              </a:pPr>
              <a:r>
                <a:rPr lang="en" sz="2000" b="0" i="0" u="none" strike="noStrike" cap="none">
                  <a:solidFill>
                    <a:schemeClr val="lt1"/>
                  </a:solidFill>
                  <a:latin typeface="Arial"/>
                  <a:ea typeface="Arial"/>
                  <a:cs typeface="Arial"/>
                  <a:sym typeface="Arial"/>
                </a:rPr>
                <a:t>Posture Recommendations</a:t>
              </a:r>
              <a:endParaRPr sz="1100"/>
            </a:p>
          </p:txBody>
        </p:sp>
        <p:sp>
          <p:nvSpPr>
            <p:cNvPr id="183" name="Google Shape;183;p30"/>
            <p:cNvSpPr/>
            <p:nvPr/>
          </p:nvSpPr>
          <p:spPr>
            <a:xfrm>
              <a:off x="0" y="1186886"/>
              <a:ext cx="3346964" cy="1074060"/>
            </a:xfrm>
            <a:prstGeom prst="roundRect">
              <a:avLst>
                <a:gd name="adj" fmla="val 16667"/>
              </a:avLst>
            </a:prstGeom>
            <a:solidFill>
              <a:srgbClr val="2B6FA2"/>
            </a:solidFill>
            <a:ln w="1905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4" name="Google Shape;184;p30"/>
            <p:cNvSpPr txBox="1"/>
            <p:nvPr/>
          </p:nvSpPr>
          <p:spPr>
            <a:xfrm>
              <a:off x="52431" y="1239317"/>
              <a:ext cx="3242102" cy="969198"/>
            </a:xfrm>
            <a:prstGeom prst="rect">
              <a:avLst/>
            </a:prstGeom>
            <a:noFill/>
            <a:ln>
              <a:noFill/>
            </a:ln>
          </p:spPr>
          <p:txBody>
            <a:bodyPr spcFirstLastPara="1" wrap="square" lIns="77150" tIns="77150" rIns="77150" bIns="77150" anchor="ctr" anchorCtr="0">
              <a:noAutofit/>
            </a:bodyPr>
            <a:lstStyle/>
            <a:p>
              <a:pPr marL="0" marR="0" lvl="0" indent="0" algn="l" rtl="0">
                <a:lnSpc>
                  <a:spcPct val="90000"/>
                </a:lnSpc>
                <a:spcBef>
                  <a:spcPts val="0"/>
                </a:spcBef>
                <a:spcAft>
                  <a:spcPts val="0"/>
                </a:spcAft>
                <a:buClr>
                  <a:schemeClr val="lt1"/>
                </a:buClr>
                <a:buSzPts val="2000"/>
                <a:buFont typeface="Arial"/>
                <a:buNone/>
              </a:pPr>
              <a:r>
                <a:rPr lang="en" sz="2000" b="0" i="0" u="none" strike="noStrike" cap="none">
                  <a:solidFill>
                    <a:schemeClr val="lt1"/>
                  </a:solidFill>
                  <a:latin typeface="Arial"/>
                  <a:ea typeface="Arial"/>
                  <a:cs typeface="Arial"/>
                  <a:sym typeface="Arial"/>
                </a:rPr>
                <a:t>Workout Recommendations</a:t>
              </a:r>
              <a:endParaRPr sz="1100"/>
            </a:p>
          </p:txBody>
        </p:sp>
        <p:sp>
          <p:nvSpPr>
            <p:cNvPr id="185" name="Google Shape;185;p30"/>
            <p:cNvSpPr/>
            <p:nvPr/>
          </p:nvSpPr>
          <p:spPr>
            <a:xfrm>
              <a:off x="0" y="2338705"/>
              <a:ext cx="3346964" cy="1074060"/>
            </a:xfrm>
            <a:prstGeom prst="roundRect">
              <a:avLst>
                <a:gd name="adj" fmla="val 16667"/>
              </a:avLst>
            </a:prstGeom>
            <a:solidFill>
              <a:srgbClr val="4CA62C"/>
            </a:solidFill>
            <a:ln w="1905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6" name="Google Shape;186;p30"/>
            <p:cNvSpPr txBox="1"/>
            <p:nvPr/>
          </p:nvSpPr>
          <p:spPr>
            <a:xfrm>
              <a:off x="52431" y="2391136"/>
              <a:ext cx="3242102" cy="969198"/>
            </a:xfrm>
            <a:prstGeom prst="rect">
              <a:avLst/>
            </a:prstGeom>
            <a:noFill/>
            <a:ln>
              <a:noFill/>
            </a:ln>
          </p:spPr>
          <p:txBody>
            <a:bodyPr spcFirstLastPara="1" wrap="square" lIns="77150" tIns="77150" rIns="77150" bIns="77150" anchor="ctr" anchorCtr="0">
              <a:noAutofit/>
            </a:bodyPr>
            <a:lstStyle/>
            <a:p>
              <a:pPr marL="0" marR="0" lvl="0" indent="0" algn="l" rtl="0">
                <a:lnSpc>
                  <a:spcPct val="90000"/>
                </a:lnSpc>
                <a:spcBef>
                  <a:spcPts val="0"/>
                </a:spcBef>
                <a:spcAft>
                  <a:spcPts val="0"/>
                </a:spcAft>
                <a:buClr>
                  <a:schemeClr val="lt1"/>
                </a:buClr>
                <a:buSzPts val="2000"/>
                <a:buFont typeface="Arial"/>
                <a:buNone/>
              </a:pPr>
              <a:r>
                <a:rPr lang="en" sz="2000" b="0" i="0" u="none" strike="noStrike" cap="none">
                  <a:solidFill>
                    <a:schemeClr val="lt1"/>
                  </a:solidFill>
                  <a:latin typeface="Arial"/>
                  <a:ea typeface="Arial"/>
                  <a:cs typeface="Arial"/>
                  <a:sym typeface="Arial"/>
                </a:rPr>
                <a:t>Object Detection Recommendations</a:t>
              </a:r>
              <a:endParaRPr sz="11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31"/>
          <p:cNvPicPr preferRelativeResize="0"/>
          <p:nvPr/>
        </p:nvPicPr>
        <p:blipFill rotWithShape="1">
          <a:blip r:embed="rId3">
            <a:alphaModFix/>
          </a:blip>
          <a:srcRect/>
          <a:stretch/>
        </p:blipFill>
        <p:spPr>
          <a:xfrm>
            <a:off x="1656967" y="1411842"/>
            <a:ext cx="5618810" cy="3066569"/>
          </a:xfrm>
          <a:prstGeom prst="rect">
            <a:avLst/>
          </a:prstGeom>
          <a:noFill/>
          <a:ln w="9525" cap="flat" cmpd="sng">
            <a:solidFill>
              <a:srgbClr val="000000"/>
            </a:solidFill>
            <a:prstDash val="solid"/>
            <a:round/>
            <a:headEnd type="none" w="sm" len="sm"/>
            <a:tailEnd type="none" w="sm" len="sm"/>
          </a:ln>
        </p:spPr>
      </p:pic>
      <p:sp>
        <p:nvSpPr>
          <p:cNvPr id="192" name="Google Shape;192;p31"/>
          <p:cNvSpPr/>
          <p:nvPr/>
        </p:nvSpPr>
        <p:spPr>
          <a:xfrm>
            <a:off x="2202242" y="246347"/>
            <a:ext cx="4528500" cy="6927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4100" b="0" i="0" u="none" strike="noStrike" cap="none">
                <a:solidFill>
                  <a:schemeClr val="dk1"/>
                </a:solidFill>
                <a:latin typeface="Calibri"/>
                <a:ea typeface="Calibri"/>
                <a:cs typeface="Calibri"/>
                <a:sym typeface="Calibri"/>
              </a:rPr>
              <a:t>Conceptual Diagram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 sz="4100" b="1"/>
              <a:t>Data Cleaning And Transformation</a:t>
            </a:r>
            <a:endParaRPr/>
          </a:p>
        </p:txBody>
      </p:sp>
      <p:pic>
        <p:nvPicPr>
          <p:cNvPr id="198" name="Google Shape;198;p32"/>
          <p:cNvPicPr preferRelativeResize="0">
            <a:picLocks noGrp="1"/>
          </p:cNvPicPr>
          <p:nvPr>
            <p:ph type="body" idx="1"/>
          </p:nvPr>
        </p:nvPicPr>
        <p:blipFill rotWithShape="1">
          <a:blip r:embed="rId3">
            <a:alphaModFix/>
          </a:blip>
          <a:srcRect/>
          <a:stretch/>
        </p:blipFill>
        <p:spPr>
          <a:xfrm>
            <a:off x="1651829" y="1369219"/>
            <a:ext cx="5840400" cy="326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 sz="3600" b="1"/>
              <a:t>Data Cleaning and Transformation</a:t>
            </a:r>
            <a:endParaRPr/>
          </a:p>
        </p:txBody>
      </p:sp>
      <p:grpSp>
        <p:nvGrpSpPr>
          <p:cNvPr id="204" name="Google Shape;204;p33"/>
          <p:cNvGrpSpPr/>
          <p:nvPr/>
        </p:nvGrpSpPr>
        <p:grpSpPr>
          <a:xfrm>
            <a:off x="-3060918" y="803846"/>
            <a:ext cx="11531527" cy="4394250"/>
            <a:chOff x="-4919424" y="-753830"/>
            <a:chExt cx="15375369" cy="5859000"/>
          </a:xfrm>
        </p:grpSpPr>
        <p:sp>
          <p:nvSpPr>
            <p:cNvPr id="205" name="Google Shape;205;p33"/>
            <p:cNvSpPr/>
            <p:nvPr/>
          </p:nvSpPr>
          <p:spPr>
            <a:xfrm>
              <a:off x="-4919424" y="-753830"/>
              <a:ext cx="5859000" cy="5859000"/>
            </a:xfrm>
            <a:prstGeom prst="blockArc">
              <a:avLst>
                <a:gd name="adj1" fmla="val 18900000"/>
                <a:gd name="adj2" fmla="val 2700000"/>
                <a:gd name="adj3" fmla="val 369"/>
              </a:avLst>
            </a:prstGeom>
            <a:noFill/>
            <a:ln w="12700" cap="flat" cmpd="sng">
              <a:solidFill>
                <a:srgbClr val="345A99"/>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6" name="Google Shape;206;p33"/>
            <p:cNvSpPr/>
            <p:nvPr/>
          </p:nvSpPr>
          <p:spPr>
            <a:xfrm>
              <a:off x="350606" y="229141"/>
              <a:ext cx="10105200" cy="458100"/>
            </a:xfrm>
            <a:prstGeom prst="rect">
              <a:avLst/>
            </a:prstGeom>
            <a:solidFill>
              <a:srgbClr val="B3C6E7"/>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7" name="Google Shape;207;p33"/>
            <p:cNvSpPr txBox="1"/>
            <p:nvPr/>
          </p:nvSpPr>
          <p:spPr>
            <a:xfrm>
              <a:off x="350606" y="229141"/>
              <a:ext cx="10105200" cy="458100"/>
            </a:xfrm>
            <a:prstGeom prst="rect">
              <a:avLst/>
            </a:prstGeom>
            <a:noFill/>
            <a:ln>
              <a:noFill/>
            </a:ln>
          </p:spPr>
          <p:txBody>
            <a:bodyPr spcFirstLastPara="1" wrap="square" lIns="272700" tIns="45725" rIns="45725" bIns="45725"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b="0" i="0" u="none" strike="noStrike" cap="none">
                  <a:solidFill>
                    <a:schemeClr val="lt1"/>
                  </a:solidFill>
                  <a:latin typeface="Calibri"/>
                  <a:ea typeface="Calibri"/>
                  <a:cs typeface="Calibri"/>
                  <a:sym typeface="Calibri"/>
                </a:rPr>
                <a:t>Image Rescaling</a:t>
              </a:r>
              <a:endParaRPr sz="1100"/>
            </a:p>
          </p:txBody>
        </p:sp>
        <p:sp>
          <p:nvSpPr>
            <p:cNvPr id="208" name="Google Shape;208;p33"/>
            <p:cNvSpPr/>
            <p:nvPr/>
          </p:nvSpPr>
          <p:spPr>
            <a:xfrm>
              <a:off x="64288" y="171877"/>
              <a:ext cx="572700" cy="572700"/>
            </a:xfrm>
            <a:prstGeom prst="ellipse">
              <a:avLst/>
            </a:prstGeom>
            <a:solidFill>
              <a:schemeClr val="accent1"/>
            </a:solidFill>
            <a:ln w="12700" cap="flat" cmpd="sng">
              <a:solidFill>
                <a:srgbClr val="4372C3"/>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9" name="Google Shape;209;p33"/>
            <p:cNvSpPr/>
            <p:nvPr/>
          </p:nvSpPr>
          <p:spPr>
            <a:xfrm>
              <a:off x="727432" y="916217"/>
              <a:ext cx="9728400" cy="458100"/>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0" name="Google Shape;210;p33"/>
            <p:cNvSpPr txBox="1"/>
            <p:nvPr/>
          </p:nvSpPr>
          <p:spPr>
            <a:xfrm>
              <a:off x="727432" y="916217"/>
              <a:ext cx="9728400" cy="458100"/>
            </a:xfrm>
            <a:prstGeom prst="rect">
              <a:avLst/>
            </a:prstGeom>
            <a:noFill/>
            <a:ln>
              <a:noFill/>
            </a:ln>
          </p:spPr>
          <p:txBody>
            <a:bodyPr spcFirstLastPara="1" wrap="square" lIns="272700" tIns="45725" rIns="45725" bIns="45725"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b="0" i="0" u="none" strike="noStrike" cap="none">
                  <a:solidFill>
                    <a:schemeClr val="lt1"/>
                  </a:solidFill>
                  <a:latin typeface="Calibri"/>
                  <a:ea typeface="Calibri"/>
                  <a:cs typeface="Calibri"/>
                  <a:sym typeface="Calibri"/>
                </a:rPr>
                <a:t>Padding</a:t>
              </a:r>
              <a:endParaRPr sz="1100"/>
            </a:p>
          </p:txBody>
        </p:sp>
        <p:sp>
          <p:nvSpPr>
            <p:cNvPr id="211" name="Google Shape;211;p33"/>
            <p:cNvSpPr/>
            <p:nvPr/>
          </p:nvSpPr>
          <p:spPr>
            <a:xfrm>
              <a:off x="441114" y="858954"/>
              <a:ext cx="572700" cy="572700"/>
            </a:xfrm>
            <a:prstGeom prst="ellipse">
              <a:avLst/>
            </a:prstGeom>
            <a:solidFill>
              <a:srgbClr val="D8E2F3"/>
            </a:solidFill>
            <a:ln w="12700" cap="flat" cmpd="sng">
              <a:solidFill>
                <a:srgbClr val="4372C3"/>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2" name="Google Shape;212;p33"/>
            <p:cNvSpPr/>
            <p:nvPr/>
          </p:nvSpPr>
          <p:spPr>
            <a:xfrm>
              <a:off x="899745" y="1603293"/>
              <a:ext cx="9556200" cy="458100"/>
            </a:xfrm>
            <a:prstGeom prst="rect">
              <a:avLst/>
            </a:prstGeom>
            <a:solidFill>
              <a:srgbClr val="8DA9DB"/>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3" name="Google Shape;213;p33"/>
            <p:cNvSpPr txBox="1"/>
            <p:nvPr/>
          </p:nvSpPr>
          <p:spPr>
            <a:xfrm>
              <a:off x="899745" y="1603293"/>
              <a:ext cx="9556200" cy="458100"/>
            </a:xfrm>
            <a:prstGeom prst="rect">
              <a:avLst/>
            </a:prstGeom>
            <a:noFill/>
            <a:ln>
              <a:noFill/>
            </a:ln>
          </p:spPr>
          <p:txBody>
            <a:bodyPr spcFirstLastPara="1" wrap="square" lIns="272700" tIns="45725" rIns="45725" bIns="45725"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b="0" i="0" u="none" strike="noStrike" cap="none">
                  <a:solidFill>
                    <a:schemeClr val="lt1"/>
                  </a:solidFill>
                  <a:latin typeface="Calibri"/>
                  <a:ea typeface="Calibri"/>
                  <a:cs typeface="Calibri"/>
                  <a:sym typeface="Calibri"/>
                </a:rPr>
                <a:t>Image Normalization</a:t>
              </a:r>
              <a:endParaRPr sz="1100"/>
            </a:p>
          </p:txBody>
        </p:sp>
        <p:sp>
          <p:nvSpPr>
            <p:cNvPr id="214" name="Google Shape;214;p33"/>
            <p:cNvSpPr/>
            <p:nvPr/>
          </p:nvSpPr>
          <p:spPr>
            <a:xfrm>
              <a:off x="613427" y="1546030"/>
              <a:ext cx="572700" cy="572700"/>
            </a:xfrm>
            <a:prstGeom prst="ellipse">
              <a:avLst/>
            </a:prstGeom>
            <a:solidFill>
              <a:schemeClr val="accent1"/>
            </a:solidFill>
            <a:ln w="12700" cap="flat" cmpd="sng">
              <a:solidFill>
                <a:srgbClr val="4372C3"/>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5" name="Google Shape;215;p33"/>
            <p:cNvSpPr/>
            <p:nvPr/>
          </p:nvSpPr>
          <p:spPr>
            <a:xfrm>
              <a:off x="899745" y="2289935"/>
              <a:ext cx="9556200" cy="458100"/>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6" name="Google Shape;216;p33"/>
            <p:cNvSpPr txBox="1"/>
            <p:nvPr/>
          </p:nvSpPr>
          <p:spPr>
            <a:xfrm>
              <a:off x="899745" y="2289935"/>
              <a:ext cx="9556200" cy="458100"/>
            </a:xfrm>
            <a:prstGeom prst="rect">
              <a:avLst/>
            </a:prstGeom>
            <a:noFill/>
            <a:ln>
              <a:noFill/>
            </a:ln>
          </p:spPr>
          <p:txBody>
            <a:bodyPr spcFirstLastPara="1" wrap="square" lIns="272700" tIns="45725" rIns="45725" bIns="45725"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b="0" i="0" u="none" strike="noStrike" cap="none">
                  <a:solidFill>
                    <a:schemeClr val="lt1"/>
                  </a:solidFill>
                  <a:latin typeface="Calibri"/>
                  <a:ea typeface="Calibri"/>
                  <a:cs typeface="Calibri"/>
                  <a:sym typeface="Calibri"/>
                </a:rPr>
                <a:t>Gaussian Blurring</a:t>
              </a:r>
              <a:endParaRPr sz="1100"/>
            </a:p>
          </p:txBody>
        </p:sp>
        <p:sp>
          <p:nvSpPr>
            <p:cNvPr id="217" name="Google Shape;217;p33"/>
            <p:cNvSpPr/>
            <p:nvPr/>
          </p:nvSpPr>
          <p:spPr>
            <a:xfrm>
              <a:off x="613427" y="2232671"/>
              <a:ext cx="572700" cy="572700"/>
            </a:xfrm>
            <a:prstGeom prst="ellipse">
              <a:avLst/>
            </a:prstGeom>
            <a:solidFill>
              <a:srgbClr val="D8E2F3"/>
            </a:solidFill>
            <a:ln w="12700" cap="flat" cmpd="sng">
              <a:solidFill>
                <a:srgbClr val="4372C3"/>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8" name="Google Shape;218;p33"/>
            <p:cNvSpPr/>
            <p:nvPr/>
          </p:nvSpPr>
          <p:spPr>
            <a:xfrm>
              <a:off x="727432" y="2977011"/>
              <a:ext cx="9728400" cy="458100"/>
            </a:xfrm>
            <a:prstGeom prst="rect">
              <a:avLst/>
            </a:prstGeom>
            <a:solidFill>
              <a:srgbClr val="8DA9DB"/>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9" name="Google Shape;219;p33"/>
            <p:cNvSpPr txBox="1"/>
            <p:nvPr/>
          </p:nvSpPr>
          <p:spPr>
            <a:xfrm>
              <a:off x="727432" y="2977011"/>
              <a:ext cx="9728400" cy="458100"/>
            </a:xfrm>
            <a:prstGeom prst="rect">
              <a:avLst/>
            </a:prstGeom>
            <a:noFill/>
            <a:ln>
              <a:noFill/>
            </a:ln>
          </p:spPr>
          <p:txBody>
            <a:bodyPr spcFirstLastPara="1" wrap="square" lIns="272700" tIns="45725" rIns="45725" bIns="45725"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b="0" i="0" u="none" strike="noStrike" cap="none">
                  <a:solidFill>
                    <a:schemeClr val="lt1"/>
                  </a:solidFill>
                  <a:latin typeface="Calibri"/>
                  <a:ea typeface="Calibri"/>
                  <a:cs typeface="Calibri"/>
                  <a:sym typeface="Calibri"/>
                </a:rPr>
                <a:t>Peaks Detection</a:t>
              </a:r>
              <a:endParaRPr sz="1100"/>
            </a:p>
          </p:txBody>
        </p:sp>
        <p:sp>
          <p:nvSpPr>
            <p:cNvPr id="220" name="Google Shape;220;p33"/>
            <p:cNvSpPr/>
            <p:nvPr/>
          </p:nvSpPr>
          <p:spPr>
            <a:xfrm>
              <a:off x="441114" y="2919747"/>
              <a:ext cx="572700" cy="572700"/>
            </a:xfrm>
            <a:prstGeom prst="ellipse">
              <a:avLst/>
            </a:prstGeom>
            <a:solidFill>
              <a:schemeClr val="accent1"/>
            </a:solidFill>
            <a:ln w="12700" cap="flat" cmpd="sng">
              <a:solidFill>
                <a:srgbClr val="4372C3"/>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1" name="Google Shape;221;p33"/>
            <p:cNvSpPr/>
            <p:nvPr/>
          </p:nvSpPr>
          <p:spPr>
            <a:xfrm>
              <a:off x="350606" y="3664087"/>
              <a:ext cx="10105200" cy="458100"/>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2" name="Google Shape;222;p33"/>
            <p:cNvSpPr txBox="1"/>
            <p:nvPr/>
          </p:nvSpPr>
          <p:spPr>
            <a:xfrm>
              <a:off x="350606" y="3664087"/>
              <a:ext cx="10105200" cy="458100"/>
            </a:xfrm>
            <a:prstGeom prst="rect">
              <a:avLst/>
            </a:prstGeom>
            <a:noFill/>
            <a:ln>
              <a:noFill/>
            </a:ln>
          </p:spPr>
          <p:txBody>
            <a:bodyPr spcFirstLastPara="1" wrap="square" lIns="272700" tIns="45725" rIns="45725" bIns="45725"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b="0" i="0" u="none" strike="noStrike" cap="none">
                  <a:solidFill>
                    <a:schemeClr val="lt1"/>
                  </a:solidFill>
                  <a:latin typeface="Calibri"/>
                  <a:ea typeface="Calibri"/>
                  <a:cs typeface="Calibri"/>
                  <a:sym typeface="Calibri"/>
                </a:rPr>
                <a:t>Image Display</a:t>
              </a:r>
              <a:endParaRPr sz="1100"/>
            </a:p>
          </p:txBody>
        </p:sp>
        <p:sp>
          <p:nvSpPr>
            <p:cNvPr id="223" name="Google Shape;223;p33"/>
            <p:cNvSpPr/>
            <p:nvPr/>
          </p:nvSpPr>
          <p:spPr>
            <a:xfrm>
              <a:off x="64288" y="3606824"/>
              <a:ext cx="572700" cy="572700"/>
            </a:xfrm>
            <a:prstGeom prst="ellipse">
              <a:avLst/>
            </a:prstGeom>
            <a:solidFill>
              <a:srgbClr val="D8E2F3"/>
            </a:solidFill>
            <a:ln w="12700" cap="flat" cmpd="sng">
              <a:solidFill>
                <a:srgbClr val="4372C3"/>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34"/>
          <p:cNvSpPr/>
          <p:nvPr/>
        </p:nvSpPr>
        <p:spPr>
          <a:xfrm>
            <a:off x="0" y="0"/>
            <a:ext cx="9144000" cy="5143500"/>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9" name="Google Shape;229;p34"/>
          <p:cNvSpPr/>
          <p:nvPr/>
        </p:nvSpPr>
        <p:spPr>
          <a:xfrm>
            <a:off x="0" y="0"/>
            <a:ext cx="1510168" cy="5143500"/>
          </a:xfrm>
          <a:prstGeom prst="rect">
            <a:avLst/>
          </a:prstGeom>
          <a:solidFill>
            <a:srgbClr val="4D719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0" name="Google Shape;230;p34"/>
          <p:cNvSpPr>
            <a:spLocks noGrp="1"/>
          </p:cNvSpPr>
          <p:nvPr>
            <p:ph type="title"/>
          </p:nvPr>
        </p:nvSpPr>
        <p:spPr>
          <a:xfrm>
            <a:off x="480060" y="1555772"/>
            <a:ext cx="2167724" cy="2054120"/>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FFFFFF"/>
              </a:buClr>
              <a:buSzPts val="1500"/>
              <a:buFont typeface="Play"/>
              <a:buNone/>
            </a:pPr>
            <a:r>
              <a:rPr lang="en" sz="1500" dirty="0">
                <a:solidFill>
                  <a:srgbClr val="FFFFFF"/>
                </a:solidFill>
                <a:latin typeface="Play"/>
                <a:ea typeface="Play"/>
                <a:cs typeface="Play"/>
                <a:sym typeface="Play"/>
              </a:rPr>
              <a:t>Model Implementation</a:t>
            </a:r>
            <a:endParaRPr dirty="0"/>
          </a:p>
        </p:txBody>
      </p:sp>
      <p:pic>
        <p:nvPicPr>
          <p:cNvPr id="231" name="Google Shape;231;p34" descr="How to Design a Seamless Login ..."/>
          <p:cNvPicPr preferRelativeResize="0">
            <a:picLocks noGrp="1"/>
          </p:cNvPicPr>
          <p:nvPr>
            <p:ph type="body" idx="1"/>
          </p:nvPr>
        </p:nvPicPr>
        <p:blipFill rotWithShape="1">
          <a:blip r:embed="rId3">
            <a:alphaModFix/>
          </a:blip>
          <a:srcRect/>
          <a:stretch/>
        </p:blipFill>
        <p:spPr>
          <a:xfrm>
            <a:off x="3028950" y="1060957"/>
            <a:ext cx="5391149" cy="30190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 sz="5400" b="1"/>
              <a:t>DATA ANALYSIS</a:t>
            </a:r>
            <a:endParaRPr/>
          </a:p>
        </p:txBody>
      </p:sp>
      <p:pic>
        <p:nvPicPr>
          <p:cNvPr id="237" name="Google Shape;237;p35"/>
          <p:cNvPicPr preferRelativeResize="0">
            <a:picLocks noGrp="1"/>
          </p:cNvPicPr>
          <p:nvPr>
            <p:ph type="body" idx="1"/>
          </p:nvPr>
        </p:nvPicPr>
        <p:blipFill rotWithShape="1">
          <a:blip r:embed="rId3">
            <a:alphaModFix/>
          </a:blip>
          <a:srcRect b="9057"/>
          <a:stretch/>
        </p:blipFill>
        <p:spPr>
          <a:xfrm>
            <a:off x="2340802" y="1099160"/>
            <a:ext cx="4462500" cy="37950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276</Words>
  <Application>Microsoft Macintosh PowerPoint</Application>
  <PresentationFormat>On-screen Show (16:9)</PresentationFormat>
  <Paragraphs>36</Paragraphs>
  <Slides>14</Slides>
  <Notes>14</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14</vt:i4>
      </vt:variant>
    </vt:vector>
  </HeadingPairs>
  <TitlesOfParts>
    <vt:vector size="20" baseType="lpstr">
      <vt:lpstr>Calibri</vt:lpstr>
      <vt:lpstr>Arial</vt:lpstr>
      <vt:lpstr>Play</vt:lpstr>
      <vt:lpstr>Simple Light</vt:lpstr>
      <vt:lpstr>Office Theme</vt:lpstr>
      <vt:lpstr>Office Theme</vt:lpstr>
      <vt:lpstr>OpenPosture</vt:lpstr>
      <vt:lpstr>PowerPoint Presentation</vt:lpstr>
      <vt:lpstr>PowerPoint Presentation</vt:lpstr>
      <vt:lpstr>PowerPoint Presentation</vt:lpstr>
      <vt:lpstr>PowerPoint Presentation</vt:lpstr>
      <vt:lpstr>Data Cleaning And Transformation</vt:lpstr>
      <vt:lpstr>Data Cleaning and Transformation</vt:lpstr>
      <vt:lpstr>Model Implementation</vt:lpstr>
      <vt:lpstr>DATA ANALYSIS</vt:lpstr>
      <vt:lpstr>PowerPoint Presentation</vt:lpstr>
      <vt:lpstr>PowerPoint Presentation</vt:lpstr>
      <vt:lpstr>Model Implementation: Hunchback Workout Recommendation – Wall Slides</vt:lpstr>
      <vt:lpstr>Model Implementation: Crossed Legs Workout Recommendation – Knee to Chest</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OpenPosture</dc:title>
  <cp:lastModifiedBy>Ally Ryan</cp:lastModifiedBy>
  <cp:revision>1</cp:revision>
  <dcterms:modified xsi:type="dcterms:W3CDTF">2024-03-19T03:58:00Z</dcterms:modified>
</cp:coreProperties>
</file>