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4" r:id="rId1"/>
  </p:sldMasterIdLst>
  <p:notesMasterIdLst>
    <p:notesMasterId r:id="rId18"/>
  </p:notesMasterIdLst>
  <p:sldIdLst>
    <p:sldId id="256" r:id="rId2"/>
    <p:sldId id="277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90" r:id="rId11"/>
    <p:sldId id="289" r:id="rId12"/>
    <p:sldId id="292" r:id="rId13"/>
    <p:sldId id="291" r:id="rId14"/>
    <p:sldId id="293" r:id="rId15"/>
    <p:sldId id="281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ксим" initials="М" lastIdx="1" clrIdx="0">
    <p:extLst>
      <p:ext uri="{19B8F6BF-5375-455C-9EA6-DF929625EA0E}">
        <p15:presenceInfo xmlns:p15="http://schemas.microsoft.com/office/powerpoint/2012/main" userId="Максим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3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339D4-F90E-4182-85EB-82B71B043214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C3155-62B8-49FD-9513-39C5F8C4DF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52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C3155-62B8-49FD-9513-39C5F8C4DFC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683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49BAB27-ACE4-4100-9E07-465174CA7A93}" type="datetime1">
              <a:rPr lang="en-US" smtClean="0"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E330-CF96-4707-86B2-3BF1EF645926}" type="datetime1">
              <a:rPr lang="en-US" smtClean="0"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11C23-271A-4BF4-85B5-C7800764CEC4}" type="datetime1">
              <a:rPr lang="en-US" smtClean="0"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7A26-0C4A-41A7-94D0-EC0A16A2D2E5}" type="datetime1">
              <a:rPr lang="en-US" smtClean="0"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5E89-9518-49D1-8453-C2977DF96A31}" type="datetime1">
              <a:rPr lang="en-US" smtClean="0"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6D09-78CC-47CE-AD18-5CF25E4CF4FB}" type="datetime1">
              <a:rPr lang="en-US" smtClean="0"/>
              <a:t>12/29/2017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CDE9-2ADC-40EB-AAA9-3E9A3918545A}" type="datetime1">
              <a:rPr lang="en-US" smtClean="0"/>
              <a:t>12/29/2017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F9D9-1C72-4A79-BA72-1D73E84DFD38}" type="datetime1">
              <a:rPr lang="en-US" smtClean="0"/>
              <a:t>12/29/2017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DB71-3FD8-41F7-B475-E3911290EF64}" type="datetime1">
              <a:rPr lang="en-US" smtClean="0"/>
              <a:t>12/29/2017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C03F-FD5D-4088-8859-D1AB0F6A2BFC}" type="datetime1">
              <a:rPr lang="en-US" smtClean="0"/>
              <a:t>12/29/2017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E92F-B026-49B7-A524-E5850E9D9B29}" type="datetime1">
              <a:rPr lang="en-US" smtClean="0"/>
              <a:t>12/29/2017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A0EA1E2-D889-418F-B454-09EC5D4C9884}" type="datetime1">
              <a:rPr lang="en-US" smtClean="0"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9980" y="3191068"/>
            <a:ext cx="9966960" cy="617387"/>
          </a:xfrm>
        </p:spPr>
        <p:txBody>
          <a:bodyPr>
            <a:noAutofit/>
          </a:bodyPr>
          <a:lstStyle/>
          <a:p>
            <a:r>
              <a:rPr lang="ru-RU" sz="4400" dirty="0" smtClean="0"/>
              <a:t>Курсовой проект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09530" y="790532"/>
            <a:ext cx="8767860" cy="1388165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</a:pPr>
            <a:r>
              <a:rPr lang="ru-RU" dirty="0"/>
              <a:t>Министерство образования и науки Российской Федерации</a:t>
            </a:r>
          </a:p>
          <a:p>
            <a:pPr>
              <a:spcBef>
                <a:spcPts val="0"/>
              </a:spcBef>
            </a:pPr>
            <a:r>
              <a:rPr lang="ru-RU" dirty="0"/>
              <a:t>Федеральное государственное бюджетное образовательное учреждение</a:t>
            </a:r>
          </a:p>
          <a:p>
            <a:pPr>
              <a:spcBef>
                <a:spcPts val="0"/>
              </a:spcBef>
            </a:pPr>
            <a:r>
              <a:rPr lang="ru-RU" dirty="0"/>
              <a:t>высшего образования</a:t>
            </a:r>
          </a:p>
          <a:p>
            <a:pPr>
              <a:spcBef>
                <a:spcPts val="0"/>
              </a:spcBef>
            </a:pPr>
            <a:r>
              <a:rPr lang="ru-RU" dirty="0"/>
              <a:t>«Владимирский государственный университет</a:t>
            </a:r>
          </a:p>
          <a:p>
            <a:pPr>
              <a:spcBef>
                <a:spcPts val="0"/>
              </a:spcBef>
            </a:pPr>
            <a:r>
              <a:rPr lang="ru-RU" dirty="0"/>
              <a:t>имени Александра Григорьевича и Николая Григорьевича Столетовых»</a:t>
            </a:r>
          </a:p>
          <a:p>
            <a:pPr>
              <a:spcBef>
                <a:spcPts val="0"/>
              </a:spcBef>
            </a:pPr>
            <a:r>
              <a:rPr lang="ru-RU" dirty="0"/>
              <a:t>(</a:t>
            </a:r>
            <a:r>
              <a:rPr lang="ru-RU" dirty="0" err="1"/>
              <a:t>ВлГУ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708288" y="3808455"/>
            <a:ext cx="677034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spcAft>
                <a:spcPts val="0"/>
              </a:spcAft>
            </a:pPr>
            <a:r>
              <a:rPr lang="ru-RU" sz="2000" b="1" i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По теме </a:t>
            </a:r>
            <a:r>
              <a:rPr lang="en-US" sz="2000" b="1" i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b="1" i="1" dirty="0" smtClean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 algn="ctr">
              <a:spcAft>
                <a:spcPts val="0"/>
              </a:spcAft>
            </a:pPr>
            <a:endParaRPr lang="ru-RU" sz="1600" dirty="0">
              <a:latin typeface="+mj-lt"/>
              <a:ea typeface="Times New Roman" panose="02020603050405020304" pitchFamily="18" charset="0"/>
            </a:endParaRPr>
          </a:p>
          <a:p>
            <a:pPr marL="180340" marR="180340" algn="ctr">
              <a:spcAft>
                <a:spcPts val="0"/>
              </a:spcAft>
            </a:pPr>
            <a:r>
              <a:rPr lang="ru-RU" sz="2000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Проектирование и разработка программной системы </a:t>
            </a:r>
          </a:p>
          <a:p>
            <a:pPr marL="180340" marR="180340" algn="ctr">
              <a:spcAft>
                <a:spcPts val="0"/>
              </a:spcAft>
            </a:pPr>
            <a:r>
              <a:rPr lang="ru-RU" sz="2000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информационной системы «Интернет-магазин»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125477" y="5221518"/>
            <a:ext cx="42578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>
              <a:spcAft>
                <a:spcPts val="0"/>
              </a:spcAft>
            </a:pPr>
            <a:r>
              <a:rPr lang="ru-RU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Выполнил:	студент гр. ПРИ-115</a:t>
            </a:r>
            <a:endParaRPr lang="ru-RU" sz="1600" dirty="0">
              <a:ea typeface="Times New Roman" panose="02020603050405020304" pitchFamily="18" charset="0"/>
            </a:endParaRPr>
          </a:p>
          <a:p>
            <a:pPr marL="180340" marR="180340">
              <a:spcAft>
                <a:spcPts val="0"/>
              </a:spcAft>
            </a:pPr>
            <a:r>
              <a:rPr lang="ru-RU" i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			Обрубов </a:t>
            </a:r>
            <a:r>
              <a:rPr lang="ru-RU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М.О.</a:t>
            </a:r>
            <a:endParaRPr lang="ru-RU" sz="1600" dirty="0">
              <a:ea typeface="Times New Roman" panose="02020603050405020304" pitchFamily="18" charset="0"/>
            </a:endParaRPr>
          </a:p>
          <a:p>
            <a:pPr marL="457200" marR="180340" indent="-276860">
              <a:spcAft>
                <a:spcPts val="0"/>
              </a:spcAft>
            </a:pPr>
            <a:r>
              <a:rPr lang="ru-RU" i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Принял: 	доц</a:t>
            </a:r>
            <a:r>
              <a:rPr lang="ru-RU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. кафедры ИСПИ</a:t>
            </a:r>
            <a:endParaRPr lang="ru-RU" sz="1600" dirty="0">
              <a:ea typeface="Times New Roman" panose="02020603050405020304" pitchFamily="18" charset="0"/>
            </a:endParaRPr>
          </a:p>
          <a:p>
            <a:pPr marL="457200" marR="180340" indent="-276860">
              <a:spcAft>
                <a:spcPts val="0"/>
              </a:spcAft>
            </a:pPr>
            <a:r>
              <a:rPr lang="ru-RU" i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			Вершинин </a:t>
            </a:r>
            <a:r>
              <a:rPr lang="ru-RU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В.В.</a:t>
            </a:r>
            <a:endParaRPr lang="ru-RU" sz="16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400" smtClean="0"/>
              <a:t>10</a:t>
            </a:fld>
            <a:endParaRPr lang="en-US" sz="24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89087" y="404035"/>
            <a:ext cx="9391116" cy="581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49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400" smtClean="0"/>
              <a:t>11</a:t>
            </a:fld>
            <a:endParaRPr lang="en-US" sz="2400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570760" y="386063"/>
            <a:ext cx="11019818" cy="570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33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400" smtClean="0"/>
              <a:t>12</a:t>
            </a:fld>
            <a:endParaRPr lang="en-US" sz="24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761614" y="391753"/>
            <a:ext cx="10639449" cy="592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38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400" smtClean="0"/>
              <a:t>13</a:t>
            </a:fld>
            <a:endParaRPr lang="en-US" sz="2400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99368" y="341018"/>
            <a:ext cx="9276835" cy="597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9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400" smtClean="0"/>
              <a:t>14</a:t>
            </a:fld>
            <a:endParaRPr lang="en-US" sz="24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05395" y="333689"/>
            <a:ext cx="9270635" cy="598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11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996446" y="435820"/>
            <a:ext cx="21659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/>
              <a:t>Заключение</a:t>
            </a:r>
            <a:endParaRPr lang="ru-RU" sz="2800" b="1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143000" y="1119673"/>
            <a:ext cx="9872871" cy="521581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 smtClean="0"/>
              <a:t>	В </a:t>
            </a:r>
            <a:r>
              <a:rPr lang="ru-RU" dirty="0"/>
              <a:t>результате выполнения курсового проектирования была спроектирована и реализована программная система автоматизации торговой деятельности предприятия в интернете. </a:t>
            </a:r>
          </a:p>
          <a:p>
            <a:pPr marL="45720" indent="0">
              <a:buNone/>
            </a:pPr>
            <a:r>
              <a:rPr lang="ru-RU" dirty="0" smtClean="0"/>
              <a:t>	Проектирование </a:t>
            </a:r>
            <a:r>
              <a:rPr lang="ru-RU" dirty="0"/>
              <a:t>программного продукта было выполнено с использованием нотации UML Программное обеспечение было реализовано на языке C# в виде веб-приложения, построенного по архитектуре MVC на базе программной платформы </a:t>
            </a:r>
            <a:r>
              <a:rPr lang="ru-RU" dirty="0" err="1"/>
              <a:t>Microsoft</a:t>
            </a:r>
            <a:r>
              <a:rPr lang="ru-RU" dirty="0"/>
              <a:t> ASP .NET</a:t>
            </a:r>
            <a:r>
              <a:rPr lang="ru-RU" dirty="0" smtClean="0"/>
              <a:t>.</a:t>
            </a:r>
          </a:p>
          <a:p>
            <a:pPr marL="45720" indent="0">
              <a:buNone/>
            </a:pPr>
            <a:r>
              <a:rPr lang="ru-RU" dirty="0"/>
              <a:t>	В ходе разработки были использованы различные технологии программирования: сторонние библиотеки, внешние веб-сервисы, системы контроля версий, и т.д.</a:t>
            </a: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/>
          <a:lstStyle/>
          <a:p>
            <a:r>
              <a:rPr lang="ru-RU" sz="2400" dirty="0" smtClean="0"/>
              <a:t>15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659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2886270"/>
            <a:ext cx="9875520" cy="135636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093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590267" y="491804"/>
            <a:ext cx="32571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ea typeface="Times New Roman" panose="02020603050405020304" pitchFamily="18" charset="0"/>
              </a:rPr>
              <a:t>Постановка задачи</a:t>
            </a:r>
            <a:endParaRPr lang="ru-RU" sz="2800" b="1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1143000" y="1166327"/>
            <a:ext cx="9872871" cy="4929673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ru-RU" dirty="0"/>
              <a:t>Необходимо разработать программную систему для информационной системы «Интернет-магазин», для этого:</a:t>
            </a:r>
          </a:p>
          <a:p>
            <a:pPr>
              <a:spcBef>
                <a:spcPts val="600"/>
              </a:spcBef>
            </a:pPr>
            <a:r>
              <a:rPr lang="ru-RU" dirty="0" smtClean="0"/>
              <a:t>выполнить </a:t>
            </a:r>
            <a:r>
              <a:rPr lang="ru-RU" dirty="0"/>
              <a:t>исследование и анализ предметной области;</a:t>
            </a:r>
          </a:p>
          <a:p>
            <a:pPr>
              <a:spcBef>
                <a:spcPts val="600"/>
              </a:spcBef>
            </a:pPr>
            <a:r>
              <a:rPr lang="ru-RU" dirty="0" smtClean="0"/>
              <a:t>разработать </a:t>
            </a:r>
            <a:r>
              <a:rPr lang="ru-RU" dirty="0"/>
              <a:t>прототип программной системы;</a:t>
            </a:r>
          </a:p>
          <a:p>
            <a:pPr>
              <a:spcBef>
                <a:spcPts val="600"/>
              </a:spcBef>
            </a:pPr>
            <a:r>
              <a:rPr lang="ru-RU" dirty="0" smtClean="0"/>
              <a:t>выполнить </a:t>
            </a:r>
            <a:r>
              <a:rPr lang="ru-RU" dirty="0"/>
              <a:t>моделирование работы программной системы;</a:t>
            </a:r>
          </a:p>
          <a:p>
            <a:pPr>
              <a:spcBef>
                <a:spcPts val="600"/>
              </a:spcBef>
            </a:pPr>
            <a:r>
              <a:rPr lang="ru-RU" dirty="0" smtClean="0"/>
              <a:t>разработать </a:t>
            </a:r>
            <a:r>
              <a:rPr lang="ru-RU" dirty="0"/>
              <a:t>схему;</a:t>
            </a:r>
          </a:p>
          <a:p>
            <a:pPr>
              <a:spcBef>
                <a:spcPts val="600"/>
              </a:spcBef>
            </a:pPr>
            <a:r>
              <a:rPr lang="ru-RU" dirty="0" smtClean="0"/>
              <a:t>реализовать </a:t>
            </a:r>
            <a:r>
              <a:rPr lang="ru-RU" dirty="0"/>
              <a:t>программную систему с использованием выбранных средств и технологий.</a:t>
            </a:r>
          </a:p>
          <a:p>
            <a:pPr marL="45720" indent="0">
              <a:buNone/>
            </a:pPr>
            <a:r>
              <a:rPr lang="ru-RU" dirty="0"/>
              <a:t>Для выполнения работы необходимо использовать:</a:t>
            </a:r>
          </a:p>
          <a:p>
            <a:pPr>
              <a:spcBef>
                <a:spcPts val="600"/>
              </a:spcBef>
            </a:pPr>
            <a:r>
              <a:rPr lang="ru-RU" dirty="0" smtClean="0"/>
              <a:t>методология </a:t>
            </a:r>
            <a:r>
              <a:rPr lang="ru-RU" dirty="0"/>
              <a:t>проектирования и разработки – RUP;</a:t>
            </a:r>
          </a:p>
          <a:p>
            <a:pPr>
              <a:spcBef>
                <a:spcPts val="600"/>
              </a:spcBef>
            </a:pPr>
            <a:r>
              <a:rPr lang="ru-RU" dirty="0" smtClean="0"/>
              <a:t>язык </a:t>
            </a:r>
            <a:r>
              <a:rPr lang="ru-RU" dirty="0"/>
              <a:t>моделирования – UML;</a:t>
            </a:r>
          </a:p>
          <a:p>
            <a:pPr>
              <a:spcBef>
                <a:spcPts val="600"/>
              </a:spcBef>
            </a:pPr>
            <a:r>
              <a:rPr lang="ru-RU" dirty="0" smtClean="0"/>
              <a:t>платформа </a:t>
            </a:r>
            <a:r>
              <a:rPr lang="ru-RU" dirty="0"/>
              <a:t>разработки – ASP.NET.</a:t>
            </a:r>
          </a:p>
          <a:p>
            <a:pPr marL="45720" indent="0">
              <a:buNone/>
            </a:pPr>
            <a:endParaRPr lang="ru-RU" dirty="0"/>
          </a:p>
        </p:txBody>
      </p:sp>
      <p:sp>
        <p:nvSpPr>
          <p:cNvPr id="6" name="Номер слайда 3"/>
          <p:cNvSpPr txBox="1">
            <a:spLocks/>
          </p:cNvSpPr>
          <p:nvPr/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544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05" y="1065881"/>
            <a:ext cx="10561987" cy="5523072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400" smtClean="0"/>
              <a:t>3</a:t>
            </a:fld>
            <a:endParaRPr lang="en-US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825157" y="519795"/>
            <a:ext cx="41717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ea typeface="Times New Roman" panose="02020603050405020304" pitchFamily="18" charset="0"/>
              </a:rPr>
              <a:t>Диаграмма прецедентов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72916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400" smtClean="0"/>
              <a:t>4</a:t>
            </a:fld>
            <a:endParaRPr lang="en-US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37578" y="519795"/>
            <a:ext cx="33469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ea typeface="Times New Roman" panose="02020603050405020304" pitchFamily="18" charset="0"/>
              </a:rPr>
              <a:t>Диаграмма классов</a:t>
            </a:r>
            <a:endParaRPr lang="ru-RU" sz="2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492" y="1043015"/>
            <a:ext cx="8744540" cy="557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04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400" smtClean="0"/>
              <a:t>5</a:t>
            </a:fld>
            <a:endParaRPr lang="en-US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67508" y="519795"/>
            <a:ext cx="37525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ea typeface="Times New Roman" panose="02020603050405020304" pitchFamily="18" charset="0"/>
              </a:rPr>
              <a:t>Диаграмма состояний</a:t>
            </a:r>
            <a:endParaRPr lang="ru-RU" sz="2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663" y="619666"/>
            <a:ext cx="4626975" cy="56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9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400" smtClean="0"/>
              <a:t>6</a:t>
            </a:fld>
            <a:endParaRPr lang="en-US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313455" y="424893"/>
            <a:ext cx="5589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ea typeface="Times New Roman" panose="02020603050405020304" pitchFamily="18" charset="0"/>
              </a:rPr>
              <a:t>Диаграмма последовательностей</a:t>
            </a:r>
            <a:endParaRPr lang="ru-RU" sz="28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689" y="994413"/>
            <a:ext cx="9266616" cy="559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62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400" smtClean="0"/>
              <a:t>7</a:t>
            </a:fld>
            <a:endParaRPr lang="en-US" sz="2400" dirty="0"/>
          </a:p>
        </p:txBody>
      </p:sp>
      <p:pic>
        <p:nvPicPr>
          <p:cNvPr id="1026" name="Picture 2" descr="Entity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705" y="531370"/>
            <a:ext cx="7304663" cy="5674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980964" y="531370"/>
            <a:ext cx="27070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ea typeface="Times New Roman" panose="02020603050405020304" pitchFamily="18" charset="0"/>
              </a:rPr>
              <a:t>Модель данных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802270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400" smtClean="0"/>
              <a:t>8</a:t>
            </a:fld>
            <a:endParaRPr lang="en-US" sz="24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89903" y="325066"/>
            <a:ext cx="8970380" cy="62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40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400" smtClean="0"/>
              <a:t>9</a:t>
            </a:fld>
            <a:endParaRPr lang="en-US" sz="2400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03964" y="324188"/>
            <a:ext cx="9395215" cy="589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02114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Основа</Template>
  <TotalTime>255</TotalTime>
  <Words>143</Words>
  <Application>Microsoft Office PowerPoint</Application>
  <PresentationFormat>Широкоэкранный</PresentationFormat>
  <Paragraphs>51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Calibri</vt:lpstr>
      <vt:lpstr>Corbel</vt:lpstr>
      <vt:lpstr>Times New Roman</vt:lpstr>
      <vt:lpstr>Базис</vt:lpstr>
      <vt:lpstr>Курсовой проект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Курсовое проектирование. Управление данными. Презентация</dc:title>
  <dc:creator>Обрубов М.О.</dc:creator>
  <cp:lastModifiedBy>obrubov.max@mail.ru</cp:lastModifiedBy>
  <cp:revision>26</cp:revision>
  <dcterms:created xsi:type="dcterms:W3CDTF">2017-04-04T19:40:10Z</dcterms:created>
  <dcterms:modified xsi:type="dcterms:W3CDTF">2017-12-29T04:12:42Z</dcterms:modified>
</cp:coreProperties>
</file>