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66"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B87FAC-E020-4140-8254-E573DB46D305}" type="datetimeFigureOut">
              <a:rPr lang="en-US" smtClean="0"/>
              <a:t>8/17/2019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75E15-C437-4A9A-8FBC-4E0479F694B9}" type="slidenum">
              <a:rPr lang="en-US" smtClean="0"/>
              <a:t>‹#›</a:t>
            </a:fld>
            <a:endParaRPr lang="en-US"/>
          </a:p>
        </p:txBody>
      </p:sp>
    </p:spTree>
    <p:extLst>
      <p:ext uri="{BB962C8B-B14F-4D97-AF65-F5344CB8AC3E}">
        <p14:creationId xmlns:p14="http://schemas.microsoft.com/office/powerpoint/2010/main" val="713597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B87FAC-E020-4140-8254-E573DB46D305}" type="datetimeFigureOut">
              <a:rPr lang="en-US" smtClean="0"/>
              <a:t>8/17/2019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75E15-C437-4A9A-8FBC-4E0479F694B9}" type="slidenum">
              <a:rPr lang="en-US" smtClean="0"/>
              <a:t>‹#›</a:t>
            </a:fld>
            <a:endParaRPr lang="en-US"/>
          </a:p>
        </p:txBody>
      </p:sp>
    </p:spTree>
    <p:extLst>
      <p:ext uri="{BB962C8B-B14F-4D97-AF65-F5344CB8AC3E}">
        <p14:creationId xmlns:p14="http://schemas.microsoft.com/office/powerpoint/2010/main" val="2864181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1B87FAC-E020-4140-8254-E573DB46D305}" type="datetimeFigureOut">
              <a:rPr lang="en-US" smtClean="0"/>
              <a:t>8/17/2019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75E15-C437-4A9A-8FBC-4E0479F694B9}" type="slidenum">
              <a:rPr lang="en-US" smtClean="0"/>
              <a:t>‹#›</a:t>
            </a:fld>
            <a:endParaRPr lang="en-US"/>
          </a:p>
        </p:txBody>
      </p:sp>
    </p:spTree>
    <p:extLst>
      <p:ext uri="{BB962C8B-B14F-4D97-AF65-F5344CB8AC3E}">
        <p14:creationId xmlns:p14="http://schemas.microsoft.com/office/powerpoint/2010/main" val="963281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1B87FAC-E020-4140-8254-E573DB46D305}" type="datetimeFigureOut">
              <a:rPr lang="en-US" smtClean="0"/>
              <a:t>8/17/2019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75E15-C437-4A9A-8FBC-4E0479F694B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51199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87FAC-E020-4140-8254-E573DB46D305}" type="datetimeFigureOut">
              <a:rPr lang="en-US" smtClean="0"/>
              <a:t>8/17/2019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75E15-C437-4A9A-8FBC-4E0479F694B9}" type="slidenum">
              <a:rPr lang="en-US" smtClean="0"/>
              <a:t>‹#›</a:t>
            </a:fld>
            <a:endParaRPr lang="en-US"/>
          </a:p>
        </p:txBody>
      </p:sp>
    </p:spTree>
    <p:extLst>
      <p:ext uri="{BB962C8B-B14F-4D97-AF65-F5344CB8AC3E}">
        <p14:creationId xmlns:p14="http://schemas.microsoft.com/office/powerpoint/2010/main" val="1006540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1B87FAC-E020-4140-8254-E573DB46D305}" type="datetimeFigureOut">
              <a:rPr lang="en-US" smtClean="0"/>
              <a:t>8/17/2019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75E15-C437-4A9A-8FBC-4E0479F694B9}" type="slidenum">
              <a:rPr lang="en-US" smtClean="0"/>
              <a:t>‹#›</a:t>
            </a:fld>
            <a:endParaRPr lang="en-US"/>
          </a:p>
        </p:txBody>
      </p:sp>
    </p:spTree>
    <p:extLst>
      <p:ext uri="{BB962C8B-B14F-4D97-AF65-F5344CB8AC3E}">
        <p14:creationId xmlns:p14="http://schemas.microsoft.com/office/powerpoint/2010/main" val="2352921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1B87FAC-E020-4140-8254-E573DB46D305}" type="datetimeFigureOut">
              <a:rPr lang="en-US" smtClean="0"/>
              <a:t>8/17/2019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75E15-C437-4A9A-8FBC-4E0479F694B9}" type="slidenum">
              <a:rPr lang="en-US" smtClean="0"/>
              <a:t>‹#›</a:t>
            </a:fld>
            <a:endParaRPr lang="en-US"/>
          </a:p>
        </p:txBody>
      </p:sp>
    </p:spTree>
    <p:extLst>
      <p:ext uri="{BB962C8B-B14F-4D97-AF65-F5344CB8AC3E}">
        <p14:creationId xmlns:p14="http://schemas.microsoft.com/office/powerpoint/2010/main" val="2695755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87FAC-E020-4140-8254-E573DB46D305}" type="datetimeFigureOut">
              <a:rPr lang="en-US" smtClean="0"/>
              <a:t>8/17/2019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75E15-C437-4A9A-8FBC-4E0479F694B9}" type="slidenum">
              <a:rPr lang="en-US" smtClean="0"/>
              <a:t>‹#›</a:t>
            </a:fld>
            <a:endParaRPr lang="en-US"/>
          </a:p>
        </p:txBody>
      </p:sp>
    </p:spTree>
    <p:extLst>
      <p:ext uri="{BB962C8B-B14F-4D97-AF65-F5344CB8AC3E}">
        <p14:creationId xmlns:p14="http://schemas.microsoft.com/office/powerpoint/2010/main" val="1335662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87FAC-E020-4140-8254-E573DB46D305}" type="datetimeFigureOut">
              <a:rPr lang="en-US" smtClean="0"/>
              <a:t>8/17/2019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75E15-C437-4A9A-8FBC-4E0479F694B9}" type="slidenum">
              <a:rPr lang="en-US" smtClean="0"/>
              <a:t>‹#›</a:t>
            </a:fld>
            <a:endParaRPr lang="en-US"/>
          </a:p>
        </p:txBody>
      </p:sp>
    </p:spTree>
    <p:extLst>
      <p:ext uri="{BB962C8B-B14F-4D97-AF65-F5344CB8AC3E}">
        <p14:creationId xmlns:p14="http://schemas.microsoft.com/office/powerpoint/2010/main" val="2430857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1B87FAC-E020-4140-8254-E573DB46D305}" type="datetimeFigureOut">
              <a:rPr lang="en-US" smtClean="0"/>
              <a:t>8/17/2019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75E15-C437-4A9A-8FBC-4E0479F694B9}" type="slidenum">
              <a:rPr lang="en-US" smtClean="0"/>
              <a:t>‹#›</a:t>
            </a:fld>
            <a:endParaRPr lang="en-US"/>
          </a:p>
        </p:txBody>
      </p:sp>
    </p:spTree>
    <p:extLst>
      <p:ext uri="{BB962C8B-B14F-4D97-AF65-F5344CB8AC3E}">
        <p14:creationId xmlns:p14="http://schemas.microsoft.com/office/powerpoint/2010/main" val="3078653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87FAC-E020-4140-8254-E573DB46D305}" type="datetimeFigureOut">
              <a:rPr lang="en-US" smtClean="0"/>
              <a:t>8/17/2019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75E15-C437-4A9A-8FBC-4E0479F694B9}" type="slidenum">
              <a:rPr lang="en-US" smtClean="0"/>
              <a:t>‹#›</a:t>
            </a:fld>
            <a:endParaRPr lang="en-US"/>
          </a:p>
        </p:txBody>
      </p:sp>
    </p:spTree>
    <p:extLst>
      <p:ext uri="{BB962C8B-B14F-4D97-AF65-F5344CB8AC3E}">
        <p14:creationId xmlns:p14="http://schemas.microsoft.com/office/powerpoint/2010/main" val="3256014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87FAC-E020-4140-8254-E573DB46D305}" type="datetimeFigureOut">
              <a:rPr lang="en-US" smtClean="0"/>
              <a:t>8/17/2019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75E15-C437-4A9A-8FBC-4E0479F694B9}" type="slidenum">
              <a:rPr lang="en-US" smtClean="0"/>
              <a:t>‹#›</a:t>
            </a:fld>
            <a:endParaRPr lang="en-US"/>
          </a:p>
        </p:txBody>
      </p:sp>
    </p:spTree>
    <p:extLst>
      <p:ext uri="{BB962C8B-B14F-4D97-AF65-F5344CB8AC3E}">
        <p14:creationId xmlns:p14="http://schemas.microsoft.com/office/powerpoint/2010/main" val="219610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87FAC-E020-4140-8254-E573DB46D305}" type="datetimeFigureOut">
              <a:rPr lang="en-US" smtClean="0"/>
              <a:t>8/17/2019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775E15-C437-4A9A-8FBC-4E0479F694B9}" type="slidenum">
              <a:rPr lang="en-US" smtClean="0"/>
              <a:t>‹#›</a:t>
            </a:fld>
            <a:endParaRPr lang="en-US"/>
          </a:p>
        </p:txBody>
      </p:sp>
    </p:spTree>
    <p:extLst>
      <p:ext uri="{BB962C8B-B14F-4D97-AF65-F5344CB8AC3E}">
        <p14:creationId xmlns:p14="http://schemas.microsoft.com/office/powerpoint/2010/main" val="1423425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1B87FAC-E020-4140-8254-E573DB46D305}" type="datetimeFigureOut">
              <a:rPr lang="en-US" smtClean="0"/>
              <a:t>8/17/2019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7775E15-C437-4A9A-8FBC-4E0479F694B9}" type="slidenum">
              <a:rPr lang="en-US" smtClean="0"/>
              <a:t>‹#›</a:t>
            </a:fld>
            <a:endParaRPr lang="en-US"/>
          </a:p>
        </p:txBody>
      </p:sp>
    </p:spTree>
    <p:extLst>
      <p:ext uri="{BB962C8B-B14F-4D97-AF65-F5344CB8AC3E}">
        <p14:creationId xmlns:p14="http://schemas.microsoft.com/office/powerpoint/2010/main" val="320033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1B87FAC-E020-4140-8254-E573DB46D305}" type="datetimeFigureOut">
              <a:rPr lang="en-US" smtClean="0"/>
              <a:t>8/17/2019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7775E15-C437-4A9A-8FBC-4E0479F694B9}" type="slidenum">
              <a:rPr lang="en-US" smtClean="0"/>
              <a:t>‹#›</a:t>
            </a:fld>
            <a:endParaRPr lang="en-US"/>
          </a:p>
        </p:txBody>
      </p:sp>
    </p:spTree>
    <p:extLst>
      <p:ext uri="{BB962C8B-B14F-4D97-AF65-F5344CB8AC3E}">
        <p14:creationId xmlns:p14="http://schemas.microsoft.com/office/powerpoint/2010/main" val="2632991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1B87FAC-E020-4140-8254-E573DB46D305}" type="datetimeFigureOut">
              <a:rPr lang="en-US" smtClean="0"/>
              <a:t>8/17/2019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7775E15-C437-4A9A-8FBC-4E0479F694B9}" type="slidenum">
              <a:rPr lang="en-US" smtClean="0"/>
              <a:t>‹#›</a:t>
            </a:fld>
            <a:endParaRPr lang="en-US"/>
          </a:p>
        </p:txBody>
      </p:sp>
    </p:spTree>
    <p:extLst>
      <p:ext uri="{BB962C8B-B14F-4D97-AF65-F5344CB8AC3E}">
        <p14:creationId xmlns:p14="http://schemas.microsoft.com/office/powerpoint/2010/main" val="59947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B87FAC-E020-4140-8254-E573DB46D305}" type="datetimeFigureOut">
              <a:rPr lang="en-US" smtClean="0"/>
              <a:t>8/17/2019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75E15-C437-4A9A-8FBC-4E0479F694B9}" type="slidenum">
              <a:rPr lang="en-US" smtClean="0"/>
              <a:t>‹#›</a:t>
            </a:fld>
            <a:endParaRPr lang="en-US"/>
          </a:p>
        </p:txBody>
      </p:sp>
    </p:spTree>
    <p:extLst>
      <p:ext uri="{BB962C8B-B14F-4D97-AF65-F5344CB8AC3E}">
        <p14:creationId xmlns:p14="http://schemas.microsoft.com/office/powerpoint/2010/main" val="1585225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1B87FAC-E020-4140-8254-E573DB46D305}" type="datetimeFigureOut">
              <a:rPr lang="en-US" smtClean="0"/>
              <a:t>8/17/2019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7775E15-C437-4A9A-8FBC-4E0479F694B9}" type="slidenum">
              <a:rPr lang="en-US" smtClean="0"/>
              <a:t>‹#›</a:t>
            </a:fld>
            <a:endParaRPr lang="en-US"/>
          </a:p>
        </p:txBody>
      </p:sp>
    </p:spTree>
    <p:extLst>
      <p:ext uri="{BB962C8B-B14F-4D97-AF65-F5344CB8AC3E}">
        <p14:creationId xmlns:p14="http://schemas.microsoft.com/office/powerpoint/2010/main" val="42725311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58ADE-7BB6-48B4-83F6-900E8D22CC3E}"/>
              </a:ext>
            </a:extLst>
          </p:cNvPr>
          <p:cNvSpPr>
            <a:spLocks noGrp="1"/>
          </p:cNvSpPr>
          <p:nvPr>
            <p:ph type="ctrTitle"/>
          </p:nvPr>
        </p:nvSpPr>
        <p:spPr>
          <a:xfrm>
            <a:off x="955164" y="415829"/>
            <a:ext cx="10281671" cy="3329581"/>
          </a:xfrm>
        </p:spPr>
        <p:txBody>
          <a:bodyPr/>
          <a:lstStyle/>
          <a:p>
            <a:r>
              <a:rPr lang="en-US" sz="5400" dirty="0">
                <a:effectLst>
                  <a:outerShdw blurRad="38100" dist="19050" dir="2700000" algn="tl">
                    <a:schemeClr val="dk1">
                      <a:alpha val="40000"/>
                    </a:schemeClr>
                  </a:outerShdw>
                </a:effectLst>
              </a:rPr>
              <a:t>IBM Data Science Professional Certificate Capstone Project</a:t>
            </a:r>
            <a:br>
              <a:rPr lang="en-US" sz="5400" b="1" dirty="0"/>
            </a:br>
            <a:endParaRPr lang="en-US" sz="5400" dirty="0"/>
          </a:p>
        </p:txBody>
      </p:sp>
      <p:sp>
        <p:nvSpPr>
          <p:cNvPr id="3" name="Subtitle 2">
            <a:extLst>
              <a:ext uri="{FF2B5EF4-FFF2-40B4-BE49-F238E27FC236}">
                <a16:creationId xmlns:a16="http://schemas.microsoft.com/office/drawing/2014/main" id="{C8FBDD31-913E-4E1A-8BC2-2C89085708B4}"/>
              </a:ext>
            </a:extLst>
          </p:cNvPr>
          <p:cNvSpPr>
            <a:spLocks noGrp="1"/>
          </p:cNvSpPr>
          <p:nvPr>
            <p:ph type="subTitle" idx="1"/>
          </p:nvPr>
        </p:nvSpPr>
        <p:spPr>
          <a:xfrm>
            <a:off x="1154955" y="3127513"/>
            <a:ext cx="10081880" cy="2511287"/>
          </a:xfrm>
        </p:spPr>
        <p:txBody>
          <a:bodyPr>
            <a:normAutofit/>
          </a:bodyPr>
          <a:lstStyle/>
          <a:p>
            <a:r>
              <a:rPr lang="en-US" sz="2800" dirty="0">
                <a:effectLst>
                  <a:outerShdw blurRad="38100" dist="19050" dir="2700000" algn="tl">
                    <a:schemeClr val="dk1">
                      <a:alpha val="40000"/>
                    </a:schemeClr>
                  </a:outerShdw>
                </a:effectLst>
              </a:rPr>
              <a:t>Analyzing And Clustering Toronto Neighborhoods To Find The Best Place Gym/Fitness Center</a:t>
            </a:r>
            <a:endParaRPr lang="en-US" sz="2800" b="1" dirty="0"/>
          </a:p>
          <a:p>
            <a:r>
              <a:rPr lang="en-US" sz="2800" dirty="0">
                <a:effectLst>
                  <a:outerShdw blurRad="38100" dist="19050" dir="2700000" algn="tl">
                    <a:schemeClr val="dk1">
                      <a:alpha val="40000"/>
                    </a:schemeClr>
                  </a:outerShdw>
                </a:effectLst>
              </a:rPr>
              <a:t>By: Mohammad Odeh</a:t>
            </a:r>
            <a:endParaRPr lang="en-US" sz="2800" b="1" dirty="0"/>
          </a:p>
          <a:p>
            <a:endParaRPr lang="en-US" sz="2800" dirty="0"/>
          </a:p>
        </p:txBody>
      </p:sp>
    </p:spTree>
    <p:extLst>
      <p:ext uri="{BB962C8B-B14F-4D97-AF65-F5344CB8AC3E}">
        <p14:creationId xmlns:p14="http://schemas.microsoft.com/office/powerpoint/2010/main" val="2650474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4D7B2-E25E-49B1-A227-1DE7F114E1C7}"/>
              </a:ext>
            </a:extLst>
          </p:cNvPr>
          <p:cNvSpPr>
            <a:spLocks noGrp="1"/>
          </p:cNvSpPr>
          <p:nvPr>
            <p:ph type="title"/>
          </p:nvPr>
        </p:nvSpPr>
        <p:spPr/>
        <p:txBody>
          <a:bodyPr/>
          <a:lstStyle/>
          <a:p>
            <a:r>
              <a:rPr lang="en-US" b="1" dirty="0"/>
              <a:t>Introduction </a:t>
            </a:r>
            <a:br>
              <a:rPr lang="en-US" b="1" dirty="0"/>
            </a:br>
            <a:endParaRPr lang="en-US" dirty="0"/>
          </a:p>
        </p:txBody>
      </p:sp>
      <p:sp>
        <p:nvSpPr>
          <p:cNvPr id="3" name="Content Placeholder 2">
            <a:extLst>
              <a:ext uri="{FF2B5EF4-FFF2-40B4-BE49-F238E27FC236}">
                <a16:creationId xmlns:a16="http://schemas.microsoft.com/office/drawing/2014/main" id="{0B85EFEB-18CD-41AE-B3C2-3408CA5D46F6}"/>
              </a:ext>
            </a:extLst>
          </p:cNvPr>
          <p:cNvSpPr>
            <a:spLocks noGrp="1"/>
          </p:cNvSpPr>
          <p:nvPr>
            <p:ph idx="1"/>
          </p:nvPr>
        </p:nvSpPr>
        <p:spPr/>
        <p:txBody>
          <a:bodyPr/>
          <a:lstStyle/>
          <a:p>
            <a:r>
              <a:rPr lang="en-US" dirty="0"/>
              <a:t>Toronto is the largest city in Canada, the capital of Ontario, and the home to more than five million people, this gives it a big advantage for businessmen and investors who want to establish a profitable business.</a:t>
            </a:r>
          </a:p>
          <a:p>
            <a:r>
              <a:rPr lang="en-US" dirty="0"/>
              <a:t>An investor is interested in opening a gym/fitness center in Toronto and requested further analysis of the area and the businesses around it.</a:t>
            </a:r>
          </a:p>
        </p:txBody>
      </p:sp>
    </p:spTree>
    <p:extLst>
      <p:ext uri="{BB962C8B-B14F-4D97-AF65-F5344CB8AC3E}">
        <p14:creationId xmlns:p14="http://schemas.microsoft.com/office/powerpoint/2010/main" val="4279433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C051-A2C7-477B-B7C8-76F1311F0D43}"/>
              </a:ext>
            </a:extLst>
          </p:cNvPr>
          <p:cNvSpPr>
            <a:spLocks noGrp="1"/>
          </p:cNvSpPr>
          <p:nvPr>
            <p:ph type="title"/>
          </p:nvPr>
        </p:nvSpPr>
        <p:spPr/>
        <p:txBody>
          <a:bodyPr/>
          <a:lstStyle/>
          <a:p>
            <a:r>
              <a:rPr lang="en-US" b="1" dirty="0"/>
              <a:t>Data </a:t>
            </a:r>
            <a:br>
              <a:rPr lang="en-US" b="1" dirty="0"/>
            </a:br>
            <a:endParaRPr lang="en-US" dirty="0"/>
          </a:p>
        </p:txBody>
      </p:sp>
      <p:sp>
        <p:nvSpPr>
          <p:cNvPr id="3" name="Content Placeholder 2">
            <a:extLst>
              <a:ext uri="{FF2B5EF4-FFF2-40B4-BE49-F238E27FC236}">
                <a16:creationId xmlns:a16="http://schemas.microsoft.com/office/drawing/2014/main" id="{7C1C32AC-09ED-4AD6-80BB-8BAC2AA5F4E8}"/>
              </a:ext>
            </a:extLst>
          </p:cNvPr>
          <p:cNvSpPr>
            <a:spLocks noGrp="1"/>
          </p:cNvSpPr>
          <p:nvPr>
            <p:ph idx="1"/>
          </p:nvPr>
        </p:nvSpPr>
        <p:spPr/>
        <p:txBody>
          <a:bodyPr/>
          <a:lstStyle/>
          <a:p>
            <a:r>
              <a:rPr lang="en-US" dirty="0"/>
              <a:t>Web scrape the lists of neighborhoods from Wikipedia page : </a:t>
            </a:r>
          </a:p>
          <a:p>
            <a:pPr marL="0" indent="0">
              <a:buNone/>
            </a:pPr>
            <a:r>
              <a:rPr lang="en-US" dirty="0"/>
              <a:t>     </a:t>
            </a:r>
            <a:r>
              <a:rPr lang="en-US" u="sng" dirty="0">
                <a:hlinkClick r:id="rId2"/>
              </a:rPr>
              <a:t>https://en.wikipedia.org/wiki/List_of_postal_codes_of_Canada:_M</a:t>
            </a:r>
            <a:r>
              <a:rPr lang="en-US" dirty="0"/>
              <a:t> </a:t>
            </a:r>
          </a:p>
          <a:p>
            <a:r>
              <a:rPr lang="en-US" dirty="0"/>
              <a:t>Coordinates of each neighborhood using a csv file contains all coordinates of Toronto neighborhoods:</a:t>
            </a:r>
          </a:p>
          <a:p>
            <a:pPr marL="0" indent="0">
              <a:buNone/>
            </a:pPr>
            <a:r>
              <a:rPr lang="en-US" dirty="0"/>
              <a:t>      </a:t>
            </a:r>
            <a:r>
              <a:rPr lang="en-US" u="sng" dirty="0">
                <a:hlinkClick r:id="rId3"/>
              </a:rPr>
              <a:t>http://cocl.us/Geospatial_data</a:t>
            </a:r>
            <a:r>
              <a:rPr lang="en-US" dirty="0"/>
              <a:t> </a:t>
            </a:r>
          </a:p>
          <a:p>
            <a:r>
              <a:rPr lang="en-US" dirty="0"/>
              <a:t>List of available gyms in each neighborhood by using Foursquare API.</a:t>
            </a:r>
          </a:p>
        </p:txBody>
      </p:sp>
    </p:spTree>
    <p:extLst>
      <p:ext uri="{BB962C8B-B14F-4D97-AF65-F5344CB8AC3E}">
        <p14:creationId xmlns:p14="http://schemas.microsoft.com/office/powerpoint/2010/main" val="2101001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D3284-B309-4F08-8D5E-E1E1F76A6614}"/>
              </a:ext>
            </a:extLst>
          </p:cNvPr>
          <p:cNvSpPr>
            <a:spLocks noGrp="1"/>
          </p:cNvSpPr>
          <p:nvPr>
            <p:ph type="title"/>
          </p:nvPr>
        </p:nvSpPr>
        <p:spPr>
          <a:xfrm>
            <a:off x="646111" y="452718"/>
            <a:ext cx="9404723" cy="1400530"/>
          </a:xfrm>
        </p:spPr>
        <p:txBody>
          <a:bodyPr/>
          <a:lstStyle/>
          <a:p>
            <a:r>
              <a:rPr lang="en-US" b="1"/>
              <a:t>Methodology </a:t>
            </a:r>
            <a:br>
              <a:rPr lang="en-US" b="1"/>
            </a:br>
            <a:endParaRPr lang="en-US" dirty="0"/>
          </a:p>
        </p:txBody>
      </p:sp>
      <p:sp>
        <p:nvSpPr>
          <p:cNvPr id="3" name="Content Placeholder 2">
            <a:extLst>
              <a:ext uri="{FF2B5EF4-FFF2-40B4-BE49-F238E27FC236}">
                <a16:creationId xmlns:a16="http://schemas.microsoft.com/office/drawing/2014/main" id="{A4138958-63A5-414B-AD54-4129CD402AA6}"/>
              </a:ext>
            </a:extLst>
          </p:cNvPr>
          <p:cNvSpPr>
            <a:spLocks noGrp="1"/>
          </p:cNvSpPr>
          <p:nvPr>
            <p:ph idx="1"/>
          </p:nvPr>
        </p:nvSpPr>
        <p:spPr>
          <a:xfrm>
            <a:off x="1103312" y="2052918"/>
            <a:ext cx="8946541" cy="4195481"/>
          </a:xfrm>
        </p:spPr>
        <p:txBody>
          <a:bodyPr/>
          <a:lstStyle/>
          <a:p>
            <a:r>
              <a:rPr lang="en-US" dirty="0"/>
              <a:t>a clustering algorithm (K-Means clustering) is applied which will cluster the neighborhoods into clusters depending on the number of gyms in that neighborhood.</a:t>
            </a:r>
          </a:p>
          <a:p>
            <a:r>
              <a:rPr lang="en-US" dirty="0"/>
              <a:t>The data that will be used for that is the cleaned/edited list of neighborhoods with their corresponding coordinates and number of gyms on each one : </a:t>
            </a:r>
          </a:p>
          <a:p>
            <a:endParaRPr lang="en-US" dirty="0"/>
          </a:p>
        </p:txBody>
      </p:sp>
      <p:pic>
        <p:nvPicPr>
          <p:cNvPr id="4" name="Picture 3" descr="A screenshot of a cell phone&#10;&#10;Description automatically generated">
            <a:extLst>
              <a:ext uri="{FF2B5EF4-FFF2-40B4-BE49-F238E27FC236}">
                <a16:creationId xmlns:a16="http://schemas.microsoft.com/office/drawing/2014/main" id="{A6A2051D-FBCC-4216-8EA6-17C2E5A3543B}"/>
              </a:ext>
            </a:extLst>
          </p:cNvPr>
          <p:cNvPicPr/>
          <p:nvPr/>
        </p:nvPicPr>
        <p:blipFill>
          <a:blip r:embed="rId2">
            <a:extLst>
              <a:ext uri="{28A0092B-C50C-407E-A947-70E740481C1C}">
                <a14:useLocalDpi xmlns:a14="http://schemas.microsoft.com/office/drawing/2010/main" val="0"/>
              </a:ext>
            </a:extLst>
          </a:blip>
          <a:stretch>
            <a:fillRect/>
          </a:stretch>
        </p:blipFill>
        <p:spPr>
          <a:xfrm>
            <a:off x="3333444" y="4285421"/>
            <a:ext cx="4486275" cy="1600200"/>
          </a:xfrm>
          <a:prstGeom prst="rect">
            <a:avLst/>
          </a:prstGeom>
        </p:spPr>
      </p:pic>
    </p:spTree>
    <p:extLst>
      <p:ext uri="{BB962C8B-B14F-4D97-AF65-F5344CB8AC3E}">
        <p14:creationId xmlns:p14="http://schemas.microsoft.com/office/powerpoint/2010/main" val="1805937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11FE74-5570-46EA-9747-295D641C9174}"/>
              </a:ext>
            </a:extLst>
          </p:cNvPr>
          <p:cNvSpPr>
            <a:spLocks noGrp="1"/>
          </p:cNvSpPr>
          <p:nvPr>
            <p:ph idx="1"/>
          </p:nvPr>
        </p:nvSpPr>
        <p:spPr>
          <a:xfrm>
            <a:off x="1215853" y="477336"/>
            <a:ext cx="8946541" cy="5993802"/>
          </a:xfrm>
        </p:spPr>
        <p:txBody>
          <a:bodyPr>
            <a:normAutofit/>
          </a:bodyPr>
          <a:lstStyle/>
          <a:p>
            <a:r>
              <a:rPr lang="en-US" dirty="0"/>
              <a:t>in order to find the optimal K ( number of clusters ), elbow method is used by applying k means for different sets of “ K “, then the sum of square distance ( Inertia  ) is calculated for each “ K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So, K=3 is the optimal number of clusters, there for we apply the algorithm to the data with k=3 </a:t>
            </a:r>
          </a:p>
          <a:p>
            <a:pPr marL="0" indent="0">
              <a:buNone/>
            </a:pPr>
            <a:endParaRPr lang="en-US" dirty="0"/>
          </a:p>
        </p:txBody>
      </p:sp>
      <p:pic>
        <p:nvPicPr>
          <p:cNvPr id="4" name="Picture 3" descr="A picture containing screenshot&#10;&#10;Description automatically generated">
            <a:extLst>
              <a:ext uri="{FF2B5EF4-FFF2-40B4-BE49-F238E27FC236}">
                <a16:creationId xmlns:a16="http://schemas.microsoft.com/office/drawing/2014/main" id="{843611BE-FBB8-4CFC-B81A-B68DB4CE45AF}"/>
              </a:ext>
            </a:extLst>
          </p:cNvPr>
          <p:cNvPicPr/>
          <p:nvPr/>
        </p:nvPicPr>
        <p:blipFill>
          <a:blip r:embed="rId2">
            <a:extLst>
              <a:ext uri="{28A0092B-C50C-407E-A947-70E740481C1C}">
                <a14:useLocalDpi xmlns:a14="http://schemas.microsoft.com/office/drawing/2010/main" val="0"/>
              </a:ext>
            </a:extLst>
          </a:blip>
          <a:stretch>
            <a:fillRect/>
          </a:stretch>
        </p:blipFill>
        <p:spPr>
          <a:xfrm>
            <a:off x="3601329" y="1833489"/>
            <a:ext cx="4684688" cy="3191021"/>
          </a:xfrm>
          <a:prstGeom prst="rect">
            <a:avLst/>
          </a:prstGeom>
        </p:spPr>
      </p:pic>
    </p:spTree>
    <p:extLst>
      <p:ext uri="{BB962C8B-B14F-4D97-AF65-F5344CB8AC3E}">
        <p14:creationId xmlns:p14="http://schemas.microsoft.com/office/powerpoint/2010/main" val="1116775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491AD-A2F9-4E75-B599-8B2B55467F66}"/>
              </a:ext>
            </a:extLst>
          </p:cNvPr>
          <p:cNvSpPr>
            <a:spLocks noGrp="1"/>
          </p:cNvSpPr>
          <p:nvPr>
            <p:ph type="title"/>
          </p:nvPr>
        </p:nvSpPr>
        <p:spPr/>
        <p:txBody>
          <a:bodyPr/>
          <a:lstStyle/>
          <a:p>
            <a:r>
              <a:rPr lang="en-US" b="1" dirty="0"/>
              <a:t>Result </a:t>
            </a:r>
            <a:br>
              <a:rPr lang="en-US" b="1" dirty="0"/>
            </a:br>
            <a:endParaRPr lang="en-US" dirty="0"/>
          </a:p>
        </p:txBody>
      </p:sp>
      <p:sp>
        <p:nvSpPr>
          <p:cNvPr id="3" name="Content Placeholder 2">
            <a:extLst>
              <a:ext uri="{FF2B5EF4-FFF2-40B4-BE49-F238E27FC236}">
                <a16:creationId xmlns:a16="http://schemas.microsoft.com/office/drawing/2014/main" id="{B56D49A1-B517-4F06-ACF3-4CD178DF4141}"/>
              </a:ext>
            </a:extLst>
          </p:cNvPr>
          <p:cNvSpPr>
            <a:spLocks noGrp="1"/>
          </p:cNvSpPr>
          <p:nvPr>
            <p:ph idx="1"/>
          </p:nvPr>
        </p:nvSpPr>
        <p:spPr>
          <a:xfrm>
            <a:off x="1103312" y="1406770"/>
            <a:ext cx="8946541" cy="4841630"/>
          </a:xfrm>
        </p:spPr>
        <p:txBody>
          <a:bodyPr/>
          <a:lstStyle/>
          <a:p>
            <a:r>
              <a:rPr lang="en-US" dirty="0"/>
              <a:t>The resulted clusters showed in the map below, show that there is a concentration of gyms on a specific area while there is a lot of neighborhoods that could be a potential place for opening a gym on. </a:t>
            </a:r>
          </a:p>
          <a:p>
            <a:endParaRPr lang="en-US" dirty="0"/>
          </a:p>
        </p:txBody>
      </p:sp>
      <p:pic>
        <p:nvPicPr>
          <p:cNvPr id="4" name="Picture 3" descr="A close up of a map&#10;&#10;Description automatically generated">
            <a:extLst>
              <a:ext uri="{FF2B5EF4-FFF2-40B4-BE49-F238E27FC236}">
                <a16:creationId xmlns:a16="http://schemas.microsoft.com/office/drawing/2014/main" id="{1A38BA63-C76C-4220-96BA-135FE13C9124}"/>
              </a:ext>
            </a:extLst>
          </p:cNvPr>
          <p:cNvPicPr/>
          <p:nvPr/>
        </p:nvPicPr>
        <p:blipFill>
          <a:blip r:embed="rId2">
            <a:extLst>
              <a:ext uri="{28A0092B-C50C-407E-A947-70E740481C1C}">
                <a14:useLocalDpi xmlns:a14="http://schemas.microsoft.com/office/drawing/2010/main" val="0"/>
              </a:ext>
            </a:extLst>
          </a:blip>
          <a:stretch>
            <a:fillRect/>
          </a:stretch>
        </p:blipFill>
        <p:spPr>
          <a:xfrm>
            <a:off x="2891264" y="2807300"/>
            <a:ext cx="5915111" cy="3771607"/>
          </a:xfrm>
          <a:prstGeom prst="rect">
            <a:avLst/>
          </a:prstGeom>
        </p:spPr>
      </p:pic>
    </p:spTree>
    <p:extLst>
      <p:ext uri="{BB962C8B-B14F-4D97-AF65-F5344CB8AC3E}">
        <p14:creationId xmlns:p14="http://schemas.microsoft.com/office/powerpoint/2010/main" val="3299213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C5F3A-9DF1-44E3-AFCE-348C7F36FCD0}"/>
              </a:ext>
            </a:extLst>
          </p:cNvPr>
          <p:cNvSpPr>
            <a:spLocks noGrp="1"/>
          </p:cNvSpPr>
          <p:nvPr>
            <p:ph type="title"/>
          </p:nvPr>
        </p:nvSpPr>
        <p:spPr/>
        <p:txBody>
          <a:bodyPr/>
          <a:lstStyle/>
          <a:p>
            <a:r>
              <a:rPr lang="en-US" b="1" dirty="0"/>
              <a:t>Conclusion </a:t>
            </a:r>
            <a:br>
              <a:rPr lang="en-US" b="1" dirty="0"/>
            </a:br>
            <a:endParaRPr lang="en-US" dirty="0"/>
          </a:p>
        </p:txBody>
      </p:sp>
      <p:sp>
        <p:nvSpPr>
          <p:cNvPr id="3" name="Content Placeholder 2">
            <a:extLst>
              <a:ext uri="{FF2B5EF4-FFF2-40B4-BE49-F238E27FC236}">
                <a16:creationId xmlns:a16="http://schemas.microsoft.com/office/drawing/2014/main" id="{B95FCC37-FF92-463B-AA7D-6590DCC797A2}"/>
              </a:ext>
            </a:extLst>
          </p:cNvPr>
          <p:cNvSpPr>
            <a:spLocks noGrp="1"/>
          </p:cNvSpPr>
          <p:nvPr>
            <p:ph idx="1"/>
          </p:nvPr>
        </p:nvSpPr>
        <p:spPr/>
        <p:txBody>
          <a:bodyPr/>
          <a:lstStyle/>
          <a:p>
            <a:r>
              <a:rPr lang="en-US" dirty="0"/>
              <a:t>the heart of the gym business is concentrated near the coast and the more we go to the edge of the city the more opportunity there will be for new gym/fitness center </a:t>
            </a:r>
          </a:p>
          <a:p>
            <a:r>
              <a:rPr lang="en-US" dirty="0"/>
              <a:t>Adding the population and demographic distribution data among the neighborhoods, will have more accurate prediction of the most profitable area and the one that will serve more people </a:t>
            </a:r>
          </a:p>
        </p:txBody>
      </p:sp>
    </p:spTree>
    <p:extLst>
      <p:ext uri="{BB962C8B-B14F-4D97-AF65-F5344CB8AC3E}">
        <p14:creationId xmlns:p14="http://schemas.microsoft.com/office/powerpoint/2010/main" val="32429836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TotalTime>
  <Words>393</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IBM Data Science Professional Certificate Capstone Project </vt:lpstr>
      <vt:lpstr>Introduction  </vt:lpstr>
      <vt:lpstr>Data  </vt:lpstr>
      <vt:lpstr>Methodology  </vt:lpstr>
      <vt:lpstr>PowerPoint Presentation</vt:lpstr>
      <vt:lpstr>Result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Professional Certificate Capstone Project </dc:title>
  <dc:creator>M-ODEH odeh</dc:creator>
  <cp:lastModifiedBy>M-ODEH odeh</cp:lastModifiedBy>
  <cp:revision>2</cp:revision>
  <dcterms:created xsi:type="dcterms:W3CDTF">2019-08-17T10:46:05Z</dcterms:created>
  <dcterms:modified xsi:type="dcterms:W3CDTF">2019-08-17T10:59:59Z</dcterms:modified>
</cp:coreProperties>
</file>