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82" r:id="rId6"/>
    <p:sldId id="260" r:id="rId7"/>
    <p:sldId id="283" r:id="rId8"/>
    <p:sldId id="284" r:id="rId9"/>
    <p:sldId id="261" r:id="rId10"/>
    <p:sldId id="262" r:id="rId11"/>
    <p:sldId id="272"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008"/>
    <p:restoredTop sz="94681"/>
  </p:normalViewPr>
  <p:slideViewPr>
    <p:cSldViewPr snapToGrid="0" snapToObjects="1" showGuides="1">
      <p:cViewPr varScale="1">
        <p:scale>
          <a:sx n="69" d="100"/>
          <a:sy n="69" d="100"/>
        </p:scale>
        <p:origin x="84" y="264"/>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3/26/2021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3/26/2021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3/26/2021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3/26/2021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3/26/2021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3/26/2021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3/26/2021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3/26/2021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3/26/2021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3/26/2021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3/26/2021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3/26/2021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3831818"/>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solidFill>
                <a:srgbClr val="FF0000"/>
              </a:solidFill>
            </a:endParaRPr>
          </a:p>
          <a:p>
            <a:r>
              <a:rPr lang="en-US" sz="2800" b="0" i="0" dirty="0">
                <a:solidFill>
                  <a:srgbClr val="FF0000"/>
                </a:solidFill>
                <a:effectLst/>
                <a:latin typeface="Lato Extended"/>
              </a:rPr>
              <a:t>Name : Mohammad Odeh</a:t>
            </a:r>
            <a:br>
              <a:rPr lang="en-US" sz="2800" dirty="0">
                <a:solidFill>
                  <a:srgbClr val="FF0000"/>
                </a:solidFill>
              </a:rPr>
            </a:br>
            <a:r>
              <a:rPr lang="en-US" sz="2800" b="0" i="0" dirty="0">
                <a:solidFill>
                  <a:srgbClr val="FF0000"/>
                </a:solidFill>
                <a:effectLst/>
                <a:latin typeface="Lato Extended"/>
              </a:rPr>
              <a:t>Location: United Arab Emirates</a:t>
            </a:r>
            <a:br>
              <a:rPr lang="en-US" sz="2800" dirty="0">
                <a:solidFill>
                  <a:srgbClr val="FF0000"/>
                </a:solidFill>
              </a:rPr>
            </a:br>
            <a:r>
              <a:rPr lang="en-US" sz="2800" b="0" i="0" dirty="0">
                <a:solidFill>
                  <a:srgbClr val="FF0000"/>
                </a:solidFill>
                <a:effectLst/>
                <a:latin typeface="Lato Extended"/>
              </a:rPr>
              <a:t>Team: Data and Analytics</a:t>
            </a:r>
            <a:br>
              <a:rPr lang="en-US" sz="2800" dirty="0">
                <a:solidFill>
                  <a:srgbClr val="FF0000"/>
                </a:solidFill>
              </a:rPr>
            </a:br>
            <a:r>
              <a:rPr lang="en-US" sz="2800" b="0" i="0" dirty="0">
                <a:solidFill>
                  <a:srgbClr val="FF0000"/>
                </a:solidFill>
                <a:effectLst/>
                <a:latin typeface="Lato Extended"/>
              </a:rPr>
              <a:t>Date: 11-March-2021</a:t>
            </a:r>
            <a:endParaRPr lang="en-US" sz="1050" dirty="0">
              <a:solidFill>
                <a:srgbClr val="FF00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Users Covered By Company per city</a:t>
            </a:r>
          </a:p>
        </p:txBody>
      </p:sp>
      <p:pic>
        <p:nvPicPr>
          <p:cNvPr id="10" name="Picture 9">
            <a:extLst>
              <a:ext uri="{FF2B5EF4-FFF2-40B4-BE49-F238E27FC236}">
                <a16:creationId xmlns:a16="http://schemas.microsoft.com/office/drawing/2014/main" id="{52AE2873-DC36-4559-8FD2-A5C8205D6D85}"/>
              </a:ext>
            </a:extLst>
          </p:cNvPr>
          <p:cNvPicPr>
            <a:picLocks noChangeAspect="1"/>
          </p:cNvPicPr>
          <p:nvPr/>
        </p:nvPicPr>
        <p:blipFill>
          <a:blip r:embed="rId2"/>
          <a:stretch>
            <a:fillRect/>
          </a:stretch>
        </p:blipFill>
        <p:spPr>
          <a:xfrm>
            <a:off x="1150595" y="2018767"/>
            <a:ext cx="9190476" cy="4629697"/>
          </a:xfrm>
          <a:prstGeom prst="rect">
            <a:avLst/>
          </a:prstGeom>
        </p:spPr>
      </p:pic>
    </p:spTree>
    <p:extLst>
      <p:ext uri="{BB962C8B-B14F-4D97-AF65-F5344CB8AC3E}">
        <p14:creationId xmlns:p14="http://schemas.microsoft.com/office/powerpoint/2010/main" val="49180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4401205"/>
          </a:xfrm>
          <a:prstGeom prst="rect">
            <a:avLst/>
          </a:prstGeom>
          <a:noFill/>
        </p:spPr>
        <p:txBody>
          <a:bodyPr wrap="square" rtlCol="0">
            <a:spAutoFit/>
          </a:bodyPr>
          <a:lstStyle/>
          <a:p>
            <a:r>
              <a:rPr lang="en-US" sz="1600" dirty="0"/>
              <a:t>We have evaluated both the cab companies on following points and found Yellow cab better than Pink cab:</a:t>
            </a:r>
          </a:p>
          <a:p>
            <a:endParaRPr lang="en-US" sz="1600" b="1" dirty="0"/>
          </a:p>
          <a:p>
            <a:pPr marL="285750" indent="-285750">
              <a:buFont typeface="Arial" panose="020B0604020202020204" pitchFamily="34" charset="0"/>
              <a:buChar char="•"/>
            </a:pPr>
            <a:r>
              <a:rPr lang="en-US" sz="1600" dirty="0"/>
              <a:t>Yellow cab has a higher customer base in 15 cities compared to 4 cities for Pink cab . </a:t>
            </a:r>
          </a:p>
          <a:p>
            <a:endParaRPr lang="en-US" sz="1600" dirty="0"/>
          </a:p>
          <a:p>
            <a:pPr marL="285750" indent="-285750">
              <a:buFont typeface="Arial" panose="020B0604020202020204" pitchFamily="34" charset="0"/>
              <a:buChar char="•"/>
            </a:pPr>
            <a:r>
              <a:rPr lang="en-US" sz="1600" dirty="0"/>
              <a:t>Yellow cab is doing far better than Pink cab in customer retention; meaning that customers return and use the same company more often</a:t>
            </a:r>
          </a:p>
          <a:p>
            <a:r>
              <a:rPr lang="en-US" sz="1600" dirty="0"/>
              <a:t> </a:t>
            </a:r>
          </a:p>
          <a:p>
            <a:pPr marL="285750" indent="-285750">
              <a:buFont typeface="Arial" panose="020B0604020202020204" pitchFamily="34" charset="0"/>
              <a:buChar char="•"/>
            </a:pPr>
            <a:r>
              <a:rPr lang="en-US" sz="1600" dirty="0"/>
              <a:t>profit per KM for Yellow cab is about three times the profit per KM of the Pink cab.</a:t>
            </a:r>
          </a:p>
          <a:p>
            <a:endParaRPr lang="en-US" sz="1600" dirty="0"/>
          </a:p>
          <a:p>
            <a:pPr marL="285750" indent="-285750">
              <a:buFont typeface="Arial" panose="020B0604020202020204" pitchFamily="34" charset="0"/>
              <a:buChar char="•"/>
            </a:pPr>
            <a:r>
              <a:rPr lang="en-US" sz="1600" dirty="0"/>
              <a:t>Yellow cab is performing better in offering services to all income class groups (low, medium and high)</a:t>
            </a:r>
          </a:p>
          <a:p>
            <a:endParaRPr lang="en-US" sz="1600" dirty="0"/>
          </a:p>
          <a:p>
            <a:pPr marL="285750" indent="-285750">
              <a:buFont typeface="Arial" panose="020B0604020202020204" pitchFamily="34" charset="0"/>
              <a:buChar char="•"/>
            </a:pPr>
            <a:r>
              <a:rPr lang="en-US" sz="1600" dirty="0"/>
              <a:t>Yellow cab has more than three times the number of rides compared to pink cab, which indicate more coverage</a:t>
            </a:r>
          </a:p>
          <a:p>
            <a:endParaRPr lang="en-US" sz="1600" dirty="0"/>
          </a:p>
          <a:p>
            <a:pPr algn="ctr"/>
            <a:r>
              <a:rPr lang="en-US" sz="2800" b="1" dirty="0">
                <a:solidFill>
                  <a:srgbClr val="00B050"/>
                </a:solidFill>
              </a:rPr>
              <a:t>Based on the evaluation of both companies and found Yellow cab better than Pink cab for investment and we recommended it </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841506" cy="5078313"/>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16 Features( including 4 derived features)</a:t>
            </a:r>
          </a:p>
          <a:p>
            <a:pPr marL="285750" indent="-285750">
              <a:buFont typeface="Arial" panose="020B0604020202020204" pitchFamily="34" charset="0"/>
              <a:buChar char="•"/>
            </a:pPr>
            <a:r>
              <a:rPr lang="en-US" dirty="0"/>
              <a:t>Timeframe of the data: 2016-01-1 to 2018-12-31</a:t>
            </a:r>
          </a:p>
          <a:p>
            <a:pPr marL="285750" indent="-285750">
              <a:buFont typeface="Arial" panose="020B0604020202020204" pitchFamily="34" charset="0"/>
              <a:buChar char="•"/>
            </a:pPr>
            <a:r>
              <a:rPr lang="en-US" dirty="0"/>
              <a:t>Total data points :359392</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city.</a:t>
            </a:r>
          </a:p>
          <a:p>
            <a:r>
              <a:rPr lang="en-US" dirty="0"/>
              <a:t>      we have assumed that this can be other cab users as well(including Yellow and</a:t>
            </a:r>
          </a:p>
          <a:p>
            <a:r>
              <a:rPr lang="en-US" dirty="0"/>
              <a:t>      Pink cab) </a:t>
            </a:r>
          </a:p>
          <a:p>
            <a:endParaRPr lang="en-US" dirty="0"/>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5959628" y="1537723"/>
            <a:ext cx="4831612" cy="2545492"/>
            <a:chOff x="1702411" y="3452991"/>
            <a:chExt cx="5168575" cy="38233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21" name="Picture 20">
            <a:extLst>
              <a:ext uri="{FF2B5EF4-FFF2-40B4-BE49-F238E27FC236}">
                <a16:creationId xmlns:a16="http://schemas.microsoft.com/office/drawing/2014/main" id="{28F3FAB0-D598-454D-B6EC-EAFAD0F2E2BC}"/>
              </a:ext>
            </a:extLst>
          </p:cNvPr>
          <p:cNvPicPr>
            <a:picLocks noChangeAspect="1"/>
          </p:cNvPicPr>
          <p:nvPr/>
        </p:nvPicPr>
        <p:blipFill>
          <a:blip r:embed="rId2"/>
          <a:stretch>
            <a:fillRect/>
          </a:stretch>
        </p:blipFill>
        <p:spPr>
          <a:xfrm>
            <a:off x="1170446" y="1407605"/>
            <a:ext cx="8832535" cy="3310023"/>
          </a:xfrm>
          <a:prstGeom prst="rect">
            <a:avLst/>
          </a:prstGeom>
        </p:spPr>
      </p:pic>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948774" y="4749761"/>
            <a:ext cx="4343663" cy="2057497"/>
          </a:xfrm>
        </p:spPr>
        <p:txBody>
          <a:bodyPr>
            <a:normAutofit/>
          </a:bodyPr>
          <a:lstStyle/>
          <a:p>
            <a:r>
              <a:rPr lang="en-US" sz="2000" b="1" dirty="0"/>
              <a:t>Pink Cab: </a:t>
            </a:r>
            <a:endParaRPr lang="en-US" b="1" dirty="0"/>
          </a:p>
          <a:p>
            <a:pPr marL="457200" lvl="1" indent="0">
              <a:buNone/>
            </a:pPr>
            <a:r>
              <a:rPr lang="en-US" sz="1600" b="1" dirty="0"/>
              <a:t>Profit: 5307328.32100 </a:t>
            </a:r>
          </a:p>
          <a:p>
            <a:pPr marL="457200" lvl="1" indent="0">
              <a:buNone/>
            </a:pPr>
            <a:r>
              <a:rPr lang="en-US" sz="1600" b="1" dirty="0"/>
              <a:t>Rides: 84711</a:t>
            </a:r>
          </a:p>
          <a:p>
            <a:pPr marL="457200" lvl="1" indent="0">
              <a:buNone/>
            </a:pPr>
            <a:r>
              <a:rPr lang="en-US" sz="1600" b="1" dirty="0"/>
              <a:t>Profit/Ride: 62.65217</a:t>
            </a:r>
          </a:p>
          <a:p>
            <a:pPr marL="457200" lvl="1" indent="0">
              <a:buNone/>
            </a:pPr>
            <a:r>
              <a:rPr lang="en-US" sz="1600" b="1" dirty="0"/>
              <a:t>Profit/KM: 2.77715	</a:t>
            </a:r>
          </a:p>
          <a:p>
            <a:pPr lvl="1"/>
            <a:endParaRPr lang="en-US" sz="1600" b="1" dirty="0"/>
          </a:p>
        </p:txBody>
      </p:sp>
      <p:sp>
        <p:nvSpPr>
          <p:cNvPr id="23" name="Content Placeholder 2">
            <a:extLst>
              <a:ext uri="{FF2B5EF4-FFF2-40B4-BE49-F238E27FC236}">
                <a16:creationId xmlns:a16="http://schemas.microsoft.com/office/drawing/2014/main" id="{D1BA1AFB-0E1A-4FA3-A06C-6C273C9D3C1C}"/>
              </a:ext>
            </a:extLst>
          </p:cNvPr>
          <p:cNvSpPr txBox="1">
            <a:spLocks/>
          </p:cNvSpPr>
          <p:nvPr/>
        </p:nvSpPr>
        <p:spPr>
          <a:xfrm>
            <a:off x="6373091" y="4909306"/>
            <a:ext cx="4343663" cy="19415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dirty="0">
                <a:latin typeface="+mn-lt"/>
              </a:rPr>
              <a:t>Yellow Cab: </a:t>
            </a:r>
          </a:p>
          <a:p>
            <a:pPr marL="457200" lvl="1" indent="0">
              <a:buNone/>
            </a:pPr>
            <a:r>
              <a:rPr lang="en-US" sz="1600" b="1" dirty="0">
                <a:latin typeface="+mn-lt"/>
              </a:rPr>
              <a:t>Profit: 	44020373.17080</a:t>
            </a:r>
          </a:p>
          <a:p>
            <a:pPr marL="457200" lvl="1" indent="0">
              <a:buNone/>
            </a:pPr>
            <a:r>
              <a:rPr lang="en-US" sz="1600" b="1" dirty="0">
                <a:latin typeface="+mn-lt"/>
              </a:rPr>
              <a:t>Rides: 274681</a:t>
            </a:r>
          </a:p>
          <a:p>
            <a:pPr marL="457200" lvl="1" indent="0">
              <a:buNone/>
            </a:pPr>
            <a:r>
              <a:rPr lang="en-US" sz="1600" b="1" dirty="0">
                <a:latin typeface="+mn-lt"/>
              </a:rPr>
              <a:t>Profit/Ride: 160.25999</a:t>
            </a:r>
          </a:p>
          <a:p>
            <a:pPr marL="457200" lvl="1" indent="0">
              <a:buNone/>
            </a:pPr>
            <a:r>
              <a:rPr lang="en-US" sz="1600" b="1" dirty="0">
                <a:latin typeface="+mn-lt"/>
              </a:rPr>
              <a:t>Profit/KM: 7.10073</a:t>
            </a:r>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4" name="Picture 3">
            <a:extLst>
              <a:ext uri="{FF2B5EF4-FFF2-40B4-BE49-F238E27FC236}">
                <a16:creationId xmlns:a16="http://schemas.microsoft.com/office/drawing/2014/main" id="{8D0607BE-2403-4D3E-9D65-516233F7F00C}"/>
              </a:ext>
            </a:extLst>
          </p:cNvPr>
          <p:cNvPicPr>
            <a:picLocks noChangeAspect="1"/>
          </p:cNvPicPr>
          <p:nvPr/>
        </p:nvPicPr>
        <p:blipFill>
          <a:blip r:embed="rId2"/>
          <a:stretch>
            <a:fillRect/>
          </a:stretch>
        </p:blipFill>
        <p:spPr>
          <a:xfrm>
            <a:off x="1129333" y="1877989"/>
            <a:ext cx="9933333" cy="4238095"/>
          </a:xfrm>
          <a:prstGeom prst="rect">
            <a:avLst/>
          </a:prstGeom>
        </p:spPr>
      </p:pic>
    </p:spTree>
    <p:extLst>
      <p:ext uri="{BB962C8B-B14F-4D97-AF65-F5344CB8AC3E}">
        <p14:creationId xmlns:p14="http://schemas.microsoft.com/office/powerpoint/2010/main" val="304839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Yearly Profit Analysis</a:t>
            </a:r>
          </a:p>
        </p:txBody>
      </p:sp>
      <p:pic>
        <p:nvPicPr>
          <p:cNvPr id="6" name="Picture 5">
            <a:extLst>
              <a:ext uri="{FF2B5EF4-FFF2-40B4-BE49-F238E27FC236}">
                <a16:creationId xmlns:a16="http://schemas.microsoft.com/office/drawing/2014/main" id="{64BA6B4D-5887-48CB-A8E3-FE12EACE0296}"/>
              </a:ext>
            </a:extLst>
          </p:cNvPr>
          <p:cNvPicPr>
            <a:picLocks noChangeAspect="1"/>
          </p:cNvPicPr>
          <p:nvPr/>
        </p:nvPicPr>
        <p:blipFill>
          <a:blip r:embed="rId2"/>
          <a:stretch>
            <a:fillRect/>
          </a:stretch>
        </p:blipFill>
        <p:spPr>
          <a:xfrm>
            <a:off x="960273" y="1551903"/>
            <a:ext cx="9819048" cy="4475409"/>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Monthly Profit Analysis</a:t>
            </a:r>
          </a:p>
        </p:txBody>
      </p:sp>
      <p:pic>
        <p:nvPicPr>
          <p:cNvPr id="4" name="Picture 3">
            <a:extLst>
              <a:ext uri="{FF2B5EF4-FFF2-40B4-BE49-F238E27FC236}">
                <a16:creationId xmlns:a16="http://schemas.microsoft.com/office/drawing/2014/main" id="{E2704C6B-07DD-4323-93D5-330573A6CC3F}"/>
              </a:ext>
            </a:extLst>
          </p:cNvPr>
          <p:cNvPicPr>
            <a:picLocks noChangeAspect="1"/>
          </p:cNvPicPr>
          <p:nvPr/>
        </p:nvPicPr>
        <p:blipFill>
          <a:blip r:embed="rId2"/>
          <a:stretch>
            <a:fillRect/>
          </a:stretch>
        </p:blipFill>
        <p:spPr>
          <a:xfrm>
            <a:off x="1015047" y="2376714"/>
            <a:ext cx="10161905" cy="3628571"/>
          </a:xfrm>
          <a:prstGeom prst="rect">
            <a:avLst/>
          </a:prstGeom>
        </p:spPr>
      </p:pic>
      <p:sp>
        <p:nvSpPr>
          <p:cNvPr id="7" name="TextBox 6">
            <a:extLst>
              <a:ext uri="{FF2B5EF4-FFF2-40B4-BE49-F238E27FC236}">
                <a16:creationId xmlns:a16="http://schemas.microsoft.com/office/drawing/2014/main" id="{1AB7A110-6596-4D37-8D98-4E7F4C3EAC9C}"/>
              </a:ext>
            </a:extLst>
          </p:cNvPr>
          <p:cNvSpPr txBox="1"/>
          <p:nvPr/>
        </p:nvSpPr>
        <p:spPr>
          <a:xfrm>
            <a:off x="2737588" y="2007382"/>
            <a:ext cx="6303381" cy="369332"/>
          </a:xfrm>
          <a:prstGeom prst="rect">
            <a:avLst/>
          </a:prstGeom>
          <a:noFill/>
        </p:spPr>
        <p:txBody>
          <a:bodyPr wrap="square" rtlCol="0">
            <a:spAutoFit/>
          </a:bodyPr>
          <a:lstStyle/>
          <a:p>
            <a:pPr algn="ctr"/>
            <a:r>
              <a:rPr lang="en-US" b="1" dirty="0"/>
              <a:t>Yellow cab</a:t>
            </a:r>
          </a:p>
        </p:txBody>
      </p:sp>
    </p:spTree>
    <p:extLst>
      <p:ext uri="{BB962C8B-B14F-4D97-AF65-F5344CB8AC3E}">
        <p14:creationId xmlns:p14="http://schemas.microsoft.com/office/powerpoint/2010/main" val="1646976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Monthly Profit Analysis</a:t>
            </a:r>
          </a:p>
        </p:txBody>
      </p:sp>
      <p:pic>
        <p:nvPicPr>
          <p:cNvPr id="6" name="Picture 5">
            <a:extLst>
              <a:ext uri="{FF2B5EF4-FFF2-40B4-BE49-F238E27FC236}">
                <a16:creationId xmlns:a16="http://schemas.microsoft.com/office/drawing/2014/main" id="{3D572580-DC3A-4B48-813A-FFDFB255173A}"/>
              </a:ext>
            </a:extLst>
          </p:cNvPr>
          <p:cNvPicPr>
            <a:picLocks noChangeAspect="1"/>
          </p:cNvPicPr>
          <p:nvPr/>
        </p:nvPicPr>
        <p:blipFill>
          <a:blip r:embed="rId2"/>
          <a:stretch>
            <a:fillRect/>
          </a:stretch>
        </p:blipFill>
        <p:spPr>
          <a:xfrm>
            <a:off x="996000" y="2229076"/>
            <a:ext cx="10200000" cy="3619048"/>
          </a:xfrm>
          <a:prstGeom prst="rect">
            <a:avLst/>
          </a:prstGeom>
        </p:spPr>
      </p:pic>
      <p:sp>
        <p:nvSpPr>
          <p:cNvPr id="7" name="TextBox 6">
            <a:extLst>
              <a:ext uri="{FF2B5EF4-FFF2-40B4-BE49-F238E27FC236}">
                <a16:creationId xmlns:a16="http://schemas.microsoft.com/office/drawing/2014/main" id="{C17C0589-4DD9-43AF-8467-D597C88C7A89}"/>
              </a:ext>
            </a:extLst>
          </p:cNvPr>
          <p:cNvSpPr txBox="1"/>
          <p:nvPr/>
        </p:nvSpPr>
        <p:spPr>
          <a:xfrm>
            <a:off x="2737588" y="1859744"/>
            <a:ext cx="6303381" cy="369332"/>
          </a:xfrm>
          <a:prstGeom prst="rect">
            <a:avLst/>
          </a:prstGeom>
          <a:noFill/>
        </p:spPr>
        <p:txBody>
          <a:bodyPr wrap="square" rtlCol="0">
            <a:spAutoFit/>
          </a:bodyPr>
          <a:lstStyle/>
          <a:p>
            <a:pPr algn="ctr"/>
            <a:r>
              <a:rPr lang="en-US" b="1" dirty="0"/>
              <a:t>Pink cab</a:t>
            </a:r>
          </a:p>
        </p:txBody>
      </p:sp>
    </p:spTree>
    <p:extLst>
      <p:ext uri="{BB962C8B-B14F-4D97-AF65-F5344CB8AC3E}">
        <p14:creationId xmlns:p14="http://schemas.microsoft.com/office/powerpoint/2010/main" val="159699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Number of Users per </a:t>
            </a:r>
            <a:r>
              <a:rPr lang="en-US" sz="4400" b="1" dirty="0" err="1">
                <a:solidFill>
                  <a:schemeClr val="accent2"/>
                </a:solidFill>
                <a:latin typeface="+mj-lt"/>
              </a:rPr>
              <a:t>compay</a:t>
            </a:r>
            <a:endParaRPr lang="en-US" sz="4400" dirty="0">
              <a:solidFill>
                <a:schemeClr val="accent2"/>
              </a:solidFill>
              <a:latin typeface="+mj-lt"/>
            </a:endParaRPr>
          </a:p>
        </p:txBody>
      </p:sp>
      <p:sp>
        <p:nvSpPr>
          <p:cNvPr id="8" name="TextBox 7">
            <a:extLst>
              <a:ext uri="{FF2B5EF4-FFF2-40B4-BE49-F238E27FC236}">
                <a16:creationId xmlns:a16="http://schemas.microsoft.com/office/drawing/2014/main" id="{B43127F0-10E5-43B5-BD00-E03687B3261A}"/>
              </a:ext>
            </a:extLst>
          </p:cNvPr>
          <p:cNvSpPr txBox="1"/>
          <p:nvPr/>
        </p:nvSpPr>
        <p:spPr>
          <a:xfrm>
            <a:off x="8236868" y="3389869"/>
            <a:ext cx="3251087" cy="923330"/>
          </a:xfrm>
          <a:prstGeom prst="rect">
            <a:avLst/>
          </a:prstGeom>
          <a:noFill/>
        </p:spPr>
        <p:txBody>
          <a:bodyPr wrap="square" rtlCol="0">
            <a:spAutoFit/>
          </a:bodyPr>
          <a:lstStyle/>
          <a:p>
            <a:pPr marL="285750" indent="-285750">
              <a:buFont typeface="Arial" panose="020B0604020202020204" pitchFamily="34" charset="0"/>
              <a:buChar char="•"/>
            </a:pPr>
            <a:r>
              <a:rPr lang="en-US" dirty="0"/>
              <a:t>Yellow Cab has more than more than double the number of customers  </a:t>
            </a:r>
          </a:p>
        </p:txBody>
      </p:sp>
      <p:pic>
        <p:nvPicPr>
          <p:cNvPr id="9" name="Picture 8">
            <a:extLst>
              <a:ext uri="{FF2B5EF4-FFF2-40B4-BE49-F238E27FC236}">
                <a16:creationId xmlns:a16="http://schemas.microsoft.com/office/drawing/2014/main" id="{FA7434F3-AA69-4504-94D1-021648919518}"/>
              </a:ext>
            </a:extLst>
          </p:cNvPr>
          <p:cNvPicPr>
            <a:picLocks noChangeAspect="1"/>
          </p:cNvPicPr>
          <p:nvPr/>
        </p:nvPicPr>
        <p:blipFill>
          <a:blip r:embed="rId2"/>
          <a:stretch>
            <a:fillRect/>
          </a:stretch>
        </p:blipFill>
        <p:spPr>
          <a:xfrm>
            <a:off x="1187864" y="2068975"/>
            <a:ext cx="6672884" cy="4160922"/>
          </a:xfrm>
          <a:prstGeom prst="rect">
            <a:avLst/>
          </a:prstGeom>
        </p:spPr>
      </p:pic>
    </p:spTree>
    <p:extLst>
      <p:ext uri="{BB962C8B-B14F-4D97-AF65-F5344CB8AC3E}">
        <p14:creationId xmlns:p14="http://schemas.microsoft.com/office/powerpoint/2010/main" val="1849570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2669</TotalTime>
  <Words>494</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Lato Extended</vt:lpstr>
      <vt:lpstr>Wingdings 3</vt:lpstr>
      <vt:lpstr>Office Theme</vt:lpstr>
      <vt:lpstr>PowerPoint Presentation</vt:lpstr>
      <vt:lpstr>Background –G2M(cab industry) case study</vt:lpstr>
      <vt:lpstr>Data Exploration</vt:lpstr>
      <vt:lpstr>Profit Analysis</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M-ODEH odeh</cp:lastModifiedBy>
  <cp:revision>148</cp:revision>
  <cp:lastPrinted>2019-08-24T08:13:50Z</cp:lastPrinted>
  <dcterms:created xsi:type="dcterms:W3CDTF">2019-08-19T15:39:24Z</dcterms:created>
  <dcterms:modified xsi:type="dcterms:W3CDTF">2021-03-26T07:01:24Z</dcterms:modified>
</cp:coreProperties>
</file>