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3" r:id="rId1"/>
  </p:sldMasterIdLst>
  <p:sldIdLst>
    <p:sldId id="279" r:id="rId2"/>
    <p:sldId id="257" r:id="rId3"/>
    <p:sldId id="259" r:id="rId4"/>
    <p:sldId id="282" r:id="rId5"/>
    <p:sldId id="283" r:id="rId6"/>
    <p:sldId id="260" r:id="rId7"/>
    <p:sldId id="285" r:id="rId8"/>
    <p:sldId id="286" r:id="rId9"/>
    <p:sldId id="265" r:id="rId10"/>
    <p:sldId id="287" r:id="rId11"/>
    <p:sldId id="272" r:id="rId12"/>
    <p:sldId id="28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132" autoAdjust="0"/>
    <p:restoredTop sz="94681"/>
  </p:normalViewPr>
  <p:slideViewPr>
    <p:cSldViewPr snapToGrid="0" snapToObjects="1" showGuides="1">
      <p:cViewPr varScale="1">
        <p:scale>
          <a:sx n="74" d="100"/>
          <a:sy n="74" d="100"/>
        </p:scale>
        <p:origin x="84" y="150"/>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ECE964-F870-0E41-9FE5-38142943DD71}"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432498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ECE964-F870-0E41-9FE5-38142943DD71}" type="datetimeFigureOut">
              <a:rPr lang="en-US" smtClean="0"/>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3723243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EECE964-F870-0E41-9FE5-38142943DD71}"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004683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EECE964-F870-0E41-9FE5-38142943DD71}"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61532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CE964-F870-0E41-9FE5-38142943DD71}"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1282163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EECE964-F870-0E41-9FE5-38142943DD71}" type="datetimeFigureOut">
              <a:rPr lang="en-US" smtClean="0"/>
              <a:t>3/13/2021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465443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EECE964-F870-0E41-9FE5-38142943DD71}" type="datetimeFigureOut">
              <a:rPr lang="en-US" smtClean="0"/>
              <a:t>3/13/2021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590617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CE964-F870-0E41-9FE5-38142943DD71}"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623092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CE964-F870-0E41-9FE5-38142943DD71}"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789706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EECE964-F870-0E41-9FE5-38142943DD71}"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312926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CE964-F870-0E41-9FE5-38142943DD71}" type="datetimeFigureOut">
              <a:rPr lang="en-US" smtClean="0"/>
              <a:t>3/13/2021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92318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ECE964-F870-0E41-9FE5-38142943DD71}" type="datetimeFigureOut">
              <a:rPr lang="en-US" smtClean="0"/>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3673012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ECE964-F870-0E41-9FE5-38142943DD71}" type="datetimeFigureOut">
              <a:rPr lang="en-US" smtClean="0"/>
              <a:t>3/13/2021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3951291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EECE964-F870-0E41-9FE5-38142943DD71}" type="datetimeFigureOut">
              <a:rPr lang="en-US" smtClean="0"/>
              <a:t>3/13/2021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3876386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EECE964-F870-0E41-9FE5-38142943DD71}" type="datetimeFigureOut">
              <a:rPr lang="en-US" smtClean="0"/>
              <a:t>3/13/2021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3683930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EECE964-F870-0E41-9FE5-38142943DD71}" type="datetimeFigureOut">
              <a:rPr lang="en-US" smtClean="0"/>
              <a:t>3/13/2021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384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ECE964-F870-0E41-9FE5-38142943DD71}" type="datetimeFigureOut">
              <a:rPr lang="en-US" smtClean="0"/>
              <a:t>3/13/2021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105295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EECE964-F870-0E41-9FE5-38142943DD71}" type="datetimeFigureOut">
              <a:rPr lang="en-US" smtClean="0"/>
              <a:t>3/13/2021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2380951209"/>
      </p:ext>
    </p:extLst>
  </p:cSld>
  <p:clrMap bg1="dk1" tx1="lt1" bg2="dk2" tx2="lt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 id="2147483886" r:id="rId13"/>
    <p:sldLayoutId id="2147483887" r:id="rId14"/>
    <p:sldLayoutId id="2147483888" r:id="rId15"/>
    <p:sldLayoutId id="2147483889" r:id="rId16"/>
    <p:sldLayoutId id="214748389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8233" y="-886691"/>
            <a:ext cx="4515534" cy="4515534"/>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2214418" y="2337486"/>
            <a:ext cx="7763163" cy="1492716"/>
          </a:xfrm>
          <a:prstGeom prst="rect">
            <a:avLst/>
          </a:prstGeom>
          <a:solidFill>
            <a:schemeClr val="tx1"/>
          </a:solidFill>
        </p:spPr>
        <p:txBody>
          <a:bodyPr wrap="square" rtlCol="0">
            <a:spAutoFit/>
          </a:bodyPr>
          <a:lstStyle/>
          <a:p>
            <a:pPr algn="ctr"/>
            <a:r>
              <a:rPr lang="en-US" sz="6600" dirty="0">
                <a:solidFill>
                  <a:srgbClr val="FF6600"/>
                </a:solidFill>
              </a:rPr>
              <a:t>G2M Case Study</a:t>
            </a:r>
          </a:p>
          <a:p>
            <a:pPr algn="ctr"/>
            <a:r>
              <a:rPr lang="en-US" sz="2500" dirty="0">
                <a:solidFill>
                  <a:srgbClr val="FF6600"/>
                </a:solidFill>
              </a:rPr>
              <a:t>Virtual</a:t>
            </a:r>
            <a:r>
              <a:rPr lang="en-US" sz="2500" dirty="0"/>
              <a:t> </a:t>
            </a:r>
            <a:r>
              <a:rPr lang="en-US" sz="2500" dirty="0">
                <a:solidFill>
                  <a:srgbClr val="FF6600"/>
                </a:solidFill>
              </a:rPr>
              <a:t>Internship</a:t>
            </a:r>
          </a:p>
        </p:txBody>
      </p:sp>
      <p:sp>
        <p:nvSpPr>
          <p:cNvPr id="4" name="TextBox 3">
            <a:extLst>
              <a:ext uri="{FF2B5EF4-FFF2-40B4-BE49-F238E27FC236}">
                <a16:creationId xmlns:a16="http://schemas.microsoft.com/office/drawing/2014/main" id="{DC55C9B1-F2CC-4F2F-AC64-52AB55E18F58}"/>
              </a:ext>
            </a:extLst>
          </p:cNvPr>
          <p:cNvSpPr txBox="1"/>
          <p:nvPr/>
        </p:nvSpPr>
        <p:spPr>
          <a:xfrm>
            <a:off x="3216846" y="4031561"/>
            <a:ext cx="5758308" cy="2062103"/>
          </a:xfrm>
          <a:prstGeom prst="rect">
            <a:avLst/>
          </a:prstGeom>
          <a:solidFill>
            <a:schemeClr val="tx1"/>
          </a:solidFill>
        </p:spPr>
        <p:txBody>
          <a:bodyPr wrap="none" rtlCol="0">
            <a:spAutoFit/>
          </a:bodyPr>
          <a:lstStyle/>
          <a:p>
            <a:pPr algn="ctr"/>
            <a:r>
              <a:rPr lang="en-US" sz="3200" b="0" i="0" dirty="0">
                <a:solidFill>
                  <a:srgbClr val="2D3B45"/>
                </a:solidFill>
                <a:effectLst/>
                <a:latin typeface="Lato Extended"/>
              </a:rPr>
              <a:t>Name : Mohammad Odeh</a:t>
            </a:r>
            <a:br>
              <a:rPr lang="en-US" sz="3200" dirty="0"/>
            </a:br>
            <a:r>
              <a:rPr lang="en-US" sz="3200" b="0" i="0" dirty="0">
                <a:solidFill>
                  <a:srgbClr val="2D3B45"/>
                </a:solidFill>
                <a:effectLst/>
                <a:latin typeface="Lato Extended"/>
              </a:rPr>
              <a:t>Location: United Arab Emirates</a:t>
            </a:r>
            <a:br>
              <a:rPr lang="en-US" sz="3200" dirty="0"/>
            </a:br>
            <a:r>
              <a:rPr lang="en-US" sz="3200" b="0" i="0" dirty="0">
                <a:solidFill>
                  <a:srgbClr val="2D3B45"/>
                </a:solidFill>
                <a:effectLst/>
                <a:latin typeface="Lato Extended"/>
              </a:rPr>
              <a:t>Team: Data and Analytics</a:t>
            </a:r>
            <a:br>
              <a:rPr lang="en-US" sz="3200" dirty="0"/>
            </a:br>
            <a:r>
              <a:rPr lang="en-US" sz="3200" b="0" i="0" dirty="0">
                <a:solidFill>
                  <a:srgbClr val="2D3B45"/>
                </a:solidFill>
                <a:effectLst/>
                <a:latin typeface="Lato Extended"/>
              </a:rPr>
              <a:t>Date: 11-March-2021</a:t>
            </a:r>
            <a:endParaRPr lang="en-US" sz="1100" dirty="0">
              <a:solidFill>
                <a:srgbClr val="FF6600"/>
              </a:solidFill>
            </a:endParaRP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D1EA891-2389-4687-9C79-61CA863B685C}"/>
              </a:ext>
            </a:extLst>
          </p:cNvPr>
          <p:cNvSpPr>
            <a:spLocks noGrp="1"/>
          </p:cNvSpPr>
          <p:nvPr>
            <p:ph type="title"/>
          </p:nvPr>
        </p:nvSpPr>
        <p:spPr>
          <a:xfrm>
            <a:off x="387928" y="202187"/>
            <a:ext cx="10498930" cy="1359380"/>
          </a:xfrm>
        </p:spPr>
        <p:txBody>
          <a:bodyPr>
            <a:normAutofit/>
          </a:bodyPr>
          <a:lstStyle/>
          <a:p>
            <a:pPr algn="ctr"/>
            <a:r>
              <a:rPr lang="en-US" sz="3600" b="1" dirty="0">
                <a:solidFill>
                  <a:schemeClr val="accent2"/>
                </a:solidFill>
                <a:latin typeface="+mj-lt"/>
              </a:rPr>
              <a:t>Users Covered By Company</a:t>
            </a:r>
            <a:br>
              <a:rPr lang="en-US" sz="3600" b="1" dirty="0">
                <a:solidFill>
                  <a:schemeClr val="accent2"/>
                </a:solidFill>
                <a:latin typeface="+mj-lt"/>
              </a:rPr>
            </a:br>
            <a:r>
              <a:rPr lang="en-US" sz="3600" b="1" dirty="0">
                <a:solidFill>
                  <a:schemeClr val="accent2"/>
                </a:solidFill>
                <a:latin typeface="+mj-lt"/>
              </a:rPr>
              <a:t>Per </a:t>
            </a:r>
            <a:r>
              <a:rPr lang="en-US" sz="3200" b="1" dirty="0">
                <a:solidFill>
                  <a:schemeClr val="accent2"/>
                </a:solidFill>
                <a:latin typeface="+mj-lt"/>
              </a:rPr>
              <a:t>City</a:t>
            </a:r>
            <a:endParaRPr lang="en-US" sz="3500" b="1" dirty="0">
              <a:solidFill>
                <a:schemeClr val="accent2"/>
              </a:solidFill>
            </a:endParaRPr>
          </a:p>
        </p:txBody>
      </p:sp>
      <p:pic>
        <p:nvPicPr>
          <p:cNvPr id="3" name="Picture 2">
            <a:extLst>
              <a:ext uri="{FF2B5EF4-FFF2-40B4-BE49-F238E27FC236}">
                <a16:creationId xmlns:a16="http://schemas.microsoft.com/office/drawing/2014/main" id="{26591E65-162F-4D77-A850-C94802941850}"/>
              </a:ext>
            </a:extLst>
          </p:cNvPr>
          <p:cNvPicPr>
            <a:picLocks noChangeAspect="1"/>
          </p:cNvPicPr>
          <p:nvPr/>
        </p:nvPicPr>
        <p:blipFill>
          <a:blip r:embed="rId2"/>
          <a:stretch>
            <a:fillRect/>
          </a:stretch>
        </p:blipFill>
        <p:spPr>
          <a:xfrm>
            <a:off x="1150595" y="1561567"/>
            <a:ext cx="9190476" cy="4629697"/>
          </a:xfrm>
          <a:prstGeom prst="rect">
            <a:avLst/>
          </a:prstGeom>
        </p:spPr>
      </p:pic>
    </p:spTree>
    <p:extLst>
      <p:ext uri="{BB962C8B-B14F-4D97-AF65-F5344CB8AC3E}">
        <p14:creationId xmlns:p14="http://schemas.microsoft.com/office/powerpoint/2010/main" val="3182697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595745" y="1225689"/>
            <a:ext cx="11430000" cy="5016758"/>
          </a:xfrm>
          <a:prstGeom prst="rect">
            <a:avLst/>
          </a:prstGeom>
          <a:noFill/>
        </p:spPr>
        <p:txBody>
          <a:bodyPr wrap="square" rtlCol="0">
            <a:spAutoFit/>
          </a:bodyPr>
          <a:lstStyle/>
          <a:p>
            <a:pPr algn="ctr"/>
            <a:r>
              <a:rPr lang="en-US" sz="2400" b="1" u="sng" dirty="0"/>
              <a:t>Based on the following points: </a:t>
            </a:r>
          </a:p>
          <a:p>
            <a:pPr algn="ctr"/>
            <a:endParaRPr lang="en-US" sz="1600" b="1" dirty="0"/>
          </a:p>
          <a:p>
            <a:pPr marL="285750" indent="-285750">
              <a:buFont typeface="Arial" panose="020B0604020202020204" pitchFamily="34" charset="0"/>
              <a:buChar char="•"/>
            </a:pPr>
            <a:r>
              <a:rPr lang="en-US" sz="1600" dirty="0"/>
              <a:t>Yellow cab has a higher customer base in 15 cities compared to 4 cities for Pink cab . </a:t>
            </a:r>
          </a:p>
          <a:p>
            <a:endParaRPr lang="en-US" sz="1600" dirty="0"/>
          </a:p>
          <a:p>
            <a:pPr marL="285750" indent="-285750">
              <a:buFont typeface="Arial" panose="020B0604020202020204" pitchFamily="34" charset="0"/>
              <a:buChar char="•"/>
            </a:pPr>
            <a:r>
              <a:rPr lang="en-US" sz="1600" dirty="0"/>
              <a:t>Yellow cab is doing far better than Pink cab in customer retention; meaning that customers return and use the same company more often</a:t>
            </a:r>
          </a:p>
          <a:p>
            <a:r>
              <a:rPr lang="en-US" sz="1600" dirty="0"/>
              <a:t> </a:t>
            </a:r>
          </a:p>
          <a:p>
            <a:pPr marL="285750" indent="-285750">
              <a:buFont typeface="Arial" panose="020B0604020202020204" pitchFamily="34" charset="0"/>
              <a:buChar char="•"/>
            </a:pPr>
            <a:r>
              <a:rPr lang="en-US" sz="1600" dirty="0"/>
              <a:t>profit per KM for Yellow cab is about three times the profit per KM of the Pink cab.</a:t>
            </a:r>
          </a:p>
          <a:p>
            <a:endParaRPr lang="en-US" sz="1600" dirty="0"/>
          </a:p>
          <a:p>
            <a:pPr marL="285750" indent="-285750">
              <a:buFont typeface="Arial" panose="020B0604020202020204" pitchFamily="34" charset="0"/>
              <a:buChar char="•"/>
            </a:pPr>
            <a:r>
              <a:rPr lang="en-US" sz="1600" dirty="0"/>
              <a:t>Yellow cab is performing better in offering services to all income class groups (low, medium and high)</a:t>
            </a:r>
          </a:p>
          <a:p>
            <a:endParaRPr lang="en-US" sz="1600" dirty="0"/>
          </a:p>
          <a:p>
            <a:pPr marL="285750" indent="-285750">
              <a:buFont typeface="Arial" panose="020B0604020202020204" pitchFamily="34" charset="0"/>
              <a:buChar char="•"/>
            </a:pPr>
            <a:r>
              <a:rPr lang="en-US" sz="1600" dirty="0"/>
              <a:t>Yellow cab has more than three times the number of rides compared to pink cab, which indicate more coverage</a:t>
            </a:r>
          </a:p>
          <a:p>
            <a:endParaRPr lang="en-US" sz="1600" dirty="0"/>
          </a:p>
          <a:p>
            <a:endParaRPr lang="en-US" sz="1600" dirty="0"/>
          </a:p>
          <a:p>
            <a:endParaRPr lang="en-US" sz="1600" dirty="0"/>
          </a:p>
          <a:p>
            <a:pPr algn="ctr"/>
            <a:r>
              <a:rPr lang="en-US" sz="2000" b="1" dirty="0">
                <a:solidFill>
                  <a:srgbClr val="00B050"/>
                </a:solidFill>
              </a:rPr>
              <a:t>Based on the evaluation of both companies and found Yellow cab better than Pink cab for investment and we recommended it </a:t>
            </a:r>
          </a:p>
          <a:p>
            <a:endParaRPr lang="en-US" sz="1600" dirty="0"/>
          </a:p>
        </p:txBody>
      </p:sp>
      <p:sp>
        <p:nvSpPr>
          <p:cNvPr id="5" name="Title 1">
            <a:extLst>
              <a:ext uri="{FF2B5EF4-FFF2-40B4-BE49-F238E27FC236}">
                <a16:creationId xmlns:a16="http://schemas.microsoft.com/office/drawing/2014/main" id="{800356BA-2006-4263-8061-1527C82AC33A}"/>
              </a:ext>
            </a:extLst>
          </p:cNvPr>
          <p:cNvSpPr>
            <a:spLocks noGrp="1"/>
          </p:cNvSpPr>
          <p:nvPr>
            <p:ph type="title"/>
          </p:nvPr>
        </p:nvSpPr>
        <p:spPr>
          <a:xfrm>
            <a:off x="595745" y="100080"/>
            <a:ext cx="10498930" cy="1359380"/>
          </a:xfrm>
        </p:spPr>
        <p:txBody>
          <a:bodyPr>
            <a:normAutofit/>
          </a:bodyPr>
          <a:lstStyle/>
          <a:p>
            <a:pPr algn="ctr"/>
            <a:r>
              <a:rPr lang="en-US" sz="3600" dirty="0">
                <a:solidFill>
                  <a:schemeClr val="accent2"/>
                </a:solidFill>
                <a:latin typeface="+mj-lt"/>
              </a:rPr>
              <a:t> Recommendations</a:t>
            </a:r>
            <a:endParaRPr lang="en-US" sz="3500" b="1" dirty="0">
              <a:solidFill>
                <a:schemeClr val="accent2"/>
              </a:solidFill>
            </a:endParaRPr>
          </a:p>
        </p:txBody>
      </p:sp>
    </p:spTree>
    <p:extLst>
      <p:ext uri="{BB962C8B-B14F-4D97-AF65-F5344CB8AC3E}">
        <p14:creationId xmlns:p14="http://schemas.microsoft.com/office/powerpoint/2010/main" val="3544474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3475644" y="3279992"/>
            <a:ext cx="5558973" cy="1655762"/>
          </a:xfrm>
        </p:spPr>
        <p:txBody>
          <a:bodyPr>
            <a:normAutofit/>
          </a:bodyPr>
          <a:lstStyle/>
          <a:p>
            <a:pPr algn="ctr"/>
            <a:r>
              <a:rPr lang="en-US" sz="6600" dirty="0">
                <a:solidFill>
                  <a:srgbClr val="FF6600"/>
                </a:solidFill>
              </a:rPr>
              <a:t>Thank You</a:t>
            </a:r>
          </a:p>
          <a:p>
            <a:pPr algn="ctr"/>
            <a:endParaRPr lang="en-US" sz="6600" dirty="0">
              <a:solidFill>
                <a:srgbClr val="FF6600"/>
              </a:solidFill>
            </a:endParaRPr>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 private equity firm in US. Due to remarkable growth in the Cab Industry in last few years and multiple key players in the market, it is planning for an investment in Cab industry. </a:t>
            </a:r>
          </a:p>
          <a:p>
            <a:r>
              <a:rPr lang="en-US" sz="1800" dirty="0"/>
              <a:t>Objective : Provide actionable insights to help XYZ firm in identifying the right company for making investment.</a:t>
            </a:r>
          </a:p>
          <a:p>
            <a:pPr marL="0" indent="0">
              <a:buNone/>
            </a:pPr>
            <a:r>
              <a:rPr lang="en-US" sz="1800" dirty="0"/>
              <a:t>EDA consisted of: </a:t>
            </a:r>
          </a:p>
          <a:p>
            <a:r>
              <a:rPr lang="en-US" sz="1800" dirty="0"/>
              <a:t>Understanding  the Data individually ( each data set )</a:t>
            </a:r>
          </a:p>
          <a:p>
            <a:r>
              <a:rPr lang="en-US" sz="1800" dirty="0"/>
              <a:t>Merging the data sets into a master data set</a:t>
            </a:r>
          </a:p>
          <a:p>
            <a:r>
              <a:rPr lang="en-US" sz="1800" dirty="0"/>
              <a:t>Creating new features </a:t>
            </a:r>
          </a:p>
          <a:p>
            <a:r>
              <a:rPr lang="en-US" sz="1800" dirty="0"/>
              <a:t>Finding the most profitable Cab company </a:t>
            </a:r>
          </a:p>
          <a:p>
            <a:r>
              <a:rPr lang="en-US" sz="1800" dirty="0"/>
              <a:t>Providing recommendation for investment based on the findings </a:t>
            </a:r>
          </a:p>
        </p:txBody>
      </p:sp>
      <p:sp>
        <p:nvSpPr>
          <p:cNvPr id="8" name="Title 1">
            <a:extLst>
              <a:ext uri="{FF2B5EF4-FFF2-40B4-BE49-F238E27FC236}">
                <a16:creationId xmlns:a16="http://schemas.microsoft.com/office/drawing/2014/main" id="{63FAE3F5-BD45-412A-989B-DE9DC0484DBB}"/>
              </a:ext>
            </a:extLst>
          </p:cNvPr>
          <p:cNvSpPr txBox="1">
            <a:spLocks/>
          </p:cNvSpPr>
          <p:nvPr/>
        </p:nvSpPr>
        <p:spPr>
          <a:xfrm>
            <a:off x="838200" y="460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3500" b="1" dirty="0">
                <a:solidFill>
                  <a:schemeClr val="accent2"/>
                </a:solidFill>
                <a:latin typeface="Calibri" panose="020F0502020204030204" pitchFamily="34" charset="0"/>
                <a:cs typeface="Calibri" panose="020F0502020204030204" pitchFamily="34" charset="0"/>
              </a:rPr>
              <a:t>Background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8824852" cy="4801314"/>
          </a:xfrm>
          <a:prstGeom prst="rect">
            <a:avLst/>
          </a:prstGeom>
          <a:noFill/>
        </p:spPr>
        <p:txBody>
          <a:bodyPr wrap="non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16 Features( including 4 derived features)</a:t>
            </a:r>
          </a:p>
          <a:p>
            <a:pPr marL="285750" indent="-285750">
              <a:buFont typeface="Arial" panose="020B0604020202020204" pitchFamily="34" charset="0"/>
              <a:buChar char="•"/>
            </a:pPr>
            <a:r>
              <a:rPr lang="en-US" dirty="0"/>
              <a:t>Timeframe of the data: 2016-01-1 to 2018-12-31</a:t>
            </a:r>
          </a:p>
          <a:p>
            <a:pPr marL="285750" indent="-285750">
              <a:buFont typeface="Arial" panose="020B0604020202020204" pitchFamily="34" charset="0"/>
              <a:buChar char="•"/>
            </a:pPr>
            <a:r>
              <a:rPr lang="en-US" dirty="0"/>
              <a:t>Total data points : 359392</a:t>
            </a:r>
          </a:p>
          <a:p>
            <a:endParaRPr lang="en-US" dirty="0"/>
          </a:p>
          <a:p>
            <a:endParaRPr lang="en-US" dirty="0"/>
          </a:p>
          <a:p>
            <a:r>
              <a:rPr lang="en-US" b="1" dirty="0"/>
              <a:t>Assumptions:</a:t>
            </a:r>
          </a:p>
          <a:p>
            <a:endParaRPr lang="en-US" b="1" dirty="0"/>
          </a:p>
          <a:p>
            <a:pPr marL="285750" indent="-285750">
              <a:buFont typeface="Arial" panose="020B0604020202020204" pitchFamily="34" charset="0"/>
              <a:buChar char="•"/>
            </a:pPr>
            <a:r>
              <a:rPr lang="en-US" dirty="0"/>
              <a:t>No outliers in the datasets; all data is treated normally </a:t>
            </a:r>
          </a:p>
          <a:p>
            <a:endParaRPr lang="en-US" dirty="0"/>
          </a:p>
          <a:p>
            <a:endParaRPr lang="en-US" dirty="0"/>
          </a:p>
          <a:p>
            <a:pPr marL="285750" indent="-285750">
              <a:buFont typeface="Arial" panose="020B0604020202020204" pitchFamily="34" charset="0"/>
              <a:buChar char="•"/>
            </a:pPr>
            <a:r>
              <a:rPr lang="en-US" dirty="0"/>
              <a:t>Users column from city dataset is treated as number of cab users in the city</a:t>
            </a:r>
          </a:p>
          <a:p>
            <a:endParaRPr lang="en-US" dirty="0"/>
          </a:p>
          <a:p>
            <a:endParaRPr lang="en-US" dirty="0"/>
          </a:p>
          <a:p>
            <a:pPr marL="285750" indent="-285750">
              <a:buFont typeface="Arial" panose="020B0604020202020204" pitchFamily="34" charset="0"/>
              <a:buChar char="•"/>
            </a:pPr>
            <a:r>
              <a:rPr lang="en-US" dirty="0"/>
              <a:t>Users is divided into 3 age groups ( 18-35, 36-60-60+ ) </a:t>
            </a:r>
          </a:p>
          <a:p>
            <a:endParaRPr lang="en-US" dirty="0"/>
          </a:p>
          <a:p>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73493" y="214124"/>
            <a:ext cx="10515600" cy="1325563"/>
          </a:xfrm>
        </p:spPr>
        <p:txBody>
          <a:bodyPr/>
          <a:lstStyle/>
          <a:p>
            <a:r>
              <a:rPr lang="en-US" b="1" dirty="0">
                <a:solidFill>
                  <a:schemeClr val="accent2"/>
                </a:solidFill>
              </a:rPr>
              <a:t>Data Exploration</a:t>
            </a: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pPr algn="ctr"/>
            <a:r>
              <a:rPr lang="en-US" sz="3500" b="1" dirty="0">
                <a:solidFill>
                  <a:schemeClr val="accent2"/>
                </a:solidFill>
              </a:rPr>
              <a:t>Profit Analysis</a:t>
            </a:r>
            <a:br>
              <a:rPr lang="en-US" sz="3500" b="1" dirty="0">
                <a:solidFill>
                  <a:schemeClr val="accent2"/>
                </a:solidFill>
              </a:rPr>
            </a:br>
            <a:r>
              <a:rPr lang="en-US" sz="3600" b="1" dirty="0">
                <a:solidFill>
                  <a:schemeClr val="accent2"/>
                </a:solidFill>
                <a:latin typeface="+mj-lt"/>
              </a:rPr>
              <a:t> </a:t>
            </a:r>
            <a:endParaRPr lang="en-US" sz="3500" b="1" dirty="0">
              <a:solidFill>
                <a:schemeClr val="accent2"/>
              </a:solidFill>
            </a:endParaRPr>
          </a:p>
        </p:txBody>
      </p:sp>
      <p:pic>
        <p:nvPicPr>
          <p:cNvPr id="9" name="Picture 8">
            <a:extLst>
              <a:ext uri="{FF2B5EF4-FFF2-40B4-BE49-F238E27FC236}">
                <a16:creationId xmlns:a16="http://schemas.microsoft.com/office/drawing/2014/main" id="{DBB20FA4-4612-4712-8C95-CEA3D160E73A}"/>
              </a:ext>
            </a:extLst>
          </p:cNvPr>
          <p:cNvPicPr>
            <a:picLocks noChangeAspect="1"/>
          </p:cNvPicPr>
          <p:nvPr/>
        </p:nvPicPr>
        <p:blipFill>
          <a:blip r:embed="rId2"/>
          <a:stretch>
            <a:fillRect/>
          </a:stretch>
        </p:blipFill>
        <p:spPr>
          <a:xfrm>
            <a:off x="1059610" y="686797"/>
            <a:ext cx="9657143" cy="3619048"/>
          </a:xfrm>
          <a:prstGeom prst="rect">
            <a:avLst/>
          </a:prstGeom>
        </p:spPr>
      </p:pic>
      <p:sp>
        <p:nvSpPr>
          <p:cNvPr id="18" name="Content Placeholder 2">
            <a:extLst>
              <a:ext uri="{FF2B5EF4-FFF2-40B4-BE49-F238E27FC236}">
                <a16:creationId xmlns:a16="http://schemas.microsoft.com/office/drawing/2014/main" id="{B637CF5B-50BE-4170-B0F9-6AB580A32378}"/>
              </a:ext>
            </a:extLst>
          </p:cNvPr>
          <p:cNvSpPr>
            <a:spLocks noGrp="1"/>
          </p:cNvSpPr>
          <p:nvPr>
            <p:ph idx="1"/>
          </p:nvPr>
        </p:nvSpPr>
        <p:spPr>
          <a:xfrm>
            <a:off x="1059610" y="4433454"/>
            <a:ext cx="4343663" cy="2057497"/>
          </a:xfrm>
        </p:spPr>
        <p:txBody>
          <a:bodyPr>
            <a:normAutofit/>
          </a:bodyPr>
          <a:lstStyle/>
          <a:p>
            <a:r>
              <a:rPr lang="en-US" b="1" dirty="0"/>
              <a:t>Pink Cab: </a:t>
            </a:r>
          </a:p>
          <a:p>
            <a:pPr lvl="1"/>
            <a:r>
              <a:rPr lang="en-US" sz="1600" b="1" dirty="0"/>
              <a:t>Profit: 5307328.32100 </a:t>
            </a:r>
          </a:p>
          <a:p>
            <a:pPr lvl="1"/>
            <a:r>
              <a:rPr lang="en-US" sz="1600" b="1" dirty="0"/>
              <a:t>Rides: 84711</a:t>
            </a:r>
          </a:p>
          <a:p>
            <a:pPr lvl="1"/>
            <a:r>
              <a:rPr lang="en-US" sz="1600" b="1" dirty="0"/>
              <a:t>Profit/Ride: 62.65217</a:t>
            </a:r>
          </a:p>
          <a:p>
            <a:pPr lvl="1"/>
            <a:r>
              <a:rPr lang="en-US" sz="1600" b="1" dirty="0"/>
              <a:t>Profit/KM: 2.77715	</a:t>
            </a:r>
          </a:p>
          <a:p>
            <a:pPr lvl="1"/>
            <a:endParaRPr lang="en-US" sz="1600" b="1" dirty="0"/>
          </a:p>
        </p:txBody>
      </p:sp>
      <p:sp>
        <p:nvSpPr>
          <p:cNvPr id="22" name="Content Placeholder 2">
            <a:extLst>
              <a:ext uri="{FF2B5EF4-FFF2-40B4-BE49-F238E27FC236}">
                <a16:creationId xmlns:a16="http://schemas.microsoft.com/office/drawing/2014/main" id="{65ED77B9-48E3-47DA-8448-418E83A96B47}"/>
              </a:ext>
            </a:extLst>
          </p:cNvPr>
          <p:cNvSpPr txBox="1">
            <a:spLocks/>
          </p:cNvSpPr>
          <p:nvPr/>
        </p:nvSpPr>
        <p:spPr>
          <a:xfrm>
            <a:off x="6096000" y="4433454"/>
            <a:ext cx="4343663" cy="19415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b="1" dirty="0"/>
              <a:t>Yellow Cab: </a:t>
            </a:r>
          </a:p>
          <a:p>
            <a:pPr lvl="1"/>
            <a:r>
              <a:rPr lang="en-US" sz="1600" b="1" dirty="0"/>
              <a:t>Profit: 	44020373.17080</a:t>
            </a:r>
          </a:p>
          <a:p>
            <a:pPr lvl="1"/>
            <a:r>
              <a:rPr lang="en-US" sz="1600" b="1" dirty="0"/>
              <a:t>Rides: 274681</a:t>
            </a:r>
          </a:p>
          <a:p>
            <a:pPr lvl="1"/>
            <a:r>
              <a:rPr lang="en-US" sz="1600" b="1" dirty="0"/>
              <a:t>Profit/Ride: 160.25999</a:t>
            </a:r>
          </a:p>
          <a:p>
            <a:pPr lvl="1"/>
            <a:r>
              <a:rPr lang="en-US" sz="1600" b="1" dirty="0"/>
              <a:t>Profit/KM: 7.10073</a:t>
            </a:r>
          </a:p>
        </p:txBody>
      </p:sp>
    </p:spTree>
    <p:extLst>
      <p:ext uri="{BB962C8B-B14F-4D97-AF65-F5344CB8AC3E}">
        <p14:creationId xmlns:p14="http://schemas.microsoft.com/office/powerpoint/2010/main" val="41348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pPr algn="ctr"/>
            <a:r>
              <a:rPr lang="en-US" sz="3500" b="1" dirty="0">
                <a:solidFill>
                  <a:schemeClr val="accent2"/>
                </a:solidFill>
              </a:rPr>
              <a:t>Profit Analysis</a:t>
            </a:r>
            <a:br>
              <a:rPr lang="en-US" sz="3500" b="1" dirty="0">
                <a:solidFill>
                  <a:schemeClr val="accent2"/>
                </a:solidFill>
              </a:rPr>
            </a:br>
            <a:r>
              <a:rPr lang="en-US" sz="3600" b="1" dirty="0">
                <a:solidFill>
                  <a:schemeClr val="accent2"/>
                </a:solidFill>
                <a:latin typeface="+mj-lt"/>
              </a:rPr>
              <a:t> </a:t>
            </a:r>
            <a:endParaRPr lang="en-US" sz="3500" b="1" dirty="0">
              <a:solidFill>
                <a:schemeClr val="accent2"/>
              </a:solidFill>
            </a:endParaRPr>
          </a:p>
        </p:txBody>
      </p:sp>
      <p:pic>
        <p:nvPicPr>
          <p:cNvPr id="3" name="Picture 2">
            <a:extLst>
              <a:ext uri="{FF2B5EF4-FFF2-40B4-BE49-F238E27FC236}">
                <a16:creationId xmlns:a16="http://schemas.microsoft.com/office/drawing/2014/main" id="{4709EEA5-B340-4A62-8B6F-6565F3418D2A}"/>
              </a:ext>
            </a:extLst>
          </p:cNvPr>
          <p:cNvPicPr>
            <a:picLocks noChangeAspect="1"/>
          </p:cNvPicPr>
          <p:nvPr/>
        </p:nvPicPr>
        <p:blipFill>
          <a:blip r:embed="rId2"/>
          <a:stretch>
            <a:fillRect/>
          </a:stretch>
        </p:blipFill>
        <p:spPr>
          <a:xfrm>
            <a:off x="1129333" y="1309952"/>
            <a:ext cx="9933333" cy="4238095"/>
          </a:xfrm>
          <a:prstGeom prst="rect">
            <a:avLst/>
          </a:prstGeom>
        </p:spPr>
      </p:pic>
    </p:spTree>
    <p:extLst>
      <p:ext uri="{BB962C8B-B14F-4D97-AF65-F5344CB8AC3E}">
        <p14:creationId xmlns:p14="http://schemas.microsoft.com/office/powerpoint/2010/main" val="2835352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B32859B-860A-4771-BC4A-1A36563A9469}"/>
              </a:ext>
            </a:extLst>
          </p:cNvPr>
          <p:cNvSpPr>
            <a:spLocks noGrp="1"/>
          </p:cNvSpPr>
          <p:nvPr>
            <p:ph type="title"/>
          </p:nvPr>
        </p:nvSpPr>
        <p:spPr>
          <a:xfrm>
            <a:off x="620332" y="470746"/>
            <a:ext cx="10498930" cy="1359380"/>
          </a:xfrm>
        </p:spPr>
        <p:txBody>
          <a:bodyPr>
            <a:normAutofit/>
          </a:bodyPr>
          <a:lstStyle/>
          <a:p>
            <a:pPr algn="ctr"/>
            <a:r>
              <a:rPr lang="en-US" sz="3600" b="1" dirty="0">
                <a:solidFill>
                  <a:schemeClr val="accent2"/>
                </a:solidFill>
                <a:latin typeface="+mj-lt"/>
              </a:rPr>
              <a:t> Yearly Profit Analysis</a:t>
            </a:r>
            <a:endParaRPr lang="en-US" sz="3500" b="1" dirty="0">
              <a:solidFill>
                <a:schemeClr val="accent2"/>
              </a:solidFill>
            </a:endParaRPr>
          </a:p>
        </p:txBody>
      </p:sp>
      <p:pic>
        <p:nvPicPr>
          <p:cNvPr id="5" name="Picture 4">
            <a:extLst>
              <a:ext uri="{FF2B5EF4-FFF2-40B4-BE49-F238E27FC236}">
                <a16:creationId xmlns:a16="http://schemas.microsoft.com/office/drawing/2014/main" id="{D1377187-F4C4-4BE3-8FC5-796ABF181ECF}"/>
              </a:ext>
            </a:extLst>
          </p:cNvPr>
          <p:cNvPicPr>
            <a:picLocks noChangeAspect="1"/>
          </p:cNvPicPr>
          <p:nvPr/>
        </p:nvPicPr>
        <p:blipFill>
          <a:blip r:embed="rId2"/>
          <a:stretch>
            <a:fillRect/>
          </a:stretch>
        </p:blipFill>
        <p:spPr>
          <a:xfrm>
            <a:off x="960273" y="1551903"/>
            <a:ext cx="9819048" cy="4475409"/>
          </a:xfrm>
          <a:prstGeom prst="rect">
            <a:avLst/>
          </a:prstGeom>
        </p:spPr>
      </p:pic>
    </p:spTree>
    <p:extLst>
      <p:ext uri="{BB962C8B-B14F-4D97-AF65-F5344CB8AC3E}">
        <p14:creationId xmlns:p14="http://schemas.microsoft.com/office/powerpoint/2010/main" val="2365573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B32859B-860A-4771-BC4A-1A36563A9469}"/>
              </a:ext>
            </a:extLst>
          </p:cNvPr>
          <p:cNvSpPr>
            <a:spLocks noGrp="1"/>
          </p:cNvSpPr>
          <p:nvPr>
            <p:ph type="title"/>
          </p:nvPr>
        </p:nvSpPr>
        <p:spPr>
          <a:xfrm>
            <a:off x="762000" y="7107"/>
            <a:ext cx="10498930" cy="1359380"/>
          </a:xfrm>
        </p:spPr>
        <p:txBody>
          <a:bodyPr>
            <a:normAutofit/>
          </a:bodyPr>
          <a:lstStyle/>
          <a:p>
            <a:pPr algn="ctr"/>
            <a:r>
              <a:rPr lang="en-US" sz="3600" b="1" dirty="0">
                <a:solidFill>
                  <a:schemeClr val="accent2"/>
                </a:solidFill>
                <a:latin typeface="+mj-lt"/>
              </a:rPr>
              <a:t> Monthly Profit Analysis</a:t>
            </a:r>
            <a:endParaRPr lang="en-US" sz="3500" b="1" dirty="0">
              <a:solidFill>
                <a:schemeClr val="accent2"/>
              </a:solidFill>
            </a:endParaRPr>
          </a:p>
        </p:txBody>
      </p:sp>
      <p:pic>
        <p:nvPicPr>
          <p:cNvPr id="3" name="Picture 2">
            <a:extLst>
              <a:ext uri="{FF2B5EF4-FFF2-40B4-BE49-F238E27FC236}">
                <a16:creationId xmlns:a16="http://schemas.microsoft.com/office/drawing/2014/main" id="{5B480743-231D-443A-B565-03F95154AF03}"/>
              </a:ext>
            </a:extLst>
          </p:cNvPr>
          <p:cNvPicPr>
            <a:picLocks noChangeAspect="1"/>
          </p:cNvPicPr>
          <p:nvPr/>
        </p:nvPicPr>
        <p:blipFill>
          <a:blip r:embed="rId2"/>
          <a:stretch>
            <a:fillRect/>
          </a:stretch>
        </p:blipFill>
        <p:spPr>
          <a:xfrm>
            <a:off x="1015047" y="1614714"/>
            <a:ext cx="10161905" cy="3628571"/>
          </a:xfrm>
          <a:prstGeom prst="rect">
            <a:avLst/>
          </a:prstGeom>
        </p:spPr>
      </p:pic>
      <p:sp>
        <p:nvSpPr>
          <p:cNvPr id="4" name="TextBox 3">
            <a:extLst>
              <a:ext uri="{FF2B5EF4-FFF2-40B4-BE49-F238E27FC236}">
                <a16:creationId xmlns:a16="http://schemas.microsoft.com/office/drawing/2014/main" id="{27C8A5D7-A7E8-4227-8B15-A5EED8AE5B14}"/>
              </a:ext>
            </a:extLst>
          </p:cNvPr>
          <p:cNvSpPr txBox="1"/>
          <p:nvPr/>
        </p:nvSpPr>
        <p:spPr>
          <a:xfrm>
            <a:off x="2737588" y="1101080"/>
            <a:ext cx="6303381" cy="369332"/>
          </a:xfrm>
          <a:prstGeom prst="rect">
            <a:avLst/>
          </a:prstGeom>
          <a:noFill/>
        </p:spPr>
        <p:txBody>
          <a:bodyPr wrap="square" rtlCol="0">
            <a:spAutoFit/>
          </a:bodyPr>
          <a:lstStyle/>
          <a:p>
            <a:pPr algn="ctr"/>
            <a:r>
              <a:rPr lang="en-US" b="1" dirty="0"/>
              <a:t>Yellow cab</a:t>
            </a:r>
          </a:p>
        </p:txBody>
      </p:sp>
    </p:spTree>
    <p:extLst>
      <p:ext uri="{BB962C8B-B14F-4D97-AF65-F5344CB8AC3E}">
        <p14:creationId xmlns:p14="http://schemas.microsoft.com/office/powerpoint/2010/main" val="2678298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B32859B-860A-4771-BC4A-1A36563A9469}"/>
              </a:ext>
            </a:extLst>
          </p:cNvPr>
          <p:cNvSpPr>
            <a:spLocks noGrp="1"/>
          </p:cNvSpPr>
          <p:nvPr>
            <p:ph type="title"/>
          </p:nvPr>
        </p:nvSpPr>
        <p:spPr>
          <a:xfrm>
            <a:off x="762000" y="7107"/>
            <a:ext cx="10498930" cy="1359380"/>
          </a:xfrm>
        </p:spPr>
        <p:txBody>
          <a:bodyPr>
            <a:normAutofit/>
          </a:bodyPr>
          <a:lstStyle/>
          <a:p>
            <a:pPr algn="ctr"/>
            <a:r>
              <a:rPr lang="en-US" sz="3600" b="1" dirty="0">
                <a:solidFill>
                  <a:schemeClr val="accent2"/>
                </a:solidFill>
                <a:latin typeface="+mj-lt"/>
              </a:rPr>
              <a:t> Monthly Profit Analysis</a:t>
            </a:r>
            <a:endParaRPr lang="en-US" sz="3500" b="1" dirty="0">
              <a:solidFill>
                <a:schemeClr val="accent2"/>
              </a:solidFill>
            </a:endParaRPr>
          </a:p>
        </p:txBody>
      </p:sp>
      <p:pic>
        <p:nvPicPr>
          <p:cNvPr id="3" name="Picture 2">
            <a:extLst>
              <a:ext uri="{FF2B5EF4-FFF2-40B4-BE49-F238E27FC236}">
                <a16:creationId xmlns:a16="http://schemas.microsoft.com/office/drawing/2014/main" id="{AC86BA2A-98E5-4DA1-A392-89203E1B9F3F}"/>
              </a:ext>
            </a:extLst>
          </p:cNvPr>
          <p:cNvPicPr>
            <a:picLocks noChangeAspect="1"/>
          </p:cNvPicPr>
          <p:nvPr/>
        </p:nvPicPr>
        <p:blipFill>
          <a:blip r:embed="rId2"/>
          <a:stretch>
            <a:fillRect/>
          </a:stretch>
        </p:blipFill>
        <p:spPr>
          <a:xfrm>
            <a:off x="996000" y="1619476"/>
            <a:ext cx="10200000" cy="3619048"/>
          </a:xfrm>
          <a:prstGeom prst="rect">
            <a:avLst/>
          </a:prstGeom>
        </p:spPr>
      </p:pic>
      <p:sp>
        <p:nvSpPr>
          <p:cNvPr id="4" name="TextBox 3">
            <a:extLst>
              <a:ext uri="{FF2B5EF4-FFF2-40B4-BE49-F238E27FC236}">
                <a16:creationId xmlns:a16="http://schemas.microsoft.com/office/drawing/2014/main" id="{74495E8F-12D8-4941-B983-513A6D27326D}"/>
              </a:ext>
            </a:extLst>
          </p:cNvPr>
          <p:cNvSpPr txBox="1"/>
          <p:nvPr/>
        </p:nvSpPr>
        <p:spPr>
          <a:xfrm>
            <a:off x="2737588" y="1123650"/>
            <a:ext cx="6303381" cy="369332"/>
          </a:xfrm>
          <a:prstGeom prst="rect">
            <a:avLst/>
          </a:prstGeom>
          <a:noFill/>
        </p:spPr>
        <p:txBody>
          <a:bodyPr wrap="square" rtlCol="0">
            <a:spAutoFit/>
          </a:bodyPr>
          <a:lstStyle/>
          <a:p>
            <a:pPr algn="ctr"/>
            <a:r>
              <a:rPr lang="en-US" b="1" dirty="0"/>
              <a:t>Pink cab</a:t>
            </a:r>
          </a:p>
        </p:txBody>
      </p:sp>
    </p:spTree>
    <p:extLst>
      <p:ext uri="{BB962C8B-B14F-4D97-AF65-F5344CB8AC3E}">
        <p14:creationId xmlns:p14="http://schemas.microsoft.com/office/powerpoint/2010/main" val="74508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547194-76B4-9A45-9CA7-F07918211F38}"/>
              </a:ext>
            </a:extLst>
          </p:cNvPr>
          <p:cNvSpPr txBox="1"/>
          <p:nvPr/>
        </p:nvSpPr>
        <p:spPr>
          <a:xfrm>
            <a:off x="8236868" y="2669433"/>
            <a:ext cx="3251087" cy="923330"/>
          </a:xfrm>
          <a:prstGeom prst="rect">
            <a:avLst/>
          </a:prstGeom>
          <a:noFill/>
        </p:spPr>
        <p:txBody>
          <a:bodyPr wrap="square" rtlCol="0">
            <a:spAutoFit/>
          </a:bodyPr>
          <a:lstStyle/>
          <a:p>
            <a:pPr marL="285750" indent="-285750">
              <a:buFont typeface="Arial" panose="020B0604020202020204" pitchFamily="34" charset="0"/>
              <a:buChar char="•"/>
            </a:pPr>
            <a:r>
              <a:rPr lang="en-US" dirty="0"/>
              <a:t>Yellow Cab has more than more than double the number of customers  </a:t>
            </a:r>
          </a:p>
        </p:txBody>
      </p:sp>
      <p:sp>
        <p:nvSpPr>
          <p:cNvPr id="7" name="Title 1">
            <a:extLst>
              <a:ext uri="{FF2B5EF4-FFF2-40B4-BE49-F238E27FC236}">
                <a16:creationId xmlns:a16="http://schemas.microsoft.com/office/drawing/2014/main" id="{ED1EA891-2389-4687-9C79-61CA863B685C}"/>
              </a:ext>
            </a:extLst>
          </p:cNvPr>
          <p:cNvSpPr>
            <a:spLocks noGrp="1"/>
          </p:cNvSpPr>
          <p:nvPr>
            <p:ph type="title"/>
          </p:nvPr>
        </p:nvSpPr>
        <p:spPr>
          <a:xfrm>
            <a:off x="387928" y="202187"/>
            <a:ext cx="10498930" cy="1359380"/>
          </a:xfrm>
        </p:spPr>
        <p:txBody>
          <a:bodyPr>
            <a:normAutofit/>
          </a:bodyPr>
          <a:lstStyle/>
          <a:p>
            <a:pPr algn="ctr"/>
            <a:r>
              <a:rPr lang="en-US" sz="3600" b="1" dirty="0">
                <a:solidFill>
                  <a:schemeClr val="accent2"/>
                </a:solidFill>
                <a:latin typeface="+mj-lt"/>
              </a:rPr>
              <a:t>Number of Customers Per Company</a:t>
            </a:r>
            <a:endParaRPr lang="en-US" sz="3500" b="1" dirty="0">
              <a:solidFill>
                <a:schemeClr val="accent2"/>
              </a:solidFill>
            </a:endParaRPr>
          </a:p>
        </p:txBody>
      </p:sp>
      <p:pic>
        <p:nvPicPr>
          <p:cNvPr id="6" name="Picture 5">
            <a:extLst>
              <a:ext uri="{FF2B5EF4-FFF2-40B4-BE49-F238E27FC236}">
                <a16:creationId xmlns:a16="http://schemas.microsoft.com/office/drawing/2014/main" id="{4BE59791-34FC-41FE-9FC8-4400142948C5}"/>
              </a:ext>
            </a:extLst>
          </p:cNvPr>
          <p:cNvPicPr>
            <a:picLocks noChangeAspect="1"/>
          </p:cNvPicPr>
          <p:nvPr/>
        </p:nvPicPr>
        <p:blipFill>
          <a:blip r:embed="rId2"/>
          <a:stretch>
            <a:fillRect/>
          </a:stretch>
        </p:blipFill>
        <p:spPr>
          <a:xfrm>
            <a:off x="1187864" y="1348539"/>
            <a:ext cx="6672884" cy="4160922"/>
          </a:xfrm>
          <a:prstGeom prst="rect">
            <a:avLst/>
          </a:prstGeom>
        </p:spPr>
      </p:pic>
    </p:spTree>
    <p:extLst>
      <p:ext uri="{BB962C8B-B14F-4D97-AF65-F5344CB8AC3E}">
        <p14:creationId xmlns:p14="http://schemas.microsoft.com/office/powerpoint/2010/main" val="21964144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5867</TotalTime>
  <Words>415</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Lato Extended</vt:lpstr>
      <vt:lpstr>Wingdings 3</vt:lpstr>
      <vt:lpstr>Ion</vt:lpstr>
      <vt:lpstr>PowerPoint Presentation</vt:lpstr>
      <vt:lpstr>PowerPoint Presentation</vt:lpstr>
      <vt:lpstr>Data Exploration</vt:lpstr>
      <vt:lpstr>Profit Analysis  </vt:lpstr>
      <vt:lpstr>Profit Analysis  </vt:lpstr>
      <vt:lpstr> Yearly Profit Analysis</vt:lpstr>
      <vt:lpstr> Monthly Profit Analysis</vt:lpstr>
      <vt:lpstr> Monthly Profit Analysis</vt:lpstr>
      <vt:lpstr>Number of Customers Per Company</vt:lpstr>
      <vt:lpstr>Users Covered By Company Per City</vt:lpstr>
      <vt:lpstr>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M-ODEH odeh</cp:lastModifiedBy>
  <cp:revision>168</cp:revision>
  <cp:lastPrinted>2019-08-24T08:13:50Z</cp:lastPrinted>
  <dcterms:created xsi:type="dcterms:W3CDTF">2019-08-19T15:39:24Z</dcterms:created>
  <dcterms:modified xsi:type="dcterms:W3CDTF">2021-03-14T16:39:43Z</dcterms:modified>
</cp:coreProperties>
</file>