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90" r:id="rId7"/>
    <p:sldId id="291" r:id="rId8"/>
    <p:sldId id="289" r:id="rId9"/>
    <p:sldId id="260" r:id="rId10"/>
    <p:sldId id="283" r:id="rId11"/>
    <p:sldId id="284" r:id="rId12"/>
    <p:sldId id="261" r:id="rId13"/>
    <p:sldId id="287" r:id="rId14"/>
    <p:sldId id="292" r:id="rId15"/>
    <p:sldId id="288" r:id="rId16"/>
    <p:sldId id="272" r:id="rId17"/>
    <p:sldId id="294" r:id="rId18"/>
    <p:sldId id="295" r:id="rId19"/>
    <p:sldId id="296" r:id="rId20"/>
    <p:sldId id="293"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81"/>
  </p:normalViewPr>
  <p:slideViewPr>
    <p:cSldViewPr snapToGrid="0" snapToObjects="1" showGuides="1">
      <p:cViewPr varScale="1">
        <p:scale>
          <a:sx n="84" d="100"/>
          <a:sy n="84" d="100"/>
        </p:scale>
        <p:origin x="533" y="6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06303" cy="4262705"/>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Final Presentation</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FFFF00"/>
                </a:solidFill>
                <a:effectLst/>
                <a:latin typeface="Lato Extended"/>
              </a:rPr>
              <a:t>Health+</a:t>
            </a:r>
          </a:p>
          <a:p>
            <a:r>
              <a:rPr lang="en-US" sz="2800" b="1" dirty="0">
                <a:solidFill>
                  <a:srgbClr val="FFFF00"/>
                </a:solidFill>
                <a:latin typeface="Lato Extended"/>
              </a:rPr>
              <a:t>Group Members: </a:t>
            </a:r>
          </a:p>
          <a:p>
            <a:r>
              <a:rPr lang="en-US" sz="2800" b="0" i="0" dirty="0">
                <a:solidFill>
                  <a:srgbClr val="FFFF00"/>
                </a:solidFill>
                <a:effectLst/>
                <a:latin typeface="Lato Extended"/>
              </a:rPr>
              <a:t>Mohammad Odeh (United Arab Emirates)</a:t>
            </a:r>
          </a:p>
          <a:p>
            <a:r>
              <a:rPr lang="en-US" sz="2800" b="0" i="0" dirty="0">
                <a:solidFill>
                  <a:srgbClr val="FFFF00"/>
                </a:solidFill>
                <a:effectLst/>
                <a:latin typeface="Lato Extended"/>
              </a:rPr>
              <a:t>Sakib Mahmud (Qatar)</a:t>
            </a:r>
            <a:br>
              <a:rPr lang="en-US" sz="2800" dirty="0">
                <a:solidFill>
                  <a:srgbClr val="FFFF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11-May-2021</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Drug Factor Analysis</a:t>
            </a:r>
          </a:p>
        </p:txBody>
      </p:sp>
      <p:sp>
        <p:nvSpPr>
          <p:cNvPr id="7" name="TextBox 6">
            <a:extLst>
              <a:ext uri="{FF2B5EF4-FFF2-40B4-BE49-F238E27FC236}">
                <a16:creationId xmlns:a16="http://schemas.microsoft.com/office/drawing/2014/main" id="{1AB7A110-6596-4D37-8D98-4E7F4C3EAC9C}"/>
              </a:ext>
            </a:extLst>
          </p:cNvPr>
          <p:cNvSpPr txBox="1"/>
          <p:nvPr/>
        </p:nvSpPr>
        <p:spPr>
          <a:xfrm>
            <a:off x="1826277" y="6053741"/>
            <a:ext cx="6303381" cy="369332"/>
          </a:xfrm>
          <a:prstGeom prst="rect">
            <a:avLst/>
          </a:prstGeom>
          <a:noFill/>
        </p:spPr>
        <p:txBody>
          <a:bodyPr wrap="square" rtlCol="0">
            <a:spAutoFit/>
          </a:bodyPr>
          <a:lstStyle/>
          <a:p>
            <a:pPr algn="ctr"/>
            <a:r>
              <a:rPr lang="en-US" b="1" dirty="0"/>
              <a:t>Concomitancy of Drugs</a:t>
            </a:r>
          </a:p>
        </p:txBody>
      </p:sp>
      <p:pic>
        <p:nvPicPr>
          <p:cNvPr id="3" name="Picture 2">
            <a:extLst>
              <a:ext uri="{FF2B5EF4-FFF2-40B4-BE49-F238E27FC236}">
                <a16:creationId xmlns:a16="http://schemas.microsoft.com/office/drawing/2014/main" id="{EB30849D-C33C-4003-A5FA-113439191390}"/>
              </a:ext>
            </a:extLst>
          </p:cNvPr>
          <p:cNvPicPr>
            <a:picLocks noChangeAspect="1"/>
          </p:cNvPicPr>
          <p:nvPr/>
        </p:nvPicPr>
        <p:blipFill>
          <a:blip r:embed="rId2"/>
          <a:stretch>
            <a:fillRect/>
          </a:stretch>
        </p:blipFill>
        <p:spPr>
          <a:xfrm>
            <a:off x="386325" y="1538200"/>
            <a:ext cx="9183286" cy="4431237"/>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Diseases Factor Analysis</a:t>
            </a:r>
          </a:p>
        </p:txBody>
      </p:sp>
      <p:sp>
        <p:nvSpPr>
          <p:cNvPr id="7" name="TextBox 6">
            <a:extLst>
              <a:ext uri="{FF2B5EF4-FFF2-40B4-BE49-F238E27FC236}">
                <a16:creationId xmlns:a16="http://schemas.microsoft.com/office/drawing/2014/main" id="{C17C0589-4DD9-43AF-8467-D597C88C7A89}"/>
              </a:ext>
            </a:extLst>
          </p:cNvPr>
          <p:cNvSpPr txBox="1"/>
          <p:nvPr/>
        </p:nvSpPr>
        <p:spPr>
          <a:xfrm>
            <a:off x="2107747" y="6270046"/>
            <a:ext cx="6303381" cy="369332"/>
          </a:xfrm>
          <a:prstGeom prst="rect">
            <a:avLst/>
          </a:prstGeom>
          <a:noFill/>
        </p:spPr>
        <p:txBody>
          <a:bodyPr wrap="square" rtlCol="0">
            <a:spAutoFit/>
          </a:bodyPr>
          <a:lstStyle/>
          <a:p>
            <a:pPr algn="ctr"/>
            <a:r>
              <a:rPr lang="en-US" b="1" dirty="0"/>
              <a:t>Comorbidity of Diseases</a:t>
            </a:r>
          </a:p>
        </p:txBody>
      </p:sp>
      <p:pic>
        <p:nvPicPr>
          <p:cNvPr id="3" name="Picture 2">
            <a:extLst>
              <a:ext uri="{FF2B5EF4-FFF2-40B4-BE49-F238E27FC236}">
                <a16:creationId xmlns:a16="http://schemas.microsoft.com/office/drawing/2014/main" id="{F4C5335C-AF74-4605-986F-DC095544D0FA}"/>
              </a:ext>
            </a:extLst>
          </p:cNvPr>
          <p:cNvPicPr>
            <a:picLocks noChangeAspect="1"/>
          </p:cNvPicPr>
          <p:nvPr/>
        </p:nvPicPr>
        <p:blipFill>
          <a:blip r:embed="rId2"/>
          <a:stretch>
            <a:fillRect/>
          </a:stretch>
        </p:blipFill>
        <p:spPr>
          <a:xfrm>
            <a:off x="141911" y="1371600"/>
            <a:ext cx="10235055" cy="4898446"/>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362695" y="6121122"/>
            <a:ext cx="6303381" cy="369332"/>
          </a:xfrm>
          <a:prstGeom prst="rect">
            <a:avLst/>
          </a:prstGeom>
          <a:noFill/>
        </p:spPr>
        <p:txBody>
          <a:bodyPr wrap="square" rtlCol="0">
            <a:spAutoFit/>
          </a:bodyPr>
          <a:lstStyle/>
          <a:p>
            <a:pPr algn="ctr"/>
            <a:r>
              <a:rPr lang="en-US" b="1" dirty="0"/>
              <a:t>Risk Factors</a:t>
            </a:r>
          </a:p>
        </p:txBody>
      </p:sp>
      <p:pic>
        <p:nvPicPr>
          <p:cNvPr id="3" name="Picture 2">
            <a:extLst>
              <a:ext uri="{FF2B5EF4-FFF2-40B4-BE49-F238E27FC236}">
                <a16:creationId xmlns:a16="http://schemas.microsoft.com/office/drawing/2014/main" id="{DE3266CC-1AC6-41E2-A221-164A741ADCAA}"/>
              </a:ext>
            </a:extLst>
          </p:cNvPr>
          <p:cNvPicPr>
            <a:picLocks noChangeAspect="1"/>
          </p:cNvPicPr>
          <p:nvPr/>
        </p:nvPicPr>
        <p:blipFill>
          <a:blip r:embed="rId2"/>
          <a:stretch>
            <a:fillRect/>
          </a:stretch>
        </p:blipFill>
        <p:spPr>
          <a:xfrm>
            <a:off x="236944" y="1425537"/>
            <a:ext cx="10077488" cy="452642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39471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pic>
        <p:nvPicPr>
          <p:cNvPr id="4" name="Picture 3">
            <a:extLst>
              <a:ext uri="{FF2B5EF4-FFF2-40B4-BE49-F238E27FC236}">
                <a16:creationId xmlns:a16="http://schemas.microsoft.com/office/drawing/2014/main" id="{845A7751-82D5-42D6-B1E7-882815C9F077}"/>
              </a:ext>
            </a:extLst>
          </p:cNvPr>
          <p:cNvPicPr>
            <a:picLocks noChangeAspect="1"/>
          </p:cNvPicPr>
          <p:nvPr/>
        </p:nvPicPr>
        <p:blipFill>
          <a:blip r:embed="rId2"/>
          <a:stretch>
            <a:fillRect/>
          </a:stretch>
        </p:blipFill>
        <p:spPr>
          <a:xfrm>
            <a:off x="369125" y="1677378"/>
            <a:ext cx="5976256" cy="4083775"/>
          </a:xfrm>
          <a:prstGeom prst="rect">
            <a:avLst/>
          </a:prstGeom>
        </p:spPr>
      </p:pic>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number of non persistent patients has less than 3 count of risks.</a:t>
            </a:r>
          </a:p>
          <a:p>
            <a:pPr marL="285750" indent="-285750">
              <a:buFont typeface="Arial" panose="020B0604020202020204" pitchFamily="34" charset="0"/>
              <a:buChar char="•"/>
            </a:pPr>
            <a:r>
              <a:rPr lang="en-US" dirty="0"/>
              <a:t>Patients with more than 3 count of risks has the highest percentage of non-persistent cases compared to total registered cases.</a:t>
            </a:r>
          </a:p>
        </p:txBody>
      </p:sp>
    </p:spTree>
    <p:extLst>
      <p:ext uri="{BB962C8B-B14F-4D97-AF65-F5344CB8AC3E}">
        <p14:creationId xmlns:p14="http://schemas.microsoft.com/office/powerpoint/2010/main" val="250439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Dominance Analysis</a:t>
            </a:r>
          </a:p>
        </p:txBody>
      </p:sp>
      <p:sp>
        <p:nvSpPr>
          <p:cNvPr id="7" name="TextBox 6">
            <a:extLst>
              <a:ext uri="{FF2B5EF4-FFF2-40B4-BE49-F238E27FC236}">
                <a16:creationId xmlns:a16="http://schemas.microsoft.com/office/drawing/2014/main" id="{6A0CBA6D-BC21-4B7C-997A-4217076ADB89}"/>
              </a:ext>
            </a:extLst>
          </p:cNvPr>
          <p:cNvSpPr txBox="1"/>
          <p:nvPr/>
        </p:nvSpPr>
        <p:spPr>
          <a:xfrm>
            <a:off x="8396962" y="1690688"/>
            <a:ext cx="359082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Dominance Analysis show most influential features in the data set (Most 15 influential factors).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be noticed that clinical parameters were the most influential factors behind persistency of drugs.</a:t>
            </a:r>
          </a:p>
        </p:txBody>
      </p:sp>
      <p:pic>
        <p:nvPicPr>
          <p:cNvPr id="10" name="Picture 9">
            <a:extLst>
              <a:ext uri="{FF2B5EF4-FFF2-40B4-BE49-F238E27FC236}">
                <a16:creationId xmlns:a16="http://schemas.microsoft.com/office/drawing/2014/main" id="{2E7695FB-A56B-409B-AB53-9E580A7A54C3}"/>
              </a:ext>
            </a:extLst>
          </p:cNvPr>
          <p:cNvPicPr>
            <a:picLocks noChangeAspect="1"/>
          </p:cNvPicPr>
          <p:nvPr/>
        </p:nvPicPr>
        <p:blipFill>
          <a:blip r:embed="rId2"/>
          <a:stretch>
            <a:fillRect/>
          </a:stretch>
        </p:blipFill>
        <p:spPr>
          <a:xfrm>
            <a:off x="277091" y="1532270"/>
            <a:ext cx="8468592" cy="5081155"/>
          </a:xfrm>
          <a:prstGeom prst="rect">
            <a:avLst/>
          </a:prstGeom>
        </p:spPr>
      </p:pic>
    </p:spTree>
    <p:extLst>
      <p:ext uri="{BB962C8B-B14F-4D97-AF65-F5344CB8AC3E}">
        <p14:creationId xmlns:p14="http://schemas.microsoft.com/office/powerpoint/2010/main" val="219521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5201424"/>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following recommendations are given to the ABC company’s technical team:</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Demographic Factors provided in the dataset is not strongly related to the “Persistency Level” of the patients.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NTM Specialist type or Specialist Flag did not show any correlation to the target variable.</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Some important parameters were determined using Dominance Analysis which can be used to transform the dataset into a subset and perform quantitative analysis.</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Clinical Factors such as “Concomitancy of Drugs”, “Comorbidity of Various Diseases” and “Risk Factors” do show some correlations with the target variable “Persistency Level” of the patients which needs to be investigated further through a Quantitative Analysis such as Machine Learning.</a:t>
            </a: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pic>
        <p:nvPicPr>
          <p:cNvPr id="5" name="Picture 4">
            <a:extLst>
              <a:ext uri="{FF2B5EF4-FFF2-40B4-BE49-F238E27FC236}">
                <a16:creationId xmlns:a16="http://schemas.microsoft.com/office/drawing/2014/main" id="{6087585D-09D4-49D1-BBC4-4919CCD47E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456" y="1558544"/>
            <a:ext cx="11198562" cy="2775712"/>
          </a:xfrm>
          <a:prstGeom prst="rect">
            <a:avLst/>
          </a:prstGeom>
          <a:noFill/>
          <a:ln>
            <a:noFill/>
          </a:ln>
        </p:spPr>
      </p:pic>
    </p:spTree>
    <p:extLst>
      <p:ext uri="{BB962C8B-B14F-4D97-AF65-F5344CB8AC3E}">
        <p14:creationId xmlns:p14="http://schemas.microsoft.com/office/powerpoint/2010/main" val="30947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pic>
        <p:nvPicPr>
          <p:cNvPr id="6" name="Picture 5">
            <a:extLst>
              <a:ext uri="{FF2B5EF4-FFF2-40B4-BE49-F238E27FC236}">
                <a16:creationId xmlns:a16="http://schemas.microsoft.com/office/drawing/2014/main" id="{9BF999F8-A087-4D59-97BB-F61624F181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3607" y="1629727"/>
            <a:ext cx="6929827" cy="4542473"/>
          </a:xfrm>
          <a:prstGeom prst="rect">
            <a:avLst/>
          </a:prstGeom>
          <a:noFill/>
          <a:ln>
            <a:noFill/>
          </a:ln>
        </p:spPr>
      </p:pic>
    </p:spTree>
    <p:extLst>
      <p:ext uri="{BB962C8B-B14F-4D97-AF65-F5344CB8AC3E}">
        <p14:creationId xmlns:p14="http://schemas.microsoft.com/office/powerpoint/2010/main" val="234379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pic>
        <p:nvPicPr>
          <p:cNvPr id="5" name="Picture 4">
            <a:extLst>
              <a:ext uri="{FF2B5EF4-FFF2-40B4-BE49-F238E27FC236}">
                <a16:creationId xmlns:a16="http://schemas.microsoft.com/office/drawing/2014/main" id="{29B47E0C-542B-456C-B53B-3923A7EB4A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6719" y="1832355"/>
            <a:ext cx="4968707" cy="4439235"/>
          </a:xfrm>
          <a:prstGeom prst="rect">
            <a:avLst/>
          </a:prstGeom>
          <a:noFill/>
          <a:ln>
            <a:noFill/>
          </a:ln>
        </p:spPr>
      </p:pic>
    </p:spTree>
    <p:extLst>
      <p:ext uri="{BB962C8B-B14F-4D97-AF65-F5344CB8AC3E}">
        <p14:creationId xmlns:p14="http://schemas.microsoft.com/office/powerpoint/2010/main" val="19700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Gather insights on the factors that are impacting the persistency, build a classification for the given dataset.</a:t>
            </a:r>
          </a:p>
          <a:p>
            <a:pPr marL="0" indent="0">
              <a:buNone/>
            </a:pPr>
            <a:r>
              <a:rPr lang="en-US" sz="1800" dirty="0"/>
              <a:t>The analysis has been divided into three parts: </a:t>
            </a:r>
          </a:p>
          <a:p>
            <a:pPr marL="457200"/>
            <a:r>
              <a:rPr lang="en-US" sz="1800" dirty="0"/>
              <a:t>Data Understanding </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4016484"/>
          </a:xfrm>
          <a:prstGeom prst="rect">
            <a:avLst/>
          </a:prstGeom>
          <a:noFill/>
        </p:spPr>
        <p:txBody>
          <a:bodyPr wrap="square" rtlCol="0">
            <a:spAutoFit/>
          </a:bodyPr>
          <a:lstStyle/>
          <a:p>
            <a:pPr marL="169863" marR="0" lvl="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Based on the provided data ( mostly categorical ), and the previous analysis we recommend 2 types of model to build for this problem:</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Neural Networks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Adaptive Boosting (Ensemble)</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Gradient Boosting (Ensemble)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69863" marR="0" lvl="0">
              <a:lnSpc>
                <a:spcPct val="150000"/>
              </a:lnSpc>
              <a:spcBef>
                <a:spcPts val="0"/>
              </a:spcBef>
              <a:spcAft>
                <a:spcPts val="600"/>
              </a:spcAft>
            </a:pP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Both should be complex enough to learn well the data and provide high accuracy </a:t>
            </a:r>
            <a:endPar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r>
              <a:rPr lang="en-US" sz="2000" dirty="0"/>
              <a:t>Selected Pipeline: Autoencoder based feature extraction</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212129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9172960" cy="397031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including :</a:t>
            </a:r>
          </a:p>
          <a:p>
            <a:pPr marL="742950" lvl="1" indent="-285750">
              <a:buFont typeface="Arial" panose="020B0604020202020204" pitchFamily="34" charset="0"/>
              <a:buChar char="•"/>
            </a:pPr>
            <a:r>
              <a:rPr lang="en-US" dirty="0"/>
              <a:t>General features such as (Demographics, Provider Attributes)</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data follows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history data were recorded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952266" cy="369332"/>
          </a:xfrm>
          <a:prstGeom prst="rect">
            <a:avLst/>
          </a:prstGeom>
          <a:noFill/>
        </p:spPr>
        <p:txBody>
          <a:bodyPr wrap="none" rtlCol="0">
            <a:spAutoFit/>
          </a:bodyPr>
          <a:lstStyle/>
          <a:p>
            <a:r>
              <a:rPr lang="en-US" dirty="0"/>
              <a:t>Gender Proportion</a:t>
            </a:r>
          </a:p>
        </p:txBody>
      </p:sp>
      <p:pic>
        <p:nvPicPr>
          <p:cNvPr id="10" name="Picture 9">
            <a:extLst>
              <a:ext uri="{FF2B5EF4-FFF2-40B4-BE49-F238E27FC236}">
                <a16:creationId xmlns:a16="http://schemas.microsoft.com/office/drawing/2014/main" id="{A8AE5C2B-1A95-4163-A231-AB427E4CFCFB}"/>
              </a:ext>
            </a:extLst>
          </p:cNvPr>
          <p:cNvPicPr/>
          <p:nvPr/>
        </p:nvPicPr>
        <p:blipFill>
          <a:blip r:embed="rId2"/>
          <a:stretch>
            <a:fillRect/>
          </a:stretch>
        </p:blipFill>
        <p:spPr>
          <a:xfrm>
            <a:off x="226282" y="2054732"/>
            <a:ext cx="4620038" cy="3656510"/>
          </a:xfrm>
          <a:prstGeom prst="rect">
            <a:avLst/>
          </a:prstGeom>
        </p:spPr>
      </p:pic>
      <p:pic>
        <p:nvPicPr>
          <p:cNvPr id="1026" name="Picture 2">
            <a:extLst>
              <a:ext uri="{FF2B5EF4-FFF2-40B4-BE49-F238E27FC236}">
                <a16:creationId xmlns:a16="http://schemas.microsoft.com/office/drawing/2014/main" id="{AEEA9B59-9600-428D-80FC-05E00D7E3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471" y="2054732"/>
            <a:ext cx="5780459" cy="383412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789051" cy="369332"/>
          </a:xfrm>
          <a:prstGeom prst="rect">
            <a:avLst/>
          </a:prstGeom>
          <a:noFill/>
        </p:spPr>
        <p:txBody>
          <a:bodyPr wrap="none" rtlCol="0">
            <a:spAutoFit/>
          </a:bodyPr>
          <a:lstStyle/>
          <a:p>
            <a:r>
              <a:rPr lang="en-US" dirty="0"/>
              <a:t>Gender Proportion vs. Persistency Flag</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607299" cy="369332"/>
          </a:xfrm>
          <a:prstGeom prst="rect">
            <a:avLst/>
          </a:prstGeom>
          <a:noFill/>
        </p:spPr>
        <p:txBody>
          <a:bodyPr wrap="none" rtlCol="0">
            <a:spAutoFit/>
          </a:bodyPr>
          <a:lstStyle/>
          <a:p>
            <a:r>
              <a:rPr lang="en-US" dirty="0"/>
              <a:t>Age Proportion</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9" name="Picture 8">
            <a:extLst>
              <a:ext uri="{FF2B5EF4-FFF2-40B4-BE49-F238E27FC236}">
                <a16:creationId xmlns:a16="http://schemas.microsoft.com/office/drawing/2014/main" id="{B6023CC3-BE83-47C3-A118-A81595687790}"/>
              </a:ext>
            </a:extLst>
          </p:cNvPr>
          <p:cNvPicPr>
            <a:picLocks noChangeAspect="1"/>
          </p:cNvPicPr>
          <p:nvPr/>
        </p:nvPicPr>
        <p:blipFill>
          <a:blip r:embed="rId2"/>
          <a:stretch>
            <a:fillRect/>
          </a:stretch>
        </p:blipFill>
        <p:spPr>
          <a:xfrm>
            <a:off x="6197712" y="2006222"/>
            <a:ext cx="5416754" cy="3517847"/>
          </a:xfrm>
          <a:prstGeom prst="rect">
            <a:avLst/>
          </a:prstGeom>
        </p:spPr>
      </p:pic>
      <p:pic>
        <p:nvPicPr>
          <p:cNvPr id="10" name="Picture 9">
            <a:extLst>
              <a:ext uri="{FF2B5EF4-FFF2-40B4-BE49-F238E27FC236}">
                <a16:creationId xmlns:a16="http://schemas.microsoft.com/office/drawing/2014/main" id="{0A1B6DDE-035E-4D52-8E19-0A8C2A5AEB39}"/>
              </a:ext>
            </a:extLst>
          </p:cNvPr>
          <p:cNvPicPr/>
          <p:nvPr/>
        </p:nvPicPr>
        <p:blipFill>
          <a:blip r:embed="rId3"/>
          <a:stretch>
            <a:fillRect/>
          </a:stretch>
        </p:blipFill>
        <p:spPr>
          <a:xfrm>
            <a:off x="927882" y="1821557"/>
            <a:ext cx="5168118" cy="3887179"/>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pic>
        <p:nvPicPr>
          <p:cNvPr id="2050" name="Picture 2">
            <a:extLst>
              <a:ext uri="{FF2B5EF4-FFF2-40B4-BE49-F238E27FC236}">
                <a16:creationId xmlns:a16="http://schemas.microsoft.com/office/drawing/2014/main" id="{8CA7316D-2A20-4D68-B60A-EDFF497C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7478"/>
            <a:ext cx="4996420" cy="3314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pic>
        <p:nvPicPr>
          <p:cNvPr id="9" name="Picture 8">
            <a:extLst>
              <a:ext uri="{FF2B5EF4-FFF2-40B4-BE49-F238E27FC236}">
                <a16:creationId xmlns:a16="http://schemas.microsoft.com/office/drawing/2014/main" id="{972B60D3-8486-4057-8C98-4C7AFFF7F2E3}"/>
              </a:ext>
            </a:extLst>
          </p:cNvPr>
          <p:cNvPicPr/>
          <p:nvPr/>
        </p:nvPicPr>
        <p:blipFill>
          <a:blip r:embed="rId3"/>
          <a:stretch>
            <a:fillRect/>
          </a:stretch>
        </p:blipFill>
        <p:spPr>
          <a:xfrm>
            <a:off x="762000" y="2087477"/>
            <a:ext cx="4343663" cy="3372441"/>
          </a:xfrm>
          <a:prstGeom prst="rect">
            <a:avLst/>
          </a:prstGeom>
        </p:spPr>
      </p:pic>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2066591" cy="369332"/>
          </a:xfrm>
          <a:prstGeom prst="rect">
            <a:avLst/>
          </a:prstGeom>
          <a:noFill/>
        </p:spPr>
        <p:txBody>
          <a:bodyPr wrap="none" rtlCol="0">
            <a:spAutoFit/>
          </a:bodyPr>
          <a:lstStyle/>
          <a:p>
            <a:r>
              <a:rPr lang="en-US" dirty="0"/>
              <a:t>Ethnicity Proportion</a:t>
            </a:r>
          </a:p>
        </p:txBody>
      </p:sp>
    </p:spTree>
    <p:extLst>
      <p:ext uri="{BB962C8B-B14F-4D97-AF65-F5344CB8AC3E}">
        <p14:creationId xmlns:p14="http://schemas.microsoft.com/office/powerpoint/2010/main" val="5206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893724" cy="369332"/>
          </a:xfrm>
          <a:prstGeom prst="rect">
            <a:avLst/>
          </a:prstGeom>
          <a:noFill/>
        </p:spPr>
        <p:txBody>
          <a:bodyPr wrap="none" rtlCol="0">
            <a:spAutoFit/>
          </a:bodyPr>
          <a:lstStyle/>
          <a:p>
            <a:r>
              <a:rPr lang="en-US" dirty="0"/>
              <a:t>Region Proportion</a:t>
            </a:r>
          </a:p>
        </p:txBody>
      </p:sp>
      <p:pic>
        <p:nvPicPr>
          <p:cNvPr id="3074" name="Picture 2">
            <a:extLst>
              <a:ext uri="{FF2B5EF4-FFF2-40B4-BE49-F238E27FC236}">
                <a16:creationId xmlns:a16="http://schemas.microsoft.com/office/drawing/2014/main" id="{4EB399A9-F994-4E77-AB00-9B99A6E2F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098" y="1667254"/>
            <a:ext cx="3940766" cy="3792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0D1D343-04EC-4EB5-AC6F-6034BFC11256}"/>
              </a:ext>
            </a:extLst>
          </p:cNvPr>
          <p:cNvPicPr/>
          <p:nvPr/>
        </p:nvPicPr>
        <p:blipFill>
          <a:blip r:embed="rId3"/>
          <a:stretch>
            <a:fillRect/>
          </a:stretch>
        </p:blipFill>
        <p:spPr>
          <a:xfrm>
            <a:off x="762000" y="1667253"/>
            <a:ext cx="5026724" cy="3792665"/>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Demographics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6" name="TextBox 15">
            <a:extLst>
              <a:ext uri="{FF2B5EF4-FFF2-40B4-BE49-F238E27FC236}">
                <a16:creationId xmlns:a16="http://schemas.microsoft.com/office/drawing/2014/main" id="{7979955B-3F04-4CA2-AE99-FDF874B76F1B}"/>
              </a:ext>
            </a:extLst>
          </p:cNvPr>
          <p:cNvSpPr txBox="1"/>
          <p:nvPr/>
        </p:nvSpPr>
        <p:spPr>
          <a:xfrm>
            <a:off x="1761892" y="5985674"/>
            <a:ext cx="1700594" cy="369332"/>
          </a:xfrm>
          <a:prstGeom prst="rect">
            <a:avLst/>
          </a:prstGeom>
          <a:noFill/>
        </p:spPr>
        <p:txBody>
          <a:bodyPr wrap="none" rtlCol="0">
            <a:spAutoFit/>
          </a:bodyPr>
          <a:lstStyle/>
          <a:p>
            <a:r>
              <a:rPr lang="en-US" dirty="0"/>
              <a:t>Race Proportion</a:t>
            </a:r>
          </a:p>
        </p:txBody>
      </p:sp>
      <p:pic>
        <p:nvPicPr>
          <p:cNvPr id="12" name="Picture 11">
            <a:extLst>
              <a:ext uri="{FF2B5EF4-FFF2-40B4-BE49-F238E27FC236}">
                <a16:creationId xmlns:a16="http://schemas.microsoft.com/office/drawing/2014/main" id="{C6BBC611-168D-4EA3-BF2F-79A574735DEF}"/>
              </a:ext>
            </a:extLst>
          </p:cNvPr>
          <p:cNvPicPr/>
          <p:nvPr/>
        </p:nvPicPr>
        <p:blipFill>
          <a:blip r:embed="rId2"/>
          <a:stretch>
            <a:fillRect/>
          </a:stretch>
        </p:blipFill>
        <p:spPr>
          <a:xfrm>
            <a:off x="762000" y="2087479"/>
            <a:ext cx="4946904" cy="3795920"/>
          </a:xfrm>
          <a:prstGeom prst="rect">
            <a:avLst/>
          </a:prstGeom>
        </p:spPr>
      </p:pic>
      <p:sp>
        <p:nvSpPr>
          <p:cNvPr id="13" name="TextBox 12">
            <a:extLst>
              <a:ext uri="{FF2B5EF4-FFF2-40B4-BE49-F238E27FC236}">
                <a16:creationId xmlns:a16="http://schemas.microsoft.com/office/drawing/2014/main" id="{01B5B77F-462E-45BB-B30A-E98B863B79F0}"/>
              </a:ext>
            </a:extLst>
          </p:cNvPr>
          <p:cNvSpPr txBox="1"/>
          <p:nvPr/>
        </p:nvSpPr>
        <p:spPr>
          <a:xfrm>
            <a:off x="6493702" y="5985674"/>
            <a:ext cx="3648579" cy="369332"/>
          </a:xfrm>
          <a:prstGeom prst="rect">
            <a:avLst/>
          </a:prstGeom>
          <a:noFill/>
        </p:spPr>
        <p:txBody>
          <a:bodyPr wrap="square" rtlCol="0">
            <a:spAutoFit/>
          </a:bodyPr>
          <a:lstStyle/>
          <a:p>
            <a:pPr algn="ctr"/>
            <a:r>
              <a:rPr lang="en-US" dirty="0"/>
              <a:t>IDN Indicator Ratio</a:t>
            </a:r>
          </a:p>
        </p:txBody>
      </p:sp>
      <p:pic>
        <p:nvPicPr>
          <p:cNvPr id="14" name="Picture 13">
            <a:extLst>
              <a:ext uri="{FF2B5EF4-FFF2-40B4-BE49-F238E27FC236}">
                <a16:creationId xmlns:a16="http://schemas.microsoft.com/office/drawing/2014/main" id="{B470A0A1-DF23-45F7-A329-48D0A19B6A16}"/>
              </a:ext>
            </a:extLst>
          </p:cNvPr>
          <p:cNvPicPr/>
          <p:nvPr/>
        </p:nvPicPr>
        <p:blipFill>
          <a:blip r:embed="rId3"/>
          <a:stretch>
            <a:fillRect/>
          </a:stretch>
        </p:blipFill>
        <p:spPr>
          <a:xfrm>
            <a:off x="5708904" y="2087479"/>
            <a:ext cx="5218176" cy="3898232"/>
          </a:xfrm>
          <a:prstGeom prst="rect">
            <a:avLst/>
          </a:prstGeom>
        </p:spPr>
      </p:pic>
    </p:spTree>
    <p:extLst>
      <p:ext uri="{BB962C8B-B14F-4D97-AF65-F5344CB8AC3E}">
        <p14:creationId xmlns:p14="http://schemas.microsoft.com/office/powerpoint/2010/main" val="11184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600" b="1" dirty="0">
                <a:solidFill>
                  <a:schemeClr val="accent2"/>
                </a:solidFill>
                <a:latin typeface="+mj-lt"/>
              </a:rPr>
              <a:t>Disease Type and Responsible Physician Specialty Analysis </a:t>
            </a:r>
            <a:endParaRPr lang="en-US" sz="4400" b="1" dirty="0">
              <a:solidFill>
                <a:schemeClr val="accent2"/>
              </a:solidFill>
              <a:latin typeface="+mj-lt"/>
            </a:endParaRPr>
          </a:p>
        </p:txBody>
      </p:sp>
      <p:pic>
        <p:nvPicPr>
          <p:cNvPr id="3" name="Picture 2">
            <a:extLst>
              <a:ext uri="{FF2B5EF4-FFF2-40B4-BE49-F238E27FC236}">
                <a16:creationId xmlns:a16="http://schemas.microsoft.com/office/drawing/2014/main" id="{B2315BE4-3405-41C9-A1C1-F08C7E225C6D}"/>
              </a:ext>
            </a:extLst>
          </p:cNvPr>
          <p:cNvPicPr>
            <a:picLocks noChangeAspect="1"/>
          </p:cNvPicPr>
          <p:nvPr/>
        </p:nvPicPr>
        <p:blipFill>
          <a:blip r:embed="rId2"/>
          <a:stretch>
            <a:fillRect/>
          </a:stretch>
        </p:blipFill>
        <p:spPr>
          <a:xfrm>
            <a:off x="297932" y="1704854"/>
            <a:ext cx="8980952" cy="5000000"/>
          </a:xfrm>
          <a:prstGeom prst="rect">
            <a:avLst/>
          </a:prstGeom>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585</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Lato Extended</vt:lpstr>
      <vt:lpstr>Symbol</vt:lpstr>
      <vt:lpstr>Times New Roman</vt:lpstr>
      <vt:lpstr>Wingdings</vt:lpstr>
      <vt:lpstr>Office Theme</vt:lpstr>
      <vt:lpstr>PowerPoint Presentation</vt:lpstr>
      <vt:lpstr>Background – Drug Persistency case study</vt:lpstr>
      <vt:lpstr>Data Exploration</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Sakib  Mahmud</cp:lastModifiedBy>
  <cp:revision>179</cp:revision>
  <cp:lastPrinted>2019-08-24T08:13:50Z</cp:lastPrinted>
  <dcterms:created xsi:type="dcterms:W3CDTF">2019-08-19T15:39:24Z</dcterms:created>
  <dcterms:modified xsi:type="dcterms:W3CDTF">2021-05-15T20:54:14Z</dcterms:modified>
</cp:coreProperties>
</file>