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9" r:id="rId2"/>
    <p:sldId id="257" r:id="rId3"/>
    <p:sldId id="259" r:id="rId4"/>
    <p:sldId id="258" r:id="rId5"/>
    <p:sldId id="282" r:id="rId6"/>
    <p:sldId id="290" r:id="rId7"/>
    <p:sldId id="291" r:id="rId8"/>
    <p:sldId id="289" r:id="rId9"/>
    <p:sldId id="260" r:id="rId10"/>
    <p:sldId id="283" r:id="rId11"/>
    <p:sldId id="284" r:id="rId12"/>
    <p:sldId id="261" r:id="rId13"/>
    <p:sldId id="287" r:id="rId14"/>
    <p:sldId id="292" r:id="rId15"/>
    <p:sldId id="288" r:id="rId16"/>
    <p:sldId id="272" r:id="rId17"/>
    <p:sldId id="28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 userDrawn="1">
          <p15:clr>
            <a:srgbClr val="A4A3A4"/>
          </p15:clr>
        </p15:guide>
        <p15:guide id="2" pos="4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40" autoAdjust="0"/>
    <p:restoredTop sz="94681"/>
  </p:normalViewPr>
  <p:slideViewPr>
    <p:cSldViewPr snapToGrid="0" snapToObjects="1" showGuides="1">
      <p:cViewPr varScale="1">
        <p:scale>
          <a:sx n="84" d="100"/>
          <a:sy n="84" d="100"/>
        </p:scale>
        <p:origin x="533" y="67"/>
      </p:cViewPr>
      <p:guideLst>
        <p:guide orient="horz" pos="864"/>
        <p:guide pos="4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DAD4F-D51A-CE4F-9BF4-64AFA81858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8D6271-9D96-0A4B-87B3-E1D50974D1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EC1E53-AA61-CF45-A38E-0EFB66CC5297}"/>
              </a:ext>
            </a:extLst>
          </p:cNvPr>
          <p:cNvSpPr>
            <a:spLocks noGrp="1"/>
          </p:cNvSpPr>
          <p:nvPr>
            <p:ph type="dt" sz="half" idx="10"/>
          </p:nvPr>
        </p:nvSpPr>
        <p:spPr/>
        <p:txBody>
          <a:bodyPr/>
          <a:lstStyle/>
          <a:p>
            <a:fld id="{6EECE964-F870-0E41-9FE5-38142943DD71}" type="datetimeFigureOut">
              <a:rPr lang="en-US" smtClean="0"/>
              <a:t>5/15/2021</a:t>
            </a:fld>
            <a:endParaRPr lang="en-US"/>
          </a:p>
        </p:txBody>
      </p:sp>
      <p:sp>
        <p:nvSpPr>
          <p:cNvPr id="5" name="Footer Placeholder 4">
            <a:extLst>
              <a:ext uri="{FF2B5EF4-FFF2-40B4-BE49-F238E27FC236}">
                <a16:creationId xmlns:a16="http://schemas.microsoft.com/office/drawing/2014/main" id="{6A2C1131-FC34-874C-8883-D359C253F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8D701F-03D9-D947-93D4-B9ECB20FA296}"/>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15589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4DA76-EFBB-F941-A966-1AB95DA793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7B00F2-99E1-2747-B65D-ED46D625D3D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61CB34-1F68-0142-B0FC-B44DF9F47878}"/>
              </a:ext>
            </a:extLst>
          </p:cNvPr>
          <p:cNvSpPr>
            <a:spLocks noGrp="1"/>
          </p:cNvSpPr>
          <p:nvPr>
            <p:ph type="dt" sz="half" idx="10"/>
          </p:nvPr>
        </p:nvSpPr>
        <p:spPr/>
        <p:txBody>
          <a:bodyPr/>
          <a:lstStyle/>
          <a:p>
            <a:fld id="{6EECE964-F870-0E41-9FE5-38142943DD71}" type="datetimeFigureOut">
              <a:rPr lang="en-US" smtClean="0"/>
              <a:t>5/15/2021</a:t>
            </a:fld>
            <a:endParaRPr lang="en-US"/>
          </a:p>
        </p:txBody>
      </p:sp>
      <p:sp>
        <p:nvSpPr>
          <p:cNvPr id="5" name="Footer Placeholder 4">
            <a:extLst>
              <a:ext uri="{FF2B5EF4-FFF2-40B4-BE49-F238E27FC236}">
                <a16:creationId xmlns:a16="http://schemas.microsoft.com/office/drawing/2014/main" id="{B14DD18D-202D-B54B-AE2B-6C0708781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043CD5-A658-2A4D-9439-1801C9D99458}"/>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563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71FCDC-919C-CA4C-A815-980B3A6288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7780B6-9946-8448-91F6-FFE2F314146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437C5F-BFDB-3E4B-9F8E-C05B1696F26B}"/>
              </a:ext>
            </a:extLst>
          </p:cNvPr>
          <p:cNvSpPr>
            <a:spLocks noGrp="1"/>
          </p:cNvSpPr>
          <p:nvPr>
            <p:ph type="dt" sz="half" idx="10"/>
          </p:nvPr>
        </p:nvSpPr>
        <p:spPr/>
        <p:txBody>
          <a:bodyPr/>
          <a:lstStyle/>
          <a:p>
            <a:fld id="{6EECE964-F870-0E41-9FE5-38142943DD71}" type="datetimeFigureOut">
              <a:rPr lang="en-US" smtClean="0"/>
              <a:t>5/15/2021</a:t>
            </a:fld>
            <a:endParaRPr lang="en-US"/>
          </a:p>
        </p:txBody>
      </p:sp>
      <p:sp>
        <p:nvSpPr>
          <p:cNvPr id="5" name="Footer Placeholder 4">
            <a:extLst>
              <a:ext uri="{FF2B5EF4-FFF2-40B4-BE49-F238E27FC236}">
                <a16:creationId xmlns:a16="http://schemas.microsoft.com/office/drawing/2014/main" id="{7EFF9A7B-A0EB-4B4D-AEB7-69CF137ED3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FA1E11-39AB-3948-9FCB-6C9762451E2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4040847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6CB00-50B4-C942-A899-D1451AEC7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1941D0-1D38-5641-A2DD-950EB427D48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CA9207-0D28-D342-816D-F8EDA3DD0694}"/>
              </a:ext>
            </a:extLst>
          </p:cNvPr>
          <p:cNvSpPr>
            <a:spLocks noGrp="1"/>
          </p:cNvSpPr>
          <p:nvPr>
            <p:ph type="dt" sz="half" idx="10"/>
          </p:nvPr>
        </p:nvSpPr>
        <p:spPr/>
        <p:txBody>
          <a:bodyPr/>
          <a:lstStyle/>
          <a:p>
            <a:fld id="{6EECE964-F870-0E41-9FE5-38142943DD71}" type="datetimeFigureOut">
              <a:rPr lang="en-US" smtClean="0"/>
              <a:t>5/15/2021</a:t>
            </a:fld>
            <a:endParaRPr lang="en-US"/>
          </a:p>
        </p:txBody>
      </p:sp>
      <p:sp>
        <p:nvSpPr>
          <p:cNvPr id="5" name="Footer Placeholder 4">
            <a:extLst>
              <a:ext uri="{FF2B5EF4-FFF2-40B4-BE49-F238E27FC236}">
                <a16:creationId xmlns:a16="http://schemas.microsoft.com/office/drawing/2014/main" id="{C52E771C-66A5-F041-A46C-C8042E9B2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D90BC-0A56-804B-997F-5C305234F93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795187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A685D-7B5A-5E41-8EAF-429769BBED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5B8E63-14F0-7C4B-B839-27AD382C12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05C28A9-C0DF-B94F-819D-731A164011C5}"/>
              </a:ext>
            </a:extLst>
          </p:cNvPr>
          <p:cNvSpPr>
            <a:spLocks noGrp="1"/>
          </p:cNvSpPr>
          <p:nvPr>
            <p:ph type="dt" sz="half" idx="10"/>
          </p:nvPr>
        </p:nvSpPr>
        <p:spPr/>
        <p:txBody>
          <a:bodyPr/>
          <a:lstStyle/>
          <a:p>
            <a:fld id="{6EECE964-F870-0E41-9FE5-38142943DD71}" type="datetimeFigureOut">
              <a:rPr lang="en-US" smtClean="0"/>
              <a:t>5/15/2021</a:t>
            </a:fld>
            <a:endParaRPr lang="en-US"/>
          </a:p>
        </p:txBody>
      </p:sp>
      <p:sp>
        <p:nvSpPr>
          <p:cNvPr id="5" name="Footer Placeholder 4">
            <a:extLst>
              <a:ext uri="{FF2B5EF4-FFF2-40B4-BE49-F238E27FC236}">
                <a16:creationId xmlns:a16="http://schemas.microsoft.com/office/drawing/2014/main" id="{4F91BED9-C99D-BE4D-9E2E-9FD6D5755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E2CCAB-C2B6-9044-BAF6-D8EB23480AF3}"/>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045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9899-9E7E-1742-A79B-21918FC451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5C688A-9CC3-EE42-B095-6BC65AB6273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3497AD-DF30-1C4D-BD19-B2144912128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56D767-4E38-C442-8372-77A1B64EFA8A}"/>
              </a:ext>
            </a:extLst>
          </p:cNvPr>
          <p:cNvSpPr>
            <a:spLocks noGrp="1"/>
          </p:cNvSpPr>
          <p:nvPr>
            <p:ph type="dt" sz="half" idx="10"/>
          </p:nvPr>
        </p:nvSpPr>
        <p:spPr/>
        <p:txBody>
          <a:bodyPr/>
          <a:lstStyle/>
          <a:p>
            <a:fld id="{6EECE964-F870-0E41-9FE5-38142943DD71}" type="datetimeFigureOut">
              <a:rPr lang="en-US" smtClean="0"/>
              <a:t>5/15/2021</a:t>
            </a:fld>
            <a:endParaRPr lang="en-US"/>
          </a:p>
        </p:txBody>
      </p:sp>
      <p:sp>
        <p:nvSpPr>
          <p:cNvPr id="6" name="Footer Placeholder 5">
            <a:extLst>
              <a:ext uri="{FF2B5EF4-FFF2-40B4-BE49-F238E27FC236}">
                <a16:creationId xmlns:a16="http://schemas.microsoft.com/office/drawing/2014/main" id="{A0816581-5322-A847-976F-D94A69B11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309BF-49E6-3747-B55B-94BC01967BA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33903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A2536-1DE4-7A47-A386-016FBA9435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C83851-2E77-EC44-83BD-05390C2BB2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C6A16C2-2051-BA40-9C17-A1802E31123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72B78F-B765-8E49-9E78-1AC1408F19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DE434D3-6A0A-4D4A-84FB-CCE23E3640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440FB1-D9CC-0B49-AE9F-5878A0AAB48F}"/>
              </a:ext>
            </a:extLst>
          </p:cNvPr>
          <p:cNvSpPr>
            <a:spLocks noGrp="1"/>
          </p:cNvSpPr>
          <p:nvPr>
            <p:ph type="dt" sz="half" idx="10"/>
          </p:nvPr>
        </p:nvSpPr>
        <p:spPr/>
        <p:txBody>
          <a:bodyPr/>
          <a:lstStyle/>
          <a:p>
            <a:fld id="{6EECE964-F870-0E41-9FE5-38142943DD71}" type="datetimeFigureOut">
              <a:rPr lang="en-US" smtClean="0"/>
              <a:t>5/15/2021</a:t>
            </a:fld>
            <a:endParaRPr lang="en-US"/>
          </a:p>
        </p:txBody>
      </p:sp>
      <p:sp>
        <p:nvSpPr>
          <p:cNvPr id="8" name="Footer Placeholder 7">
            <a:extLst>
              <a:ext uri="{FF2B5EF4-FFF2-40B4-BE49-F238E27FC236}">
                <a16:creationId xmlns:a16="http://schemas.microsoft.com/office/drawing/2014/main" id="{4FB40F16-A558-2D4E-B42F-388ED6F866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639D33-CB03-E541-92B0-F417F7EE4E1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4525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D11CA-FD74-5442-BF71-1E4931CA79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2041D4-0DBE-7A43-897B-B22E0E2546D0}"/>
              </a:ext>
            </a:extLst>
          </p:cNvPr>
          <p:cNvSpPr>
            <a:spLocks noGrp="1"/>
          </p:cNvSpPr>
          <p:nvPr>
            <p:ph type="dt" sz="half" idx="10"/>
          </p:nvPr>
        </p:nvSpPr>
        <p:spPr/>
        <p:txBody>
          <a:bodyPr/>
          <a:lstStyle/>
          <a:p>
            <a:fld id="{6EECE964-F870-0E41-9FE5-38142943DD71}" type="datetimeFigureOut">
              <a:rPr lang="en-US" smtClean="0"/>
              <a:t>5/15/2021</a:t>
            </a:fld>
            <a:endParaRPr lang="en-US"/>
          </a:p>
        </p:txBody>
      </p:sp>
      <p:sp>
        <p:nvSpPr>
          <p:cNvPr id="4" name="Footer Placeholder 3">
            <a:extLst>
              <a:ext uri="{FF2B5EF4-FFF2-40B4-BE49-F238E27FC236}">
                <a16:creationId xmlns:a16="http://schemas.microsoft.com/office/drawing/2014/main" id="{5850DBF2-E963-E942-A045-ECDCDF198B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DC782F-97A5-4445-ADD2-16A5A997DB90}"/>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96354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7550D9-34E2-494D-8F81-DD79230EAE06}"/>
              </a:ext>
            </a:extLst>
          </p:cNvPr>
          <p:cNvSpPr>
            <a:spLocks noGrp="1"/>
          </p:cNvSpPr>
          <p:nvPr>
            <p:ph type="dt" sz="half" idx="10"/>
          </p:nvPr>
        </p:nvSpPr>
        <p:spPr/>
        <p:txBody>
          <a:bodyPr/>
          <a:lstStyle/>
          <a:p>
            <a:fld id="{6EECE964-F870-0E41-9FE5-38142943DD71}" type="datetimeFigureOut">
              <a:rPr lang="en-US" smtClean="0"/>
              <a:t>5/15/2021</a:t>
            </a:fld>
            <a:endParaRPr lang="en-US"/>
          </a:p>
        </p:txBody>
      </p:sp>
      <p:sp>
        <p:nvSpPr>
          <p:cNvPr id="3" name="Footer Placeholder 2">
            <a:extLst>
              <a:ext uri="{FF2B5EF4-FFF2-40B4-BE49-F238E27FC236}">
                <a16:creationId xmlns:a16="http://schemas.microsoft.com/office/drawing/2014/main" id="{5B154BD3-48A6-5243-B89A-ABF7547EB5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5EA97B-F750-2B4F-B2F1-E76745D1244E}"/>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56589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64BA2-CCEF-9C4B-9341-1321C0582F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366DF-94F2-014A-B39E-D158114395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22D09A-4A40-E841-8F70-E1D544E03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227AEE-0B60-6343-B03C-96B10444F686}"/>
              </a:ext>
            </a:extLst>
          </p:cNvPr>
          <p:cNvSpPr>
            <a:spLocks noGrp="1"/>
          </p:cNvSpPr>
          <p:nvPr>
            <p:ph type="dt" sz="half" idx="10"/>
          </p:nvPr>
        </p:nvSpPr>
        <p:spPr/>
        <p:txBody>
          <a:bodyPr/>
          <a:lstStyle/>
          <a:p>
            <a:fld id="{6EECE964-F870-0E41-9FE5-38142943DD71}" type="datetimeFigureOut">
              <a:rPr lang="en-US" smtClean="0"/>
              <a:t>5/15/2021</a:t>
            </a:fld>
            <a:endParaRPr lang="en-US"/>
          </a:p>
        </p:txBody>
      </p:sp>
      <p:sp>
        <p:nvSpPr>
          <p:cNvPr id="6" name="Footer Placeholder 5">
            <a:extLst>
              <a:ext uri="{FF2B5EF4-FFF2-40B4-BE49-F238E27FC236}">
                <a16:creationId xmlns:a16="http://schemas.microsoft.com/office/drawing/2014/main" id="{FEEDEC06-105B-2E46-BC96-12B86D4185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9B33B3-3AB6-CA41-B81D-4E3D938DD9D7}"/>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898183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51441-A4BA-BB44-8779-89F7828311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56B248-D1F2-2646-A192-94B788A8B7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90720E-5DD4-A642-9A31-CBA296386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F844B1-5331-5F40-92A8-DA2DCDF3BEBB}"/>
              </a:ext>
            </a:extLst>
          </p:cNvPr>
          <p:cNvSpPr>
            <a:spLocks noGrp="1"/>
          </p:cNvSpPr>
          <p:nvPr>
            <p:ph type="dt" sz="half" idx="10"/>
          </p:nvPr>
        </p:nvSpPr>
        <p:spPr/>
        <p:txBody>
          <a:bodyPr/>
          <a:lstStyle/>
          <a:p>
            <a:fld id="{6EECE964-F870-0E41-9FE5-38142943DD71}" type="datetimeFigureOut">
              <a:rPr lang="en-US" smtClean="0"/>
              <a:t>5/15/2021</a:t>
            </a:fld>
            <a:endParaRPr lang="en-US"/>
          </a:p>
        </p:txBody>
      </p:sp>
      <p:sp>
        <p:nvSpPr>
          <p:cNvPr id="6" name="Footer Placeholder 5">
            <a:extLst>
              <a:ext uri="{FF2B5EF4-FFF2-40B4-BE49-F238E27FC236}">
                <a16:creationId xmlns:a16="http://schemas.microsoft.com/office/drawing/2014/main" id="{DAFB5CF2-05E5-DE46-AD28-692F9DB716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A14854-AFC5-2349-BC93-AD9DF51264F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230115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D3905A-E05F-754C-8F9F-A8D1000A32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80757D-7D59-B74F-B2FA-F4236D6F7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29EBB-89B5-F042-AECF-884D5A5ABB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CE964-F870-0E41-9FE5-38142943DD71}" type="datetimeFigureOut">
              <a:rPr lang="en-US" smtClean="0"/>
              <a:t>5/15/2021</a:t>
            </a:fld>
            <a:endParaRPr lang="en-US"/>
          </a:p>
        </p:txBody>
      </p:sp>
      <p:sp>
        <p:nvSpPr>
          <p:cNvPr id="5" name="Footer Placeholder 4">
            <a:extLst>
              <a:ext uri="{FF2B5EF4-FFF2-40B4-BE49-F238E27FC236}">
                <a16:creationId xmlns:a16="http://schemas.microsoft.com/office/drawing/2014/main" id="{66FA4430-3170-3C4D-A968-03CE0D4A8B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C085EA-4CCE-EE49-A933-CFF5955BDB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81B17-8789-6B4C-B449-7FC9CCFFE3A3}" type="slidenum">
              <a:rPr lang="en-US" smtClean="0"/>
              <a:t>‹#›</a:t>
            </a:fld>
            <a:endParaRPr lang="en-US"/>
          </a:p>
        </p:txBody>
      </p:sp>
    </p:spTree>
    <p:extLst>
      <p:ext uri="{BB962C8B-B14F-4D97-AF65-F5344CB8AC3E}">
        <p14:creationId xmlns:p14="http://schemas.microsoft.com/office/powerpoint/2010/main" val="1858102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rotWithShape="1">
          <a:blip r:embed="rId2">
            <a:extLst>
              <a:ext uri="{28A0092B-C50C-407E-A947-70E740481C1C}">
                <a14:useLocalDpi xmlns:a14="http://schemas.microsoft.com/office/drawing/2010/main" val="0"/>
              </a:ext>
            </a:extLst>
          </a:blip>
          <a:srcRect t="30712" b="32603"/>
          <a:stretch/>
        </p:blipFill>
        <p:spPr>
          <a:xfrm>
            <a:off x="870857" y="405239"/>
            <a:ext cx="3215484" cy="1325880"/>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1731119"/>
            <a:ext cx="8506303" cy="4262705"/>
          </a:xfrm>
          <a:prstGeom prst="rect">
            <a:avLst/>
          </a:prstGeom>
          <a:solidFill>
            <a:schemeClr val="bg2">
              <a:lumMod val="25000"/>
            </a:schemeClr>
          </a:solidFill>
        </p:spPr>
        <p:txBody>
          <a:bodyPr wrap="none" rtlCol="0">
            <a:spAutoFit/>
          </a:bodyPr>
          <a:lstStyle/>
          <a:p>
            <a:r>
              <a:rPr lang="en-US" sz="6600" dirty="0">
                <a:solidFill>
                  <a:srgbClr val="FF6600"/>
                </a:solidFill>
              </a:rPr>
              <a:t>Drug Persistency Project</a:t>
            </a:r>
          </a:p>
          <a:p>
            <a:r>
              <a:rPr lang="en-US" sz="2500" b="1" dirty="0">
                <a:solidFill>
                  <a:srgbClr val="FF6600"/>
                </a:solidFill>
              </a:rPr>
              <a:t>Virtual</a:t>
            </a:r>
            <a:r>
              <a:rPr lang="en-US" sz="2500" b="1" dirty="0"/>
              <a:t> </a:t>
            </a:r>
            <a:r>
              <a:rPr lang="en-US" sz="2500" b="1" dirty="0">
                <a:solidFill>
                  <a:srgbClr val="FF6600"/>
                </a:solidFill>
              </a:rPr>
              <a:t>Internship: </a:t>
            </a:r>
            <a:r>
              <a:rPr lang="en-US" sz="2500" dirty="0">
                <a:solidFill>
                  <a:srgbClr val="FF6600"/>
                </a:solidFill>
              </a:rPr>
              <a:t>Week 11 Presentation on EDA on the Dataset</a:t>
            </a:r>
          </a:p>
          <a:p>
            <a:endParaRPr lang="en-US" sz="4000" dirty="0">
              <a:solidFill>
                <a:srgbClr val="FF0000"/>
              </a:solidFill>
            </a:endParaRPr>
          </a:p>
          <a:p>
            <a:r>
              <a:rPr lang="en-US" sz="2800" b="1" i="0" dirty="0">
                <a:solidFill>
                  <a:srgbClr val="FFFF00"/>
                </a:solidFill>
                <a:effectLst/>
                <a:latin typeface="Lato Extended"/>
              </a:rPr>
              <a:t>Group Name: </a:t>
            </a:r>
            <a:r>
              <a:rPr lang="en-US" sz="2800" b="0" i="0" dirty="0">
                <a:solidFill>
                  <a:srgbClr val="FFFF00"/>
                </a:solidFill>
                <a:effectLst/>
                <a:latin typeface="Lato Extended"/>
              </a:rPr>
              <a:t>Health+</a:t>
            </a:r>
          </a:p>
          <a:p>
            <a:r>
              <a:rPr lang="en-US" sz="2800" b="1" dirty="0">
                <a:solidFill>
                  <a:srgbClr val="FFFF00"/>
                </a:solidFill>
                <a:latin typeface="Lato Extended"/>
              </a:rPr>
              <a:t>Group Members: </a:t>
            </a:r>
          </a:p>
          <a:p>
            <a:r>
              <a:rPr lang="en-US" sz="2800" b="0" i="0" dirty="0">
                <a:solidFill>
                  <a:srgbClr val="FFFF00"/>
                </a:solidFill>
                <a:effectLst/>
                <a:latin typeface="Lato Extended"/>
              </a:rPr>
              <a:t>Mohammad Odeh (United Arab Emirates)</a:t>
            </a:r>
          </a:p>
          <a:p>
            <a:r>
              <a:rPr lang="en-US" sz="2800" b="0" i="0" dirty="0">
                <a:solidFill>
                  <a:srgbClr val="FFFF00"/>
                </a:solidFill>
                <a:effectLst/>
                <a:latin typeface="Lato Extended"/>
              </a:rPr>
              <a:t>Sakib Mahmud (Qatar)</a:t>
            </a:r>
            <a:br>
              <a:rPr lang="en-US" sz="2800" dirty="0">
                <a:solidFill>
                  <a:srgbClr val="FFFF00"/>
                </a:solidFill>
              </a:rPr>
            </a:br>
            <a:r>
              <a:rPr lang="en-US" sz="2800" b="1" i="0" dirty="0">
                <a:solidFill>
                  <a:srgbClr val="FFFF00"/>
                </a:solidFill>
                <a:effectLst/>
                <a:latin typeface="Lato Extended"/>
              </a:rPr>
              <a:t>Date:</a:t>
            </a:r>
            <a:r>
              <a:rPr lang="en-US" sz="2800" b="0" i="0" dirty="0">
                <a:solidFill>
                  <a:srgbClr val="FFFF00"/>
                </a:solidFill>
                <a:effectLst/>
                <a:latin typeface="Lato Extended"/>
              </a:rPr>
              <a:t> 11-May-2021</a:t>
            </a:r>
            <a:endParaRPr lang="en-US" sz="1050" dirty="0">
              <a:solidFill>
                <a:srgbClr val="FFFF00"/>
              </a:solidFill>
            </a:endParaRPr>
          </a:p>
        </p:txBody>
      </p:sp>
    </p:spTree>
    <p:extLst>
      <p:ext uri="{BB962C8B-B14F-4D97-AF65-F5344CB8AC3E}">
        <p14:creationId xmlns:p14="http://schemas.microsoft.com/office/powerpoint/2010/main" val="1491976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Drug Factor Analysis</a:t>
            </a:r>
          </a:p>
        </p:txBody>
      </p:sp>
      <p:sp>
        <p:nvSpPr>
          <p:cNvPr id="7" name="TextBox 6">
            <a:extLst>
              <a:ext uri="{FF2B5EF4-FFF2-40B4-BE49-F238E27FC236}">
                <a16:creationId xmlns:a16="http://schemas.microsoft.com/office/drawing/2014/main" id="{1AB7A110-6596-4D37-8D98-4E7F4C3EAC9C}"/>
              </a:ext>
            </a:extLst>
          </p:cNvPr>
          <p:cNvSpPr txBox="1"/>
          <p:nvPr/>
        </p:nvSpPr>
        <p:spPr>
          <a:xfrm>
            <a:off x="1826277" y="6053741"/>
            <a:ext cx="6303381" cy="369332"/>
          </a:xfrm>
          <a:prstGeom prst="rect">
            <a:avLst/>
          </a:prstGeom>
          <a:noFill/>
        </p:spPr>
        <p:txBody>
          <a:bodyPr wrap="square" rtlCol="0">
            <a:spAutoFit/>
          </a:bodyPr>
          <a:lstStyle/>
          <a:p>
            <a:pPr algn="ctr"/>
            <a:r>
              <a:rPr lang="en-US" b="1" dirty="0"/>
              <a:t>Concomitancy of Drugs</a:t>
            </a:r>
          </a:p>
        </p:txBody>
      </p:sp>
      <p:pic>
        <p:nvPicPr>
          <p:cNvPr id="3" name="Picture 2">
            <a:extLst>
              <a:ext uri="{FF2B5EF4-FFF2-40B4-BE49-F238E27FC236}">
                <a16:creationId xmlns:a16="http://schemas.microsoft.com/office/drawing/2014/main" id="{EB30849D-C33C-4003-A5FA-113439191390}"/>
              </a:ext>
            </a:extLst>
          </p:cNvPr>
          <p:cNvPicPr>
            <a:picLocks noChangeAspect="1"/>
          </p:cNvPicPr>
          <p:nvPr/>
        </p:nvPicPr>
        <p:blipFill>
          <a:blip r:embed="rId2"/>
          <a:stretch>
            <a:fillRect/>
          </a:stretch>
        </p:blipFill>
        <p:spPr>
          <a:xfrm>
            <a:off x="386325" y="1538200"/>
            <a:ext cx="9183286" cy="4431237"/>
          </a:xfrm>
          <a:prstGeom prst="rect">
            <a:avLst/>
          </a:prstGeom>
        </p:spPr>
      </p:pic>
    </p:spTree>
    <p:extLst>
      <p:ext uri="{BB962C8B-B14F-4D97-AF65-F5344CB8AC3E}">
        <p14:creationId xmlns:p14="http://schemas.microsoft.com/office/powerpoint/2010/main" val="1646976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Diseases Factor Analysis</a:t>
            </a:r>
          </a:p>
        </p:txBody>
      </p:sp>
      <p:sp>
        <p:nvSpPr>
          <p:cNvPr id="7" name="TextBox 6">
            <a:extLst>
              <a:ext uri="{FF2B5EF4-FFF2-40B4-BE49-F238E27FC236}">
                <a16:creationId xmlns:a16="http://schemas.microsoft.com/office/drawing/2014/main" id="{C17C0589-4DD9-43AF-8467-D597C88C7A89}"/>
              </a:ext>
            </a:extLst>
          </p:cNvPr>
          <p:cNvSpPr txBox="1"/>
          <p:nvPr/>
        </p:nvSpPr>
        <p:spPr>
          <a:xfrm>
            <a:off x="2107747" y="6270046"/>
            <a:ext cx="6303381" cy="369332"/>
          </a:xfrm>
          <a:prstGeom prst="rect">
            <a:avLst/>
          </a:prstGeom>
          <a:noFill/>
        </p:spPr>
        <p:txBody>
          <a:bodyPr wrap="square" rtlCol="0">
            <a:spAutoFit/>
          </a:bodyPr>
          <a:lstStyle/>
          <a:p>
            <a:pPr algn="ctr"/>
            <a:r>
              <a:rPr lang="en-US" b="1" dirty="0"/>
              <a:t>Comorbidity of Diseases</a:t>
            </a:r>
          </a:p>
        </p:txBody>
      </p:sp>
      <p:pic>
        <p:nvPicPr>
          <p:cNvPr id="3" name="Picture 2">
            <a:extLst>
              <a:ext uri="{FF2B5EF4-FFF2-40B4-BE49-F238E27FC236}">
                <a16:creationId xmlns:a16="http://schemas.microsoft.com/office/drawing/2014/main" id="{F4C5335C-AF74-4605-986F-DC095544D0FA}"/>
              </a:ext>
            </a:extLst>
          </p:cNvPr>
          <p:cNvPicPr>
            <a:picLocks noChangeAspect="1"/>
          </p:cNvPicPr>
          <p:nvPr/>
        </p:nvPicPr>
        <p:blipFill>
          <a:blip r:embed="rId2"/>
          <a:stretch>
            <a:fillRect/>
          </a:stretch>
        </p:blipFill>
        <p:spPr>
          <a:xfrm>
            <a:off x="141911" y="1371600"/>
            <a:ext cx="10235055" cy="4898446"/>
          </a:xfrm>
          <a:prstGeom prst="rect">
            <a:avLst/>
          </a:prstGeom>
        </p:spPr>
      </p:pic>
    </p:spTree>
    <p:extLst>
      <p:ext uri="{BB962C8B-B14F-4D97-AF65-F5344CB8AC3E}">
        <p14:creationId xmlns:p14="http://schemas.microsoft.com/office/powerpoint/2010/main" val="1596996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19C2959-59DB-F748-9A93-E5DF86BCF6D2}"/>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Risk Factor Analysis</a:t>
            </a:r>
            <a:endParaRPr lang="en-US" sz="4400" dirty="0">
              <a:solidFill>
                <a:schemeClr val="accent2"/>
              </a:solidFill>
              <a:latin typeface="+mj-lt"/>
            </a:endParaRPr>
          </a:p>
        </p:txBody>
      </p:sp>
      <p:sp>
        <p:nvSpPr>
          <p:cNvPr id="5" name="TextBox 4">
            <a:extLst>
              <a:ext uri="{FF2B5EF4-FFF2-40B4-BE49-F238E27FC236}">
                <a16:creationId xmlns:a16="http://schemas.microsoft.com/office/drawing/2014/main" id="{5E72F9B3-798C-4F24-AF65-620B66DA84F7}"/>
              </a:ext>
            </a:extLst>
          </p:cNvPr>
          <p:cNvSpPr txBox="1"/>
          <p:nvPr/>
        </p:nvSpPr>
        <p:spPr>
          <a:xfrm>
            <a:off x="2362695" y="6121122"/>
            <a:ext cx="6303381" cy="369332"/>
          </a:xfrm>
          <a:prstGeom prst="rect">
            <a:avLst/>
          </a:prstGeom>
          <a:noFill/>
        </p:spPr>
        <p:txBody>
          <a:bodyPr wrap="square" rtlCol="0">
            <a:spAutoFit/>
          </a:bodyPr>
          <a:lstStyle/>
          <a:p>
            <a:pPr algn="ctr"/>
            <a:r>
              <a:rPr lang="en-US" b="1" dirty="0"/>
              <a:t>Risk Factors</a:t>
            </a:r>
          </a:p>
        </p:txBody>
      </p:sp>
      <p:pic>
        <p:nvPicPr>
          <p:cNvPr id="3" name="Picture 2">
            <a:extLst>
              <a:ext uri="{FF2B5EF4-FFF2-40B4-BE49-F238E27FC236}">
                <a16:creationId xmlns:a16="http://schemas.microsoft.com/office/drawing/2014/main" id="{DE3266CC-1AC6-41E2-A221-164A741ADCAA}"/>
              </a:ext>
            </a:extLst>
          </p:cNvPr>
          <p:cNvPicPr>
            <a:picLocks noChangeAspect="1"/>
          </p:cNvPicPr>
          <p:nvPr/>
        </p:nvPicPr>
        <p:blipFill>
          <a:blip r:embed="rId2"/>
          <a:stretch>
            <a:fillRect/>
          </a:stretch>
        </p:blipFill>
        <p:spPr>
          <a:xfrm>
            <a:off x="236944" y="1425537"/>
            <a:ext cx="10077488" cy="4526424"/>
          </a:xfrm>
          <a:prstGeom prst="rect">
            <a:avLst/>
          </a:prstGeom>
        </p:spPr>
      </p:pic>
    </p:spTree>
    <p:extLst>
      <p:ext uri="{BB962C8B-B14F-4D97-AF65-F5344CB8AC3E}">
        <p14:creationId xmlns:p14="http://schemas.microsoft.com/office/powerpoint/2010/main" val="1849570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19C2959-59DB-F748-9A93-E5DF86BCF6D2}"/>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Risk Factor Analysis</a:t>
            </a:r>
            <a:endParaRPr lang="en-US" sz="4400" dirty="0">
              <a:solidFill>
                <a:schemeClr val="accent2"/>
              </a:solidFill>
              <a:latin typeface="+mj-lt"/>
            </a:endParaRPr>
          </a:p>
        </p:txBody>
      </p:sp>
      <p:sp>
        <p:nvSpPr>
          <p:cNvPr id="5" name="TextBox 4">
            <a:extLst>
              <a:ext uri="{FF2B5EF4-FFF2-40B4-BE49-F238E27FC236}">
                <a16:creationId xmlns:a16="http://schemas.microsoft.com/office/drawing/2014/main" id="{5E72F9B3-798C-4F24-AF65-620B66DA84F7}"/>
              </a:ext>
            </a:extLst>
          </p:cNvPr>
          <p:cNvSpPr txBox="1"/>
          <p:nvPr/>
        </p:nvSpPr>
        <p:spPr>
          <a:xfrm>
            <a:off x="0" y="5869953"/>
            <a:ext cx="6303381" cy="369332"/>
          </a:xfrm>
          <a:prstGeom prst="rect">
            <a:avLst/>
          </a:prstGeom>
          <a:noFill/>
        </p:spPr>
        <p:txBody>
          <a:bodyPr wrap="square" rtlCol="0">
            <a:spAutoFit/>
          </a:bodyPr>
          <a:lstStyle/>
          <a:p>
            <a:pPr algn="ctr"/>
            <a:r>
              <a:rPr lang="en-US" b="1" dirty="0"/>
              <a:t>Risk Counts Vs Persistency Flag</a:t>
            </a:r>
          </a:p>
        </p:txBody>
      </p:sp>
      <p:pic>
        <p:nvPicPr>
          <p:cNvPr id="4" name="Picture 3">
            <a:extLst>
              <a:ext uri="{FF2B5EF4-FFF2-40B4-BE49-F238E27FC236}">
                <a16:creationId xmlns:a16="http://schemas.microsoft.com/office/drawing/2014/main" id="{845A7751-82D5-42D6-B1E7-882815C9F077}"/>
              </a:ext>
            </a:extLst>
          </p:cNvPr>
          <p:cNvPicPr>
            <a:picLocks noChangeAspect="1"/>
          </p:cNvPicPr>
          <p:nvPr/>
        </p:nvPicPr>
        <p:blipFill>
          <a:blip r:embed="rId2"/>
          <a:stretch>
            <a:fillRect/>
          </a:stretch>
        </p:blipFill>
        <p:spPr>
          <a:xfrm>
            <a:off x="369125" y="1677378"/>
            <a:ext cx="5976256" cy="4083775"/>
          </a:xfrm>
          <a:prstGeom prst="rect">
            <a:avLst/>
          </a:prstGeom>
        </p:spPr>
      </p:pic>
      <p:sp>
        <p:nvSpPr>
          <p:cNvPr id="8" name="TextBox 7">
            <a:extLst>
              <a:ext uri="{FF2B5EF4-FFF2-40B4-BE49-F238E27FC236}">
                <a16:creationId xmlns:a16="http://schemas.microsoft.com/office/drawing/2014/main" id="{EE9E6FD1-2251-4176-BF0B-7D0CA5D86722}"/>
              </a:ext>
            </a:extLst>
          </p:cNvPr>
          <p:cNvSpPr txBox="1"/>
          <p:nvPr/>
        </p:nvSpPr>
        <p:spPr>
          <a:xfrm>
            <a:off x="7398327" y="2638979"/>
            <a:ext cx="3574473" cy="2308324"/>
          </a:xfrm>
          <a:prstGeom prst="rect">
            <a:avLst/>
          </a:prstGeom>
          <a:noFill/>
        </p:spPr>
        <p:txBody>
          <a:bodyPr wrap="square" rtlCol="0">
            <a:spAutoFit/>
          </a:bodyPr>
          <a:lstStyle/>
          <a:p>
            <a:pPr marL="285750" indent="-285750">
              <a:buFont typeface="Arial" panose="020B0604020202020204" pitchFamily="34" charset="0"/>
              <a:buChar char="•"/>
            </a:pPr>
            <a:r>
              <a:rPr lang="en-US" dirty="0"/>
              <a:t>High number of non persistent patients has less than 3 count of risks.</a:t>
            </a:r>
          </a:p>
          <a:p>
            <a:pPr marL="285750" indent="-285750">
              <a:buFont typeface="Arial" panose="020B0604020202020204" pitchFamily="34" charset="0"/>
              <a:buChar char="•"/>
            </a:pPr>
            <a:r>
              <a:rPr lang="en-US" dirty="0"/>
              <a:t>Patients with more than 3 count of risks has the highest percentage of non-persistent cases compared to total registered cases.</a:t>
            </a:r>
          </a:p>
        </p:txBody>
      </p:sp>
    </p:spTree>
    <p:extLst>
      <p:ext uri="{BB962C8B-B14F-4D97-AF65-F5344CB8AC3E}">
        <p14:creationId xmlns:p14="http://schemas.microsoft.com/office/powerpoint/2010/main" val="3947157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19C2959-59DB-F748-9A93-E5DF86BCF6D2}"/>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Risk Factor Analysis</a:t>
            </a:r>
            <a:endParaRPr lang="en-US" sz="4400" dirty="0">
              <a:solidFill>
                <a:schemeClr val="accent2"/>
              </a:solidFill>
              <a:latin typeface="+mj-lt"/>
            </a:endParaRPr>
          </a:p>
        </p:txBody>
      </p:sp>
      <p:sp>
        <p:nvSpPr>
          <p:cNvPr id="5" name="TextBox 4">
            <a:extLst>
              <a:ext uri="{FF2B5EF4-FFF2-40B4-BE49-F238E27FC236}">
                <a16:creationId xmlns:a16="http://schemas.microsoft.com/office/drawing/2014/main" id="{5E72F9B3-798C-4F24-AF65-620B66DA84F7}"/>
              </a:ext>
            </a:extLst>
          </p:cNvPr>
          <p:cNvSpPr txBox="1"/>
          <p:nvPr/>
        </p:nvSpPr>
        <p:spPr>
          <a:xfrm>
            <a:off x="0" y="5869953"/>
            <a:ext cx="6303381" cy="369332"/>
          </a:xfrm>
          <a:prstGeom prst="rect">
            <a:avLst/>
          </a:prstGeom>
          <a:noFill/>
        </p:spPr>
        <p:txBody>
          <a:bodyPr wrap="square" rtlCol="0">
            <a:spAutoFit/>
          </a:bodyPr>
          <a:lstStyle/>
          <a:p>
            <a:pPr algn="ctr"/>
            <a:r>
              <a:rPr lang="en-US" b="1" dirty="0"/>
              <a:t>Risk Counts Vs Persistency Flag</a:t>
            </a:r>
          </a:p>
        </p:txBody>
      </p:sp>
      <p:pic>
        <p:nvPicPr>
          <p:cNvPr id="4" name="Picture 3">
            <a:extLst>
              <a:ext uri="{FF2B5EF4-FFF2-40B4-BE49-F238E27FC236}">
                <a16:creationId xmlns:a16="http://schemas.microsoft.com/office/drawing/2014/main" id="{845A7751-82D5-42D6-B1E7-882815C9F077}"/>
              </a:ext>
            </a:extLst>
          </p:cNvPr>
          <p:cNvPicPr>
            <a:picLocks noChangeAspect="1"/>
          </p:cNvPicPr>
          <p:nvPr/>
        </p:nvPicPr>
        <p:blipFill>
          <a:blip r:embed="rId2"/>
          <a:stretch>
            <a:fillRect/>
          </a:stretch>
        </p:blipFill>
        <p:spPr>
          <a:xfrm>
            <a:off x="369125" y="1677378"/>
            <a:ext cx="5976256" cy="4083775"/>
          </a:xfrm>
          <a:prstGeom prst="rect">
            <a:avLst/>
          </a:prstGeom>
        </p:spPr>
      </p:pic>
      <p:sp>
        <p:nvSpPr>
          <p:cNvPr id="8" name="TextBox 7">
            <a:extLst>
              <a:ext uri="{FF2B5EF4-FFF2-40B4-BE49-F238E27FC236}">
                <a16:creationId xmlns:a16="http://schemas.microsoft.com/office/drawing/2014/main" id="{EE9E6FD1-2251-4176-BF0B-7D0CA5D86722}"/>
              </a:ext>
            </a:extLst>
          </p:cNvPr>
          <p:cNvSpPr txBox="1"/>
          <p:nvPr/>
        </p:nvSpPr>
        <p:spPr>
          <a:xfrm>
            <a:off x="7398327" y="2638979"/>
            <a:ext cx="3574473" cy="2308324"/>
          </a:xfrm>
          <a:prstGeom prst="rect">
            <a:avLst/>
          </a:prstGeom>
          <a:noFill/>
        </p:spPr>
        <p:txBody>
          <a:bodyPr wrap="square" rtlCol="0">
            <a:spAutoFit/>
          </a:bodyPr>
          <a:lstStyle/>
          <a:p>
            <a:pPr marL="285750" indent="-285750">
              <a:buFont typeface="Arial" panose="020B0604020202020204" pitchFamily="34" charset="0"/>
              <a:buChar char="•"/>
            </a:pPr>
            <a:r>
              <a:rPr lang="en-US" dirty="0"/>
              <a:t>High number of non persistent patients has less than 3 count of risks.</a:t>
            </a:r>
          </a:p>
          <a:p>
            <a:pPr marL="285750" indent="-285750">
              <a:buFont typeface="Arial" panose="020B0604020202020204" pitchFamily="34" charset="0"/>
              <a:buChar char="•"/>
            </a:pPr>
            <a:r>
              <a:rPr lang="en-US" dirty="0"/>
              <a:t>Patients with more than 3 count of risks has the highest percentage of non-persistent cases compared to total registered cases.</a:t>
            </a:r>
          </a:p>
        </p:txBody>
      </p:sp>
    </p:spTree>
    <p:extLst>
      <p:ext uri="{BB962C8B-B14F-4D97-AF65-F5344CB8AC3E}">
        <p14:creationId xmlns:p14="http://schemas.microsoft.com/office/powerpoint/2010/main" val="25043917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618E71-57DB-5240-87DD-E7F49B7B67CC}"/>
              </a:ext>
            </a:extLst>
          </p:cNvPr>
          <p:cNvSpPr/>
          <p:nvPr/>
        </p:nvSpPr>
        <p:spPr>
          <a:xfrm>
            <a:off x="7055666" y="1373852"/>
            <a:ext cx="742860" cy="316836"/>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979C901E-0FA4-9841-8F38-143DE1BCD3B3}"/>
              </a:ext>
            </a:extLst>
          </p:cNvPr>
          <p:cNvSpPr/>
          <p:nvPr/>
        </p:nvSpPr>
        <p:spPr>
          <a:xfrm>
            <a:off x="0" y="-16865"/>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200" b="1" dirty="0">
                <a:solidFill>
                  <a:schemeClr val="accent2"/>
                </a:solidFill>
                <a:latin typeface="+mj-lt"/>
              </a:rPr>
              <a:t>      Dominance Analysis</a:t>
            </a:r>
          </a:p>
        </p:txBody>
      </p:sp>
      <p:sp>
        <p:nvSpPr>
          <p:cNvPr id="7" name="TextBox 6">
            <a:extLst>
              <a:ext uri="{FF2B5EF4-FFF2-40B4-BE49-F238E27FC236}">
                <a16:creationId xmlns:a16="http://schemas.microsoft.com/office/drawing/2014/main" id="{6A0CBA6D-BC21-4B7C-997A-4217076ADB89}"/>
              </a:ext>
            </a:extLst>
          </p:cNvPr>
          <p:cNvSpPr txBox="1"/>
          <p:nvPr/>
        </p:nvSpPr>
        <p:spPr>
          <a:xfrm>
            <a:off x="8396962" y="1690688"/>
            <a:ext cx="3590821" cy="2308324"/>
          </a:xfrm>
          <a:prstGeom prst="rect">
            <a:avLst/>
          </a:prstGeom>
          <a:noFill/>
        </p:spPr>
        <p:txBody>
          <a:bodyPr wrap="square" rtlCol="0">
            <a:spAutoFit/>
          </a:bodyPr>
          <a:lstStyle/>
          <a:p>
            <a:pPr marL="285750" indent="-285750">
              <a:buFont typeface="Arial" panose="020B0604020202020204" pitchFamily="34" charset="0"/>
              <a:buChar char="•"/>
            </a:pPr>
            <a:r>
              <a:rPr lang="en-US" dirty="0"/>
              <a:t>Dominance Analysis show most influential features in the data set (Most 15 influential factors).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It can be noticed that clinical parameters were the most influential factors behind persistency of drugs.</a:t>
            </a:r>
          </a:p>
        </p:txBody>
      </p:sp>
      <p:pic>
        <p:nvPicPr>
          <p:cNvPr id="10" name="Picture 9">
            <a:extLst>
              <a:ext uri="{FF2B5EF4-FFF2-40B4-BE49-F238E27FC236}">
                <a16:creationId xmlns:a16="http://schemas.microsoft.com/office/drawing/2014/main" id="{2E7695FB-A56B-409B-AB53-9E580A7A54C3}"/>
              </a:ext>
            </a:extLst>
          </p:cNvPr>
          <p:cNvPicPr>
            <a:picLocks noChangeAspect="1"/>
          </p:cNvPicPr>
          <p:nvPr/>
        </p:nvPicPr>
        <p:blipFill>
          <a:blip r:embed="rId2"/>
          <a:stretch>
            <a:fillRect/>
          </a:stretch>
        </p:blipFill>
        <p:spPr>
          <a:xfrm>
            <a:off x="277091" y="1532270"/>
            <a:ext cx="8468592" cy="5081155"/>
          </a:xfrm>
          <a:prstGeom prst="rect">
            <a:avLst/>
          </a:prstGeom>
        </p:spPr>
      </p:pic>
    </p:spTree>
    <p:extLst>
      <p:ext uri="{BB962C8B-B14F-4D97-AF65-F5344CB8AC3E}">
        <p14:creationId xmlns:p14="http://schemas.microsoft.com/office/powerpoint/2010/main" val="21952136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087AA53-A2BE-554B-AAE4-C6D527006499}"/>
              </a:ext>
            </a:extLst>
          </p:cNvPr>
          <p:cNvSpPr txBox="1"/>
          <p:nvPr/>
        </p:nvSpPr>
        <p:spPr>
          <a:xfrm>
            <a:off x="762000" y="1595021"/>
            <a:ext cx="10960608" cy="4708981"/>
          </a:xfrm>
          <a:prstGeom prst="rect">
            <a:avLst/>
          </a:prstGeom>
          <a:noFill/>
        </p:spPr>
        <p:txBody>
          <a:bodyPr wrap="square" rtlCol="0">
            <a:spAutoFit/>
          </a:bodyPr>
          <a:lstStyle/>
          <a:p>
            <a:pPr marL="0" marR="0">
              <a:lnSpc>
                <a:spcPct val="150000"/>
              </a:lnSpc>
              <a:spcBef>
                <a:spcPts val="0"/>
              </a:spcBef>
              <a:spcAft>
                <a:spcPts val="600"/>
              </a:spcAft>
            </a:pPr>
            <a:r>
              <a:rPr lang="en-US" sz="1800" dirty="0">
                <a:effectLst/>
                <a:latin typeface="Calibri" panose="020F0502020204030204" pitchFamily="34" charset="0"/>
                <a:ea typeface="Calibri" panose="020F0502020204030204" pitchFamily="34" charset="0"/>
                <a:cs typeface="Arial" panose="020B0604020202020204" pitchFamily="34" charset="0"/>
              </a:rPr>
              <a:t>From the Exploratory Data Analysis (EDA) done on the dataset, following recommendations are given to the ABC company’s technical team:</a:t>
            </a:r>
          </a:p>
          <a:p>
            <a:pPr marL="512763" marR="0" lvl="0" indent="-342900">
              <a:lnSpc>
                <a:spcPct val="150000"/>
              </a:lnSpc>
              <a:spcBef>
                <a:spcPts val="0"/>
              </a:spcBef>
              <a:spcAft>
                <a:spcPts val="6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Demographic Factors provided in the dataset is not strongly related to the “Persistency Level” of the patients.</a:t>
            </a: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pPr marL="512763" marR="0" lvl="0" indent="-342900">
              <a:lnSpc>
                <a:spcPct val="150000"/>
              </a:lnSpc>
              <a:spcBef>
                <a:spcPts val="0"/>
              </a:spcBef>
              <a:spcAft>
                <a:spcPts val="6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NTM Specialist type or Specialist Flag did not show any correlation to the target variable.</a:t>
            </a:r>
          </a:p>
          <a:p>
            <a:pPr marL="512763" marR="0" lvl="0" indent="-342900">
              <a:lnSpc>
                <a:spcPct val="150000"/>
              </a:lnSpc>
              <a:spcBef>
                <a:spcPts val="0"/>
              </a:spcBef>
              <a:spcAft>
                <a:spcPts val="600"/>
              </a:spcAft>
              <a:buFont typeface="Symbol" panose="05050102010706020507" pitchFamily="18" charset="2"/>
              <a:buChar char=""/>
            </a:pPr>
            <a:r>
              <a:rPr lang="en-US" dirty="0">
                <a:latin typeface="Calibri" panose="020F0502020204030204" pitchFamily="34" charset="0"/>
                <a:ea typeface="Calibri" panose="020F0502020204030204" pitchFamily="34" charset="0"/>
                <a:cs typeface="Arial" panose="020B0604020202020204" pitchFamily="34" charset="0"/>
              </a:rPr>
              <a:t>Some important parameters were determined using Dominance Analysis which can be used to transform the dataset into a subset and perform quantitative analysis.</a:t>
            </a: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pPr marL="512763" marR="0" lvl="0" indent="-342900">
              <a:lnSpc>
                <a:spcPct val="150000"/>
              </a:lnSpc>
              <a:spcBef>
                <a:spcPts val="0"/>
              </a:spcBef>
              <a:spcAft>
                <a:spcPts val="6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Clinical Factors such as “Concomitancy of Drugs”, “Comorbidity of Various Diseases” and “Risk Factors” do show some correlations with the target variable “Persistency Level” of the patients which needs to be investigated further through a Quantitative Analysis such as Machine Learning.</a:t>
            </a:r>
            <a:endParaRPr lang="en-US" sz="1600" dirty="0"/>
          </a:p>
          <a:p>
            <a:endParaRPr lang="en-US" sz="1600" dirty="0"/>
          </a:p>
          <a:p>
            <a:endParaRPr lang="en-US" sz="1600" dirty="0"/>
          </a:p>
        </p:txBody>
      </p:sp>
      <p:sp>
        <p:nvSpPr>
          <p:cNvPr id="4" name="Rectangle 3">
            <a:extLst>
              <a:ext uri="{FF2B5EF4-FFF2-40B4-BE49-F238E27FC236}">
                <a16:creationId xmlns:a16="http://schemas.microsoft.com/office/drawing/2014/main" id="{B2BD046D-D4D3-5C48-9D68-AE42423390A9}"/>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solidFill>
                  <a:schemeClr val="accent2"/>
                </a:solidFill>
                <a:latin typeface="+mj-lt"/>
              </a:rPr>
              <a:t>      Recommendations</a:t>
            </a:r>
          </a:p>
        </p:txBody>
      </p:sp>
    </p:spTree>
    <p:extLst>
      <p:ext uri="{BB962C8B-B14F-4D97-AF65-F5344CB8AC3E}">
        <p14:creationId xmlns:p14="http://schemas.microsoft.com/office/powerpoint/2010/main" val="35444747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872480" y="2601119"/>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
        <p:nvSpPr>
          <p:cNvPr id="3" name="Rectangle 2">
            <a:extLst>
              <a:ext uri="{FF2B5EF4-FFF2-40B4-BE49-F238E27FC236}">
                <a16:creationId xmlns:a16="http://schemas.microsoft.com/office/drawing/2014/main" id="{49C08CB0-2E68-164C-9080-887E2D20B522}"/>
              </a:ext>
            </a:extLst>
          </p:cNvPr>
          <p:cNvSpPr/>
          <p:nvPr/>
        </p:nvSpPr>
        <p:spPr>
          <a:xfrm>
            <a:off x="0" y="0"/>
            <a:ext cx="587248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067532E-7508-4245-8E91-38CA363A6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818" y="6109624"/>
            <a:ext cx="1654627" cy="994232"/>
          </a:xfrm>
          <a:prstGeom prst="rect">
            <a:avLst/>
          </a:prstGeom>
        </p:spPr>
      </p:pic>
    </p:spTree>
    <p:extLst>
      <p:ext uri="{BB962C8B-B14F-4D97-AF65-F5344CB8AC3E}">
        <p14:creationId xmlns:p14="http://schemas.microsoft.com/office/powerpoint/2010/main" val="1067902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4351338"/>
          </a:xfrm>
        </p:spPr>
        <p:txBody>
          <a:bodyPr>
            <a:normAutofit/>
          </a:bodyPr>
          <a:lstStyle/>
          <a:p>
            <a:pPr marL="347663" indent="-347663">
              <a:buFont typeface="Wingdings" panose="05000000000000000000" pitchFamily="2" charset="2"/>
              <a:buChar char="q"/>
            </a:pPr>
            <a:r>
              <a:rPr lang="en-US" sz="1800" dirty="0"/>
              <a:t>One of the challenge for all Pharmaceutical companies is to understand the persistency of drug as per the physician prescription. To solve this problem ABC pharma company approached an analytics company to automate this process of identification.</a:t>
            </a:r>
          </a:p>
          <a:p>
            <a:pPr marL="347663" indent="-347663">
              <a:buFont typeface="Wingdings" panose="05000000000000000000" pitchFamily="2" charset="2"/>
              <a:buChar char="q"/>
            </a:pPr>
            <a:r>
              <a:rPr lang="en-US" sz="1800" dirty="0"/>
              <a:t>Objective : Gather insights on the factors that are impacting the persistency, build a classification for the given dataset.</a:t>
            </a:r>
          </a:p>
          <a:p>
            <a:pPr marL="0" indent="0">
              <a:buNone/>
            </a:pPr>
            <a:r>
              <a:rPr lang="en-US" sz="1800" dirty="0"/>
              <a:t>The analysis has been divided into three parts: </a:t>
            </a:r>
          </a:p>
          <a:p>
            <a:pPr marL="457200"/>
            <a:r>
              <a:rPr lang="en-US" sz="1800" dirty="0"/>
              <a:t>Data Understanding </a:t>
            </a:r>
          </a:p>
          <a:p>
            <a:pPr marL="457200"/>
            <a:r>
              <a:rPr lang="en-US" sz="1800" dirty="0"/>
              <a:t>Data insights and visualization  </a:t>
            </a:r>
          </a:p>
          <a:p>
            <a:pPr marL="457200"/>
            <a:r>
              <a:rPr lang="en-US" sz="1800" dirty="0"/>
              <a:t>Recommendations</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Background – Drug Persistency case study</a:t>
            </a:r>
          </a:p>
        </p:txBody>
      </p:sp>
    </p:spTree>
    <p:extLst>
      <p:ext uri="{BB962C8B-B14F-4D97-AF65-F5344CB8AC3E}">
        <p14:creationId xmlns:p14="http://schemas.microsoft.com/office/powerpoint/2010/main" val="3504532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838200" y="1382753"/>
            <a:ext cx="9172960" cy="3970318"/>
          </a:xfrm>
          <a:prstGeom prst="rect">
            <a:avLst/>
          </a:prstGeom>
          <a:noFill/>
        </p:spPr>
        <p:txBody>
          <a:bodyPr wrap="non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68 Features, including :</a:t>
            </a:r>
          </a:p>
          <a:p>
            <a:pPr marL="742950" lvl="1" indent="-285750">
              <a:buFont typeface="Arial" panose="020B0604020202020204" pitchFamily="34" charset="0"/>
              <a:buChar char="•"/>
            </a:pPr>
            <a:r>
              <a:rPr lang="en-US" dirty="0"/>
              <a:t>General features such as (Demographics, Provider Attributes)</a:t>
            </a:r>
          </a:p>
          <a:p>
            <a:pPr marL="742950" lvl="1" indent="-285750">
              <a:buFont typeface="Arial" panose="020B0604020202020204" pitchFamily="34" charset="0"/>
              <a:buChar char="•"/>
            </a:pPr>
            <a:r>
              <a:rPr lang="en-US" dirty="0"/>
              <a:t>Diseases/Drugs Factors</a:t>
            </a:r>
          </a:p>
          <a:p>
            <a:pPr marL="742950" lvl="1" indent="-285750">
              <a:buFont typeface="Arial" panose="020B0604020202020204" pitchFamily="34" charset="0"/>
              <a:buChar char="•"/>
            </a:pPr>
            <a:r>
              <a:rPr lang="en-US" dirty="0"/>
              <a:t>Clinical Factors</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Total number of patients : 3424</a:t>
            </a:r>
          </a:p>
          <a:p>
            <a:endParaRPr lang="en-US" dirty="0"/>
          </a:p>
          <a:p>
            <a:endParaRPr lang="en-US" dirty="0"/>
          </a:p>
          <a:p>
            <a:r>
              <a:rPr lang="en-US" b="1" dirty="0"/>
              <a:t>Assumptions:</a:t>
            </a:r>
          </a:p>
          <a:p>
            <a:endParaRPr lang="en-US" b="1" dirty="0"/>
          </a:p>
          <a:p>
            <a:pPr marL="342900" marR="0" lvl="0" indent="-342900" algn="just" rtl="0">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The data follows Normal Distribution.</a:t>
            </a: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gn="just">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Patients’ history data were recorded accurately without any errors in testing or examination.</a:t>
            </a: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endParaRPr lang="en-US" dirty="0"/>
          </a:p>
        </p:txBody>
      </p:sp>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b="1" dirty="0">
                <a:solidFill>
                  <a:schemeClr val="accent2"/>
                </a:solidFill>
              </a:rPr>
              <a:t>Data Exploration</a:t>
            </a:r>
          </a:p>
        </p:txBody>
      </p:sp>
    </p:spTree>
    <p:extLst>
      <p:ext uri="{BB962C8B-B14F-4D97-AF65-F5344CB8AC3E}">
        <p14:creationId xmlns:p14="http://schemas.microsoft.com/office/powerpoint/2010/main" val="1489297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Demographics Analysis</a:t>
            </a:r>
            <a:endParaRPr lang="en-US" sz="4400" b="1" dirty="0">
              <a:solidFill>
                <a:schemeClr val="bg2">
                  <a:lumMod val="25000"/>
                </a:schemeClr>
              </a:solidFill>
              <a:latin typeface="+mj-lt"/>
            </a:endParaRPr>
          </a:p>
        </p:txBody>
      </p:sp>
      <p:sp>
        <p:nvSpPr>
          <p:cNvPr id="5" name="TextBox 4">
            <a:extLst>
              <a:ext uri="{FF2B5EF4-FFF2-40B4-BE49-F238E27FC236}">
                <a16:creationId xmlns:a16="http://schemas.microsoft.com/office/drawing/2014/main" id="{12E4E623-0856-4579-9CE3-114478AAC19F}"/>
              </a:ext>
            </a:extLst>
          </p:cNvPr>
          <p:cNvSpPr txBox="1"/>
          <p:nvPr/>
        </p:nvSpPr>
        <p:spPr>
          <a:xfrm>
            <a:off x="1565221" y="5829251"/>
            <a:ext cx="1952266" cy="369332"/>
          </a:xfrm>
          <a:prstGeom prst="rect">
            <a:avLst/>
          </a:prstGeom>
          <a:noFill/>
        </p:spPr>
        <p:txBody>
          <a:bodyPr wrap="none" rtlCol="0">
            <a:spAutoFit/>
          </a:bodyPr>
          <a:lstStyle/>
          <a:p>
            <a:r>
              <a:rPr lang="en-US" dirty="0"/>
              <a:t>Gender Proportion</a:t>
            </a:r>
          </a:p>
        </p:txBody>
      </p:sp>
      <p:pic>
        <p:nvPicPr>
          <p:cNvPr id="10" name="Picture 9">
            <a:extLst>
              <a:ext uri="{FF2B5EF4-FFF2-40B4-BE49-F238E27FC236}">
                <a16:creationId xmlns:a16="http://schemas.microsoft.com/office/drawing/2014/main" id="{A8AE5C2B-1A95-4163-A231-AB427E4CFCFB}"/>
              </a:ext>
            </a:extLst>
          </p:cNvPr>
          <p:cNvPicPr/>
          <p:nvPr/>
        </p:nvPicPr>
        <p:blipFill>
          <a:blip r:embed="rId2"/>
          <a:stretch>
            <a:fillRect/>
          </a:stretch>
        </p:blipFill>
        <p:spPr>
          <a:xfrm>
            <a:off x="226282" y="2054732"/>
            <a:ext cx="4620038" cy="3656510"/>
          </a:xfrm>
          <a:prstGeom prst="rect">
            <a:avLst/>
          </a:prstGeom>
        </p:spPr>
      </p:pic>
      <p:pic>
        <p:nvPicPr>
          <p:cNvPr id="1026" name="Picture 2">
            <a:extLst>
              <a:ext uri="{FF2B5EF4-FFF2-40B4-BE49-F238E27FC236}">
                <a16:creationId xmlns:a16="http://schemas.microsoft.com/office/drawing/2014/main" id="{AEEA9B59-9600-428D-80FC-05E00D7E38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0471" y="2054732"/>
            <a:ext cx="5780459" cy="383412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0A86FDE8-D29E-40F3-BD87-B40E5A08364E}"/>
              </a:ext>
            </a:extLst>
          </p:cNvPr>
          <p:cNvSpPr txBox="1"/>
          <p:nvPr/>
        </p:nvSpPr>
        <p:spPr>
          <a:xfrm>
            <a:off x="6837728" y="5829251"/>
            <a:ext cx="3789051" cy="369332"/>
          </a:xfrm>
          <a:prstGeom prst="rect">
            <a:avLst/>
          </a:prstGeom>
          <a:noFill/>
        </p:spPr>
        <p:txBody>
          <a:bodyPr wrap="none" rtlCol="0">
            <a:spAutoFit/>
          </a:bodyPr>
          <a:lstStyle/>
          <a:p>
            <a:r>
              <a:rPr lang="en-US" dirty="0"/>
              <a:t>Gender Proportion vs. Persistency Flag</a:t>
            </a:r>
          </a:p>
        </p:txBody>
      </p:sp>
    </p:spTree>
    <p:extLst>
      <p:ext uri="{BB962C8B-B14F-4D97-AF65-F5344CB8AC3E}">
        <p14:creationId xmlns:p14="http://schemas.microsoft.com/office/powerpoint/2010/main" val="3848111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Demographics Analysis</a:t>
            </a:r>
            <a:endParaRPr lang="en-US" sz="4400" b="1" dirty="0">
              <a:solidFill>
                <a:schemeClr val="bg2">
                  <a:lumMod val="25000"/>
                </a:schemeClr>
              </a:solidFill>
              <a:latin typeface="+mj-lt"/>
            </a:endParaRPr>
          </a:p>
        </p:txBody>
      </p:sp>
      <p:sp>
        <p:nvSpPr>
          <p:cNvPr id="7" name="TextBox 6">
            <a:extLst>
              <a:ext uri="{FF2B5EF4-FFF2-40B4-BE49-F238E27FC236}">
                <a16:creationId xmlns:a16="http://schemas.microsoft.com/office/drawing/2014/main" id="{87F9748E-63C6-476C-9077-BB8FB73C3568}"/>
              </a:ext>
            </a:extLst>
          </p:cNvPr>
          <p:cNvSpPr txBox="1"/>
          <p:nvPr/>
        </p:nvSpPr>
        <p:spPr>
          <a:xfrm>
            <a:off x="2064499" y="5705061"/>
            <a:ext cx="1607299" cy="369332"/>
          </a:xfrm>
          <a:prstGeom prst="rect">
            <a:avLst/>
          </a:prstGeom>
          <a:noFill/>
        </p:spPr>
        <p:txBody>
          <a:bodyPr wrap="none" rtlCol="0">
            <a:spAutoFit/>
          </a:bodyPr>
          <a:lstStyle/>
          <a:p>
            <a:r>
              <a:rPr lang="en-US" dirty="0"/>
              <a:t>Age Proportion</a:t>
            </a:r>
          </a:p>
        </p:txBody>
      </p:sp>
      <p:sp>
        <p:nvSpPr>
          <p:cNvPr id="8" name="TextBox 7">
            <a:extLst>
              <a:ext uri="{FF2B5EF4-FFF2-40B4-BE49-F238E27FC236}">
                <a16:creationId xmlns:a16="http://schemas.microsoft.com/office/drawing/2014/main" id="{1B73CA36-1C82-4FC3-AD15-C9B60827BA71}"/>
              </a:ext>
            </a:extLst>
          </p:cNvPr>
          <p:cNvSpPr txBox="1"/>
          <p:nvPr/>
        </p:nvSpPr>
        <p:spPr>
          <a:xfrm>
            <a:off x="7770395" y="5704266"/>
            <a:ext cx="3062441" cy="369332"/>
          </a:xfrm>
          <a:prstGeom prst="rect">
            <a:avLst/>
          </a:prstGeom>
          <a:noFill/>
        </p:spPr>
        <p:txBody>
          <a:bodyPr wrap="none" rtlCol="0">
            <a:spAutoFit/>
          </a:bodyPr>
          <a:lstStyle/>
          <a:p>
            <a:r>
              <a:rPr lang="en-US" dirty="0"/>
              <a:t>Age Bucket vs. Persistency Flag</a:t>
            </a:r>
          </a:p>
        </p:txBody>
      </p:sp>
      <p:pic>
        <p:nvPicPr>
          <p:cNvPr id="9" name="Picture 8">
            <a:extLst>
              <a:ext uri="{FF2B5EF4-FFF2-40B4-BE49-F238E27FC236}">
                <a16:creationId xmlns:a16="http://schemas.microsoft.com/office/drawing/2014/main" id="{B6023CC3-BE83-47C3-A118-A81595687790}"/>
              </a:ext>
            </a:extLst>
          </p:cNvPr>
          <p:cNvPicPr>
            <a:picLocks noChangeAspect="1"/>
          </p:cNvPicPr>
          <p:nvPr/>
        </p:nvPicPr>
        <p:blipFill>
          <a:blip r:embed="rId2"/>
          <a:stretch>
            <a:fillRect/>
          </a:stretch>
        </p:blipFill>
        <p:spPr>
          <a:xfrm>
            <a:off x="6197712" y="2006222"/>
            <a:ext cx="5416754" cy="3517847"/>
          </a:xfrm>
          <a:prstGeom prst="rect">
            <a:avLst/>
          </a:prstGeom>
        </p:spPr>
      </p:pic>
      <p:pic>
        <p:nvPicPr>
          <p:cNvPr id="10" name="Picture 9">
            <a:extLst>
              <a:ext uri="{FF2B5EF4-FFF2-40B4-BE49-F238E27FC236}">
                <a16:creationId xmlns:a16="http://schemas.microsoft.com/office/drawing/2014/main" id="{0A1B6DDE-035E-4D52-8E19-0A8C2A5AEB39}"/>
              </a:ext>
            </a:extLst>
          </p:cNvPr>
          <p:cNvPicPr/>
          <p:nvPr/>
        </p:nvPicPr>
        <p:blipFill>
          <a:blip r:embed="rId3"/>
          <a:stretch>
            <a:fillRect/>
          </a:stretch>
        </p:blipFill>
        <p:spPr>
          <a:xfrm>
            <a:off x="927882" y="1821557"/>
            <a:ext cx="5168118" cy="3887179"/>
          </a:xfrm>
          <a:prstGeom prst="rect">
            <a:avLst/>
          </a:prstGeom>
        </p:spPr>
      </p:pic>
    </p:spTree>
    <p:extLst>
      <p:ext uri="{BB962C8B-B14F-4D97-AF65-F5344CB8AC3E}">
        <p14:creationId xmlns:p14="http://schemas.microsoft.com/office/powerpoint/2010/main" val="3048395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Demographics Analysis</a:t>
            </a:r>
            <a:endParaRPr lang="en-US" sz="4400" b="1" dirty="0">
              <a:solidFill>
                <a:schemeClr val="bg2">
                  <a:lumMod val="25000"/>
                </a:schemeClr>
              </a:solidFill>
              <a:latin typeface="+mj-lt"/>
            </a:endParaRPr>
          </a:p>
        </p:txBody>
      </p:sp>
      <p:sp>
        <p:nvSpPr>
          <p:cNvPr id="22" name="Content Placeholder 2">
            <a:extLst>
              <a:ext uri="{FF2B5EF4-FFF2-40B4-BE49-F238E27FC236}">
                <a16:creationId xmlns:a16="http://schemas.microsoft.com/office/drawing/2014/main" id="{03FCE5F6-BD83-4EAD-BB00-3998EC2DD6F2}"/>
              </a:ext>
            </a:extLst>
          </p:cNvPr>
          <p:cNvSpPr>
            <a:spLocks noGrp="1"/>
          </p:cNvSpPr>
          <p:nvPr>
            <p:ph idx="1"/>
          </p:nvPr>
        </p:nvSpPr>
        <p:spPr>
          <a:xfrm>
            <a:off x="7848337" y="4800503"/>
            <a:ext cx="4343663" cy="2057497"/>
          </a:xfrm>
        </p:spPr>
        <p:txBody>
          <a:bodyPr>
            <a:normAutofit/>
          </a:bodyPr>
          <a:lstStyle/>
          <a:p>
            <a:pPr marL="0" indent="0">
              <a:buNone/>
            </a:pPr>
            <a:r>
              <a:rPr lang="en-US" sz="1600" b="1" dirty="0"/>
              <a:t>	</a:t>
            </a:r>
          </a:p>
          <a:p>
            <a:pPr lvl="1"/>
            <a:endParaRPr lang="en-US" sz="1600" b="1" dirty="0"/>
          </a:p>
        </p:txBody>
      </p:sp>
      <p:pic>
        <p:nvPicPr>
          <p:cNvPr id="2050" name="Picture 2">
            <a:extLst>
              <a:ext uri="{FF2B5EF4-FFF2-40B4-BE49-F238E27FC236}">
                <a16:creationId xmlns:a16="http://schemas.microsoft.com/office/drawing/2014/main" id="{8CA7316D-2A20-4D68-B60A-EDFF497C71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087478"/>
            <a:ext cx="4996420" cy="3314081"/>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D87C6E03-F3B6-4F91-9D00-B4F7B31E1392}"/>
              </a:ext>
            </a:extLst>
          </p:cNvPr>
          <p:cNvSpPr txBox="1"/>
          <p:nvPr/>
        </p:nvSpPr>
        <p:spPr>
          <a:xfrm>
            <a:off x="7848337" y="5459919"/>
            <a:ext cx="2836289" cy="369332"/>
          </a:xfrm>
          <a:prstGeom prst="rect">
            <a:avLst/>
          </a:prstGeom>
          <a:noFill/>
        </p:spPr>
        <p:txBody>
          <a:bodyPr wrap="none" rtlCol="0">
            <a:spAutoFit/>
          </a:bodyPr>
          <a:lstStyle/>
          <a:p>
            <a:r>
              <a:rPr lang="en-US" dirty="0"/>
              <a:t>Ethnicity vs. Persistency Flag</a:t>
            </a:r>
          </a:p>
        </p:txBody>
      </p:sp>
      <p:pic>
        <p:nvPicPr>
          <p:cNvPr id="9" name="Picture 8">
            <a:extLst>
              <a:ext uri="{FF2B5EF4-FFF2-40B4-BE49-F238E27FC236}">
                <a16:creationId xmlns:a16="http://schemas.microsoft.com/office/drawing/2014/main" id="{972B60D3-8486-4057-8C98-4C7AFFF7F2E3}"/>
              </a:ext>
            </a:extLst>
          </p:cNvPr>
          <p:cNvPicPr/>
          <p:nvPr/>
        </p:nvPicPr>
        <p:blipFill>
          <a:blip r:embed="rId3"/>
          <a:stretch>
            <a:fillRect/>
          </a:stretch>
        </p:blipFill>
        <p:spPr>
          <a:xfrm>
            <a:off x="762000" y="2087477"/>
            <a:ext cx="4343663" cy="3372441"/>
          </a:xfrm>
          <a:prstGeom prst="rect">
            <a:avLst/>
          </a:prstGeom>
        </p:spPr>
      </p:pic>
      <p:sp>
        <p:nvSpPr>
          <p:cNvPr id="10" name="TextBox 9">
            <a:extLst>
              <a:ext uri="{FF2B5EF4-FFF2-40B4-BE49-F238E27FC236}">
                <a16:creationId xmlns:a16="http://schemas.microsoft.com/office/drawing/2014/main" id="{E2B3FFFB-F5E1-456E-BE7B-4A1BC45EC911}"/>
              </a:ext>
            </a:extLst>
          </p:cNvPr>
          <p:cNvSpPr txBox="1"/>
          <p:nvPr/>
        </p:nvSpPr>
        <p:spPr>
          <a:xfrm>
            <a:off x="1515686" y="5459919"/>
            <a:ext cx="2066591" cy="369332"/>
          </a:xfrm>
          <a:prstGeom prst="rect">
            <a:avLst/>
          </a:prstGeom>
          <a:noFill/>
        </p:spPr>
        <p:txBody>
          <a:bodyPr wrap="none" rtlCol="0">
            <a:spAutoFit/>
          </a:bodyPr>
          <a:lstStyle/>
          <a:p>
            <a:r>
              <a:rPr lang="en-US" dirty="0"/>
              <a:t>Ethnicity Proportion</a:t>
            </a:r>
          </a:p>
        </p:txBody>
      </p:sp>
    </p:spTree>
    <p:extLst>
      <p:ext uri="{BB962C8B-B14F-4D97-AF65-F5344CB8AC3E}">
        <p14:creationId xmlns:p14="http://schemas.microsoft.com/office/powerpoint/2010/main" val="520677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Demographics Analysis</a:t>
            </a:r>
            <a:endParaRPr lang="en-US" sz="4400" b="1" dirty="0">
              <a:solidFill>
                <a:schemeClr val="bg2">
                  <a:lumMod val="25000"/>
                </a:schemeClr>
              </a:solidFill>
              <a:latin typeface="+mj-lt"/>
            </a:endParaRPr>
          </a:p>
        </p:txBody>
      </p:sp>
      <p:sp>
        <p:nvSpPr>
          <p:cNvPr id="22" name="Content Placeholder 2">
            <a:extLst>
              <a:ext uri="{FF2B5EF4-FFF2-40B4-BE49-F238E27FC236}">
                <a16:creationId xmlns:a16="http://schemas.microsoft.com/office/drawing/2014/main" id="{03FCE5F6-BD83-4EAD-BB00-3998EC2DD6F2}"/>
              </a:ext>
            </a:extLst>
          </p:cNvPr>
          <p:cNvSpPr>
            <a:spLocks noGrp="1"/>
          </p:cNvSpPr>
          <p:nvPr>
            <p:ph idx="1"/>
          </p:nvPr>
        </p:nvSpPr>
        <p:spPr>
          <a:xfrm>
            <a:off x="7848337" y="4800503"/>
            <a:ext cx="4343663" cy="2057497"/>
          </a:xfrm>
        </p:spPr>
        <p:txBody>
          <a:bodyPr>
            <a:normAutofit/>
          </a:bodyPr>
          <a:lstStyle/>
          <a:p>
            <a:pPr marL="0" indent="0">
              <a:buNone/>
            </a:pPr>
            <a:r>
              <a:rPr lang="en-US" sz="1600" b="1" dirty="0"/>
              <a:t>	</a:t>
            </a:r>
          </a:p>
          <a:p>
            <a:pPr lvl="1"/>
            <a:endParaRPr lang="en-US" sz="1600" b="1" dirty="0"/>
          </a:p>
        </p:txBody>
      </p:sp>
      <p:sp>
        <p:nvSpPr>
          <p:cNvPr id="11" name="TextBox 10">
            <a:extLst>
              <a:ext uri="{FF2B5EF4-FFF2-40B4-BE49-F238E27FC236}">
                <a16:creationId xmlns:a16="http://schemas.microsoft.com/office/drawing/2014/main" id="{D87C6E03-F3B6-4F91-9D00-B4F7B31E1392}"/>
              </a:ext>
            </a:extLst>
          </p:cNvPr>
          <p:cNvSpPr txBox="1"/>
          <p:nvPr/>
        </p:nvSpPr>
        <p:spPr>
          <a:xfrm>
            <a:off x="8122657" y="5459919"/>
            <a:ext cx="2663421" cy="369332"/>
          </a:xfrm>
          <a:prstGeom prst="rect">
            <a:avLst/>
          </a:prstGeom>
          <a:noFill/>
        </p:spPr>
        <p:txBody>
          <a:bodyPr wrap="none" rtlCol="0">
            <a:spAutoFit/>
          </a:bodyPr>
          <a:lstStyle/>
          <a:p>
            <a:r>
              <a:rPr lang="en-US" dirty="0"/>
              <a:t>Region vs. Persistency Flag</a:t>
            </a:r>
          </a:p>
        </p:txBody>
      </p:sp>
      <p:sp>
        <p:nvSpPr>
          <p:cNvPr id="10" name="TextBox 9">
            <a:extLst>
              <a:ext uri="{FF2B5EF4-FFF2-40B4-BE49-F238E27FC236}">
                <a16:creationId xmlns:a16="http://schemas.microsoft.com/office/drawing/2014/main" id="{E2B3FFFB-F5E1-456E-BE7B-4A1BC45EC911}"/>
              </a:ext>
            </a:extLst>
          </p:cNvPr>
          <p:cNvSpPr txBox="1"/>
          <p:nvPr/>
        </p:nvSpPr>
        <p:spPr>
          <a:xfrm>
            <a:off x="1927166" y="5459919"/>
            <a:ext cx="1893724" cy="369332"/>
          </a:xfrm>
          <a:prstGeom prst="rect">
            <a:avLst/>
          </a:prstGeom>
          <a:noFill/>
        </p:spPr>
        <p:txBody>
          <a:bodyPr wrap="none" rtlCol="0">
            <a:spAutoFit/>
          </a:bodyPr>
          <a:lstStyle/>
          <a:p>
            <a:r>
              <a:rPr lang="en-US" dirty="0"/>
              <a:t>Region Proportion</a:t>
            </a:r>
          </a:p>
        </p:txBody>
      </p:sp>
      <p:pic>
        <p:nvPicPr>
          <p:cNvPr id="3074" name="Picture 2">
            <a:extLst>
              <a:ext uri="{FF2B5EF4-FFF2-40B4-BE49-F238E27FC236}">
                <a16:creationId xmlns:a16="http://schemas.microsoft.com/office/drawing/2014/main" id="{4EB399A9-F994-4E77-AB00-9B99A6E2F2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96098" y="1667254"/>
            <a:ext cx="3940766" cy="379266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20D1D343-04EC-4EB5-AC6F-6034BFC11256}"/>
              </a:ext>
            </a:extLst>
          </p:cNvPr>
          <p:cNvPicPr/>
          <p:nvPr/>
        </p:nvPicPr>
        <p:blipFill>
          <a:blip r:embed="rId3"/>
          <a:stretch>
            <a:fillRect/>
          </a:stretch>
        </p:blipFill>
        <p:spPr>
          <a:xfrm>
            <a:off x="762000" y="1667253"/>
            <a:ext cx="5026724" cy="3792665"/>
          </a:xfrm>
          <a:prstGeom prst="rect">
            <a:avLst/>
          </a:prstGeom>
        </p:spPr>
      </p:pic>
    </p:spTree>
    <p:extLst>
      <p:ext uri="{BB962C8B-B14F-4D97-AF65-F5344CB8AC3E}">
        <p14:creationId xmlns:p14="http://schemas.microsoft.com/office/powerpoint/2010/main" val="2100410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Demographics Analysis</a:t>
            </a:r>
            <a:endParaRPr lang="en-US" sz="4400" b="1" dirty="0">
              <a:solidFill>
                <a:schemeClr val="bg2">
                  <a:lumMod val="25000"/>
                </a:schemeClr>
              </a:solidFill>
              <a:latin typeface="+mj-lt"/>
            </a:endParaRPr>
          </a:p>
        </p:txBody>
      </p:sp>
      <p:sp>
        <p:nvSpPr>
          <p:cNvPr id="22" name="Content Placeholder 2">
            <a:extLst>
              <a:ext uri="{FF2B5EF4-FFF2-40B4-BE49-F238E27FC236}">
                <a16:creationId xmlns:a16="http://schemas.microsoft.com/office/drawing/2014/main" id="{03FCE5F6-BD83-4EAD-BB00-3998EC2DD6F2}"/>
              </a:ext>
            </a:extLst>
          </p:cNvPr>
          <p:cNvSpPr>
            <a:spLocks noGrp="1"/>
          </p:cNvSpPr>
          <p:nvPr>
            <p:ph idx="1"/>
          </p:nvPr>
        </p:nvSpPr>
        <p:spPr>
          <a:xfrm>
            <a:off x="7848337" y="4800503"/>
            <a:ext cx="4343663" cy="2057497"/>
          </a:xfrm>
        </p:spPr>
        <p:txBody>
          <a:bodyPr>
            <a:normAutofit/>
          </a:bodyPr>
          <a:lstStyle/>
          <a:p>
            <a:pPr marL="0" indent="0">
              <a:buNone/>
            </a:pPr>
            <a:r>
              <a:rPr lang="en-US" sz="1600" b="1" dirty="0"/>
              <a:t>	</a:t>
            </a:r>
          </a:p>
          <a:p>
            <a:pPr lvl="1"/>
            <a:endParaRPr lang="en-US" sz="1600" b="1" dirty="0"/>
          </a:p>
        </p:txBody>
      </p:sp>
      <p:sp>
        <p:nvSpPr>
          <p:cNvPr id="16" name="TextBox 15">
            <a:extLst>
              <a:ext uri="{FF2B5EF4-FFF2-40B4-BE49-F238E27FC236}">
                <a16:creationId xmlns:a16="http://schemas.microsoft.com/office/drawing/2014/main" id="{7979955B-3F04-4CA2-AE99-FDF874B76F1B}"/>
              </a:ext>
            </a:extLst>
          </p:cNvPr>
          <p:cNvSpPr txBox="1"/>
          <p:nvPr/>
        </p:nvSpPr>
        <p:spPr>
          <a:xfrm>
            <a:off x="1761892" y="5985674"/>
            <a:ext cx="1700594" cy="369332"/>
          </a:xfrm>
          <a:prstGeom prst="rect">
            <a:avLst/>
          </a:prstGeom>
          <a:noFill/>
        </p:spPr>
        <p:txBody>
          <a:bodyPr wrap="none" rtlCol="0">
            <a:spAutoFit/>
          </a:bodyPr>
          <a:lstStyle/>
          <a:p>
            <a:r>
              <a:rPr lang="en-US" dirty="0"/>
              <a:t>Race Proportion</a:t>
            </a:r>
          </a:p>
        </p:txBody>
      </p:sp>
      <p:pic>
        <p:nvPicPr>
          <p:cNvPr id="12" name="Picture 11">
            <a:extLst>
              <a:ext uri="{FF2B5EF4-FFF2-40B4-BE49-F238E27FC236}">
                <a16:creationId xmlns:a16="http://schemas.microsoft.com/office/drawing/2014/main" id="{C6BBC611-168D-4EA3-BF2F-79A574735DEF}"/>
              </a:ext>
            </a:extLst>
          </p:cNvPr>
          <p:cNvPicPr/>
          <p:nvPr/>
        </p:nvPicPr>
        <p:blipFill>
          <a:blip r:embed="rId2"/>
          <a:stretch>
            <a:fillRect/>
          </a:stretch>
        </p:blipFill>
        <p:spPr>
          <a:xfrm>
            <a:off x="762000" y="2087479"/>
            <a:ext cx="4946904" cy="3795920"/>
          </a:xfrm>
          <a:prstGeom prst="rect">
            <a:avLst/>
          </a:prstGeom>
        </p:spPr>
      </p:pic>
      <p:sp>
        <p:nvSpPr>
          <p:cNvPr id="13" name="TextBox 12">
            <a:extLst>
              <a:ext uri="{FF2B5EF4-FFF2-40B4-BE49-F238E27FC236}">
                <a16:creationId xmlns:a16="http://schemas.microsoft.com/office/drawing/2014/main" id="{01B5B77F-462E-45BB-B30A-E98B863B79F0}"/>
              </a:ext>
            </a:extLst>
          </p:cNvPr>
          <p:cNvSpPr txBox="1"/>
          <p:nvPr/>
        </p:nvSpPr>
        <p:spPr>
          <a:xfrm>
            <a:off x="6493702" y="5985674"/>
            <a:ext cx="3648579" cy="369332"/>
          </a:xfrm>
          <a:prstGeom prst="rect">
            <a:avLst/>
          </a:prstGeom>
          <a:noFill/>
        </p:spPr>
        <p:txBody>
          <a:bodyPr wrap="square" rtlCol="0">
            <a:spAutoFit/>
          </a:bodyPr>
          <a:lstStyle/>
          <a:p>
            <a:pPr algn="ctr"/>
            <a:r>
              <a:rPr lang="en-US" dirty="0"/>
              <a:t>IDN Indicator Ratio</a:t>
            </a:r>
          </a:p>
        </p:txBody>
      </p:sp>
      <p:pic>
        <p:nvPicPr>
          <p:cNvPr id="14" name="Picture 13">
            <a:extLst>
              <a:ext uri="{FF2B5EF4-FFF2-40B4-BE49-F238E27FC236}">
                <a16:creationId xmlns:a16="http://schemas.microsoft.com/office/drawing/2014/main" id="{B470A0A1-DF23-45F7-A329-48D0A19B6A16}"/>
              </a:ext>
            </a:extLst>
          </p:cNvPr>
          <p:cNvPicPr/>
          <p:nvPr/>
        </p:nvPicPr>
        <p:blipFill>
          <a:blip r:embed="rId3"/>
          <a:stretch>
            <a:fillRect/>
          </a:stretch>
        </p:blipFill>
        <p:spPr>
          <a:xfrm>
            <a:off x="5708904" y="2087479"/>
            <a:ext cx="5218176" cy="3898232"/>
          </a:xfrm>
          <a:prstGeom prst="rect">
            <a:avLst/>
          </a:prstGeom>
        </p:spPr>
      </p:pic>
    </p:spTree>
    <p:extLst>
      <p:ext uri="{BB962C8B-B14F-4D97-AF65-F5344CB8AC3E}">
        <p14:creationId xmlns:p14="http://schemas.microsoft.com/office/powerpoint/2010/main" val="1118429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a:t>
            </a:r>
            <a:r>
              <a:rPr lang="en-US" sz="3600" b="1" dirty="0">
                <a:solidFill>
                  <a:schemeClr val="accent2"/>
                </a:solidFill>
                <a:latin typeface="+mj-lt"/>
              </a:rPr>
              <a:t>Disease Type and Responsible Physician Specialty Analysis </a:t>
            </a:r>
            <a:endParaRPr lang="en-US" sz="4400" b="1" dirty="0">
              <a:solidFill>
                <a:schemeClr val="accent2"/>
              </a:solidFill>
              <a:latin typeface="+mj-lt"/>
            </a:endParaRPr>
          </a:p>
        </p:txBody>
      </p:sp>
      <p:pic>
        <p:nvPicPr>
          <p:cNvPr id="3" name="Picture 2">
            <a:extLst>
              <a:ext uri="{FF2B5EF4-FFF2-40B4-BE49-F238E27FC236}">
                <a16:creationId xmlns:a16="http://schemas.microsoft.com/office/drawing/2014/main" id="{B2315BE4-3405-41C9-A1C1-F08C7E225C6D}"/>
              </a:ext>
            </a:extLst>
          </p:cNvPr>
          <p:cNvPicPr>
            <a:picLocks noChangeAspect="1"/>
          </p:cNvPicPr>
          <p:nvPr/>
        </p:nvPicPr>
        <p:blipFill>
          <a:blip r:embed="rId2"/>
          <a:stretch>
            <a:fillRect/>
          </a:stretch>
        </p:blipFill>
        <p:spPr>
          <a:xfrm>
            <a:off x="297932" y="1704854"/>
            <a:ext cx="8980952" cy="5000000"/>
          </a:xfrm>
          <a:prstGeom prst="rect">
            <a:avLst/>
          </a:prstGeom>
        </p:spPr>
      </p:pic>
    </p:spTree>
    <p:extLst>
      <p:ext uri="{BB962C8B-B14F-4D97-AF65-F5344CB8AC3E}">
        <p14:creationId xmlns:p14="http://schemas.microsoft.com/office/powerpoint/2010/main" val="2365573442"/>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3911</TotalTime>
  <Words>525</Words>
  <Application>Microsoft Office PowerPoint</Application>
  <PresentationFormat>Widescreen</PresentationFormat>
  <Paragraphs>77</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Lato Extended</vt:lpstr>
      <vt:lpstr>Symbol</vt:lpstr>
      <vt:lpstr>Times New Roman</vt:lpstr>
      <vt:lpstr>Wingdings</vt:lpstr>
      <vt:lpstr>Office Theme</vt:lpstr>
      <vt:lpstr>PowerPoint Presentation</vt:lpstr>
      <vt:lpstr>Background – Drug Persistency case study</vt:lpstr>
      <vt:lpstr>Data Exploration</vt:lpstr>
      <vt:lpstr>Profit Analysis</vt:lpstr>
      <vt:lpstr>Profit Analysis</vt:lpstr>
      <vt:lpstr>Profit Analysis</vt:lpstr>
      <vt:lpstr>Profit Analysis</vt:lpstr>
      <vt:lpstr>Profit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KPMG Case Study</dc:title>
  <dc:creator>surya prakash tripathi</dc:creator>
  <cp:lastModifiedBy>Sakib  Mahmud</cp:lastModifiedBy>
  <cp:revision>177</cp:revision>
  <cp:lastPrinted>2019-08-24T08:13:50Z</cp:lastPrinted>
  <dcterms:created xsi:type="dcterms:W3CDTF">2019-08-19T15:39:24Z</dcterms:created>
  <dcterms:modified xsi:type="dcterms:W3CDTF">2021-05-15T19:00:20Z</dcterms:modified>
</cp:coreProperties>
</file>