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309" r:id="rId4"/>
    <p:sldId id="322" r:id="rId5"/>
    <p:sldId id="324" r:id="rId6"/>
    <p:sldId id="326" r:id="rId7"/>
    <p:sldId id="327" r:id="rId8"/>
    <p:sldId id="325" r:id="rId9"/>
    <p:sldId id="328" r:id="rId10"/>
    <p:sldId id="292" r:id="rId11"/>
  </p:sldIdLst>
  <p:sldSz cx="9144000" cy="5143500" type="screen16x9"/>
  <p:notesSz cx="6858000" cy="9144000"/>
  <p:embeddedFontLs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5"/>
  </p:normalViewPr>
  <p:slideViewPr>
    <p:cSldViewPr snapToGrid="0">
      <p:cViewPr varScale="1">
        <p:scale>
          <a:sx n="151" d="100"/>
          <a:sy n="151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6070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12" y="1054151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219925" y="2542401"/>
            <a:ext cx="470414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ctr">
              <a:buClr>
                <a:srgbClr val="2F354A"/>
              </a:buClr>
              <a:buSzPts val="1500"/>
            </a:pPr>
            <a:r>
              <a:rPr lang="es-ES" sz="2000" b="1" dirty="0" smtClean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PREDICTING PRODUCER </a:t>
            </a:r>
            <a:r>
              <a:rPr lang="es-ES" sz="2000" b="1" dirty="0" smtClean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PRICE </a:t>
            </a:r>
            <a:r>
              <a:rPr lang="es-ES" sz="2000" b="1" dirty="0" smtClean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INDEX IN THE EUROPEAN UNION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79392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WHAT IS INFLATION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952110" y="1122617"/>
            <a:ext cx="69004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nflation</a:t>
            </a:r>
            <a:r>
              <a:rPr lang="en-US" dirty="0" smtClean="0"/>
              <a:t> </a:t>
            </a:r>
            <a:r>
              <a:rPr lang="en-US" dirty="0"/>
              <a:t>refers to a general progressive increase in prices of goods and services in an </a:t>
            </a:r>
            <a:r>
              <a:rPr lang="en-US" dirty="0" smtClean="0"/>
              <a:t>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general price level rises, each unit of currency buys fewer goods and services; consequently, inflation corresponds to a reduction in </a:t>
            </a:r>
            <a:r>
              <a:rPr lang="en-US" dirty="0" smtClean="0"/>
              <a:t>the </a:t>
            </a:r>
            <a:r>
              <a:rPr lang="en-US" dirty="0" err="1" smtClean="0"/>
              <a:t>purchasin</a:t>
            </a:r>
            <a:r>
              <a:rPr lang="en-US" dirty="0" smtClean="0"/>
              <a:t> power of money. 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opposite of inflation </a:t>
            </a:r>
            <a:r>
              <a:rPr lang="en-US" dirty="0" smtClean="0"/>
              <a:t>is deflation, </a:t>
            </a:r>
            <a:r>
              <a:rPr lang="en-US" dirty="0"/>
              <a:t>a sustained decrease in the general price level of goods and services. </a:t>
            </a:r>
            <a:endParaRPr lang="en-US" dirty="0" smtClean="0"/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common measure of inflation is the </a:t>
            </a:r>
            <a:r>
              <a:rPr lang="en-US" b="1" dirty="0"/>
              <a:t>inflation </a:t>
            </a:r>
            <a:r>
              <a:rPr lang="en-US" b="1" dirty="0" smtClean="0"/>
              <a:t>rate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18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41685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INFLATION FOR CUSTOMERS … BUT ALSO FOR COMPANIES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952110" y="1122617"/>
            <a:ext cx="69004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HICP (HARMONIZED INDEX OF CONSUMER PRICES)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8" algn="just"/>
            <a:r>
              <a:rPr lang="en-US" dirty="0" smtClean="0"/>
              <a:t>Measures change </a:t>
            </a:r>
            <a:r>
              <a:rPr lang="en-US" dirty="0"/>
              <a:t>in the prices of a basket of goods and services that are </a:t>
            </a:r>
            <a:r>
              <a:rPr lang="en-US" dirty="0" smtClean="0"/>
              <a:t>typically </a:t>
            </a:r>
            <a:r>
              <a:rPr lang="en-US" dirty="0"/>
              <a:t>purchased by specific groups of households. </a:t>
            </a:r>
            <a:endParaRPr lang="en-US" dirty="0" smtClean="0"/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PPI (PRODUCER PRICE INDEX)</a:t>
            </a:r>
            <a:endParaRPr lang="en-US" dirty="0"/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Producer price indices in manufacturing measure the rate of change in prices of products sold as they leave the producer</a:t>
            </a:r>
          </a:p>
        </p:txBody>
      </p:sp>
    </p:spTree>
    <p:extLst>
      <p:ext uri="{BB962C8B-B14F-4D97-AF65-F5344CB8AC3E}">
        <p14:creationId xmlns:p14="http://schemas.microsoft.com/office/powerpoint/2010/main" val="12105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69965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WHY TO PUT FOCUS ON PRODUCER PRICE INDEX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952109" y="846670"/>
            <a:ext cx="72209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Manager of industrial company</a:t>
            </a:r>
          </a:p>
          <a:p>
            <a:endParaRPr lang="en-US" dirty="0"/>
          </a:p>
          <a:p>
            <a:pPr algn="just"/>
            <a:r>
              <a:rPr lang="en-US" sz="1200" dirty="0" smtClean="0"/>
              <a:t>Price increases of commodities impact structure costs and also margins.</a:t>
            </a:r>
          </a:p>
          <a:p>
            <a:pPr lvl="5" algn="just"/>
            <a:r>
              <a:rPr lang="en-US" sz="1200" dirty="0" smtClean="0"/>
              <a:t>Businesses </a:t>
            </a:r>
            <a:r>
              <a:rPr lang="en-US" sz="1200" dirty="0"/>
              <a:t>often enter into long-term contracts with </a:t>
            </a:r>
            <a:r>
              <a:rPr lang="en-US" sz="1200" dirty="0" smtClean="0"/>
              <a:t>suppliers (clauses </a:t>
            </a:r>
            <a:r>
              <a:rPr lang="en-US" sz="1200" dirty="0"/>
              <a:t>in the </a:t>
            </a:r>
            <a:r>
              <a:rPr lang="en-US" sz="1200" dirty="0" smtClean="0"/>
              <a:t>contract </a:t>
            </a:r>
            <a:r>
              <a:rPr lang="en-US" sz="1200" dirty="0"/>
              <a:t>that adjusts the cost by external indicators, such as the </a:t>
            </a:r>
            <a:r>
              <a:rPr lang="en-US" sz="1200" dirty="0" smtClean="0"/>
              <a:t>PPI)</a:t>
            </a:r>
          </a:p>
          <a:p>
            <a:endParaRPr lang="en-US" b="1" dirty="0" smtClean="0"/>
          </a:p>
          <a:p>
            <a:endParaRPr lang="en-US" b="1" dirty="0"/>
          </a:p>
          <a:p>
            <a:pPr algn="ctr"/>
            <a:r>
              <a:rPr lang="en-US" u="sng" dirty="0" smtClean="0"/>
              <a:t>Manager </a:t>
            </a:r>
            <a:r>
              <a:rPr lang="en-US" u="sng" dirty="0"/>
              <a:t>of </a:t>
            </a:r>
            <a:r>
              <a:rPr lang="en-US" u="sng" dirty="0" smtClean="0"/>
              <a:t>intermediate goods / retailer company</a:t>
            </a:r>
          </a:p>
          <a:p>
            <a:pPr algn="ctr"/>
            <a:endParaRPr lang="en-US" sz="1200" dirty="0" smtClean="0"/>
          </a:p>
          <a:p>
            <a:r>
              <a:rPr lang="en-US" sz="1200" dirty="0" smtClean="0"/>
              <a:t>Sooner or later, they will be impacted by increase of prices in the supply chain. Increases </a:t>
            </a:r>
            <a:r>
              <a:rPr lang="en-US" sz="1200" dirty="0"/>
              <a:t>of </a:t>
            </a:r>
            <a:r>
              <a:rPr lang="en-US" sz="1200" dirty="0" smtClean="0"/>
              <a:t>prices </a:t>
            </a:r>
            <a:r>
              <a:rPr lang="en-US" sz="1200" dirty="0"/>
              <a:t>impact structure costs and also </a:t>
            </a:r>
            <a:r>
              <a:rPr lang="en-US" sz="1200" dirty="0" smtClean="0"/>
              <a:t>margins. </a:t>
            </a:r>
          </a:p>
          <a:p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 smtClean="0"/>
          </a:p>
          <a:p>
            <a:pPr algn="ctr"/>
            <a:r>
              <a:rPr lang="en-US" u="sng" dirty="0" smtClean="0"/>
              <a:t>Customers</a:t>
            </a:r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 smtClean="0"/>
              <a:t>			             		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4314727" y="1845143"/>
            <a:ext cx="495691" cy="30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abajo"/>
          <p:cNvSpPr/>
          <p:nvPr/>
        </p:nvSpPr>
        <p:spPr>
          <a:xfrm>
            <a:off x="4314726" y="3226933"/>
            <a:ext cx="495691" cy="30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abajo"/>
          <p:cNvSpPr/>
          <p:nvPr/>
        </p:nvSpPr>
        <p:spPr>
          <a:xfrm rot="16200000">
            <a:off x="5305744" y="4383424"/>
            <a:ext cx="495691" cy="30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:\Users\mp\Desktop\final-bootcamp\photos\images (1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84" y="4106353"/>
            <a:ext cx="1036978" cy="7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41685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COST STRUCTURE. IMPACT OF </a:t>
            </a:r>
            <a:r>
              <a:rPr lang="es-ES" sz="1600" b="1" dirty="0" smtClean="0">
                <a:solidFill>
                  <a:schemeClr val="bg1"/>
                </a:solidFill>
              </a:rPr>
              <a:t>COMMODITIES (I)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964467" y="1355467"/>
            <a:ext cx="2403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COST STRUCTURE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ENERGY</a:t>
            </a:r>
          </a:p>
          <a:p>
            <a:endParaRPr lang="en-US" b="1" dirty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MATERIALS</a:t>
            </a: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WAGES</a:t>
            </a: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SUPPLIES</a:t>
            </a: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SERVICES</a:t>
            </a:r>
            <a:endParaRPr lang="en-US" b="1" dirty="0"/>
          </a:p>
        </p:txBody>
      </p:sp>
      <p:grpSp>
        <p:nvGrpSpPr>
          <p:cNvPr id="4" name="3 Grupo"/>
          <p:cNvGrpSpPr/>
          <p:nvPr/>
        </p:nvGrpSpPr>
        <p:grpSpPr>
          <a:xfrm>
            <a:off x="4869962" y="921379"/>
            <a:ext cx="1625105" cy="466015"/>
            <a:chOff x="27484" y="886"/>
            <a:chExt cx="1553385" cy="932031"/>
          </a:xfrm>
        </p:grpSpPr>
        <p:sp>
          <p:nvSpPr>
            <p:cNvPr id="6" name="5 Rectángulo"/>
            <p:cNvSpPr/>
            <p:nvPr/>
          </p:nvSpPr>
          <p:spPr>
            <a:xfrm>
              <a:off x="27484" y="886"/>
              <a:ext cx="1553385" cy="9320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27484" y="886"/>
              <a:ext cx="1553385" cy="9320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COMMODITIES</a:t>
              </a:r>
              <a:endParaRPr lang="en-US" sz="1400" kern="1200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3763841" y="1754130"/>
            <a:ext cx="1625105" cy="466015"/>
            <a:chOff x="27484" y="886"/>
            <a:chExt cx="1553385" cy="932031"/>
          </a:xfrm>
        </p:grpSpPr>
        <p:sp>
          <p:nvSpPr>
            <p:cNvPr id="10" name="9 Rectángulo"/>
            <p:cNvSpPr/>
            <p:nvPr/>
          </p:nvSpPr>
          <p:spPr>
            <a:xfrm>
              <a:off x="27484" y="886"/>
              <a:ext cx="1553385" cy="9320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27484" y="886"/>
              <a:ext cx="1553385" cy="9320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ENERGY</a:t>
              </a:r>
              <a:endParaRPr lang="en-US" sz="1400" kern="12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6237507" y="1746893"/>
            <a:ext cx="1625105" cy="466015"/>
            <a:chOff x="27484" y="886"/>
            <a:chExt cx="1553385" cy="932031"/>
          </a:xfrm>
        </p:grpSpPr>
        <p:sp>
          <p:nvSpPr>
            <p:cNvPr id="13" name="12 Rectángulo"/>
            <p:cNvSpPr/>
            <p:nvPr/>
          </p:nvSpPr>
          <p:spPr>
            <a:xfrm>
              <a:off x="27484" y="886"/>
              <a:ext cx="1553385" cy="9320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27484" y="886"/>
              <a:ext cx="1553385" cy="9320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MATERIALS</a:t>
              </a:r>
              <a:endParaRPr lang="en-US" sz="1400" kern="1200" dirty="0"/>
            </a:p>
          </p:txBody>
        </p:sp>
      </p:grpSp>
      <p:cxnSp>
        <p:nvCxnSpPr>
          <p:cNvPr id="15" name="14 Conector recto"/>
          <p:cNvCxnSpPr>
            <a:stCxn id="6" idx="2"/>
            <a:endCxn id="10" idx="0"/>
          </p:cNvCxnSpPr>
          <p:nvPr/>
        </p:nvCxnSpPr>
        <p:spPr>
          <a:xfrm flipH="1">
            <a:off x="4576394" y="1387394"/>
            <a:ext cx="1106121" cy="36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6" idx="2"/>
            <a:endCxn id="13" idx="0"/>
          </p:cNvCxnSpPr>
          <p:nvPr/>
        </p:nvCxnSpPr>
        <p:spPr>
          <a:xfrm>
            <a:off x="5682515" y="1387394"/>
            <a:ext cx="1367545" cy="359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3778236" y="2372419"/>
            <a:ext cx="1596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CRUDE OIL</a:t>
            </a:r>
          </a:p>
          <a:p>
            <a:pPr algn="ctr"/>
            <a:endParaRPr lang="en-US" b="1" dirty="0"/>
          </a:p>
          <a:p>
            <a:pPr lvl="8" algn="ctr"/>
            <a:r>
              <a:rPr lang="en-US" b="1" dirty="0" smtClean="0"/>
              <a:t>NATURAL GAS</a:t>
            </a:r>
            <a:endParaRPr lang="en-US" b="1" dirty="0"/>
          </a:p>
          <a:p>
            <a:pPr marL="342900" lvl="8" indent="-34290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8" algn="ctr"/>
            <a:r>
              <a:rPr lang="en-US" b="1" dirty="0" smtClean="0"/>
              <a:t>COAL</a:t>
            </a:r>
            <a:endParaRPr lang="en-US" b="1" dirty="0"/>
          </a:p>
          <a:p>
            <a:pPr marL="342900" lvl="8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lvl="8" algn="ctr"/>
            <a:r>
              <a:rPr lang="en-US" b="1" dirty="0" smtClean="0"/>
              <a:t>ELECTRICITY</a:t>
            </a:r>
            <a:endParaRPr lang="en-US" b="1" dirty="0"/>
          </a:p>
          <a:p>
            <a:pPr lvl="8" algn="just"/>
            <a:endParaRPr lang="en-US" b="1" dirty="0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6366287" y="2423331"/>
            <a:ext cx="1596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STEEL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COPPER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ALUMINUM</a:t>
            </a:r>
            <a:endParaRPr lang="en-US" b="1" dirty="0"/>
          </a:p>
          <a:p>
            <a:pPr lvl="8"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94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41685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COST STRUCTURE. IMPACT OF </a:t>
            </a:r>
            <a:r>
              <a:rPr lang="es-ES" sz="1600" b="1" dirty="0" smtClean="0">
                <a:solidFill>
                  <a:schemeClr val="bg1"/>
                </a:solidFill>
              </a:rPr>
              <a:t>COMMODITIES (II)</a:t>
            </a:r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0" y="1248859"/>
            <a:ext cx="2605067" cy="21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648580" y="995545"/>
            <a:ext cx="50602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b="1" dirty="0" smtClean="0"/>
              <a:t>ELECTRICITY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70% </a:t>
            </a:r>
            <a:r>
              <a:rPr lang="en-US" dirty="0" smtClean="0"/>
              <a:t>of generation mix in EU in 2021 is based on renewable sources and nuclear. Only 30% is generated using commodities</a:t>
            </a:r>
            <a:r>
              <a:rPr lang="en-US" dirty="0"/>
              <a:t>.</a:t>
            </a:r>
            <a:endParaRPr lang="en-US" dirty="0" smtClean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Big impact on PPI by itself</a:t>
            </a:r>
            <a:r>
              <a:rPr lang="en-US" dirty="0" smtClean="0"/>
              <a:t>. </a:t>
            </a:r>
            <a:endParaRPr lang="en-US" dirty="0" smtClean="0"/>
          </a:p>
          <a:p>
            <a:pPr lvl="8" algn="just"/>
            <a:endParaRPr lang="en-US" dirty="0" smtClean="0"/>
          </a:p>
          <a:p>
            <a:pPr lvl="8" algn="just"/>
            <a:endParaRPr lang="en-US" dirty="0"/>
          </a:p>
          <a:p>
            <a:pPr algn="just"/>
            <a:r>
              <a:rPr lang="en-US" b="1" dirty="0" smtClean="0"/>
              <a:t>USE OF ONLY 7 COMMODITIES </a:t>
            </a:r>
            <a:r>
              <a:rPr lang="en-US" b="1" dirty="0" smtClean="0"/>
              <a:t>AS EARLY INDICATORS</a:t>
            </a:r>
            <a:endParaRPr lang="en-US" b="1" dirty="0" smtClean="0"/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basic </a:t>
            </a:r>
            <a:r>
              <a:rPr lang="en-US" dirty="0" smtClean="0"/>
              <a:t>materials included are the most important in industry. Better predictions should use more indicators, but the premise is to keep the model simple.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41685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USING CURRENT COMMODITY PRICES TO TRY TO PREDICT THE FUTURE</a:t>
            </a:r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6" y="1501026"/>
            <a:ext cx="2252910" cy="32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1528179" y="1983906"/>
            <a:ext cx="425840" cy="48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528179" y="2055712"/>
            <a:ext cx="450850" cy="109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1680579" y="2100162"/>
            <a:ext cx="400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N=2</a:t>
            </a:r>
            <a:endParaRPr lang="en-US" sz="800" dirty="0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1528179" y="2785962"/>
            <a:ext cx="403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N=5</a:t>
            </a:r>
            <a:endParaRPr lang="en-US" sz="800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1553064" y="1768462"/>
            <a:ext cx="400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N=0</a:t>
            </a:r>
            <a:endParaRPr lang="en-US" sz="8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539240" y="1970957"/>
            <a:ext cx="439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708815" y="820994"/>
            <a:ext cx="773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dirty="0" smtClean="0"/>
              <a:t>Use of commodities as early indicators (current month values to predict PPI in the next months), not as variables related with current PPI (N=0).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26" y="4032425"/>
            <a:ext cx="3402612" cy="58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01" y="1755619"/>
            <a:ext cx="5325247" cy="206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00" cy="441685"/>
          </a:xfrm>
          <a:solidFill>
            <a:srgbClr val="00B0F0"/>
          </a:solidFill>
        </p:spPr>
        <p:txBody>
          <a:bodyPr/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USING CURRENT COMMODITY PRICES TO TRY TO PREDICT THE FUTURE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E2491F09-8CBD-B342-9B9B-81F79B886E90}"/>
              </a:ext>
            </a:extLst>
          </p:cNvPr>
          <p:cNvSpPr txBox="1"/>
          <p:nvPr/>
        </p:nvSpPr>
        <p:spPr>
          <a:xfrm>
            <a:off x="708816" y="963097"/>
            <a:ext cx="7669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u="sng" dirty="0" smtClean="0"/>
              <a:t>CONCLUSIONS</a:t>
            </a:r>
          </a:p>
          <a:p>
            <a:pPr lvl="8" algn="just"/>
            <a:endParaRPr lang="en-US" dirty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Best results achieved when using values of current month to predict PPI (general) two month later (N=2) or 5 months (N=5). KNN model has the best scores. 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Worse </a:t>
            </a:r>
            <a:r>
              <a:rPr lang="en-US" dirty="0"/>
              <a:t>scores for other values of N (N=1 or N=3)</a:t>
            </a:r>
          </a:p>
          <a:p>
            <a:pPr lvl="8" algn="just"/>
            <a:endParaRPr lang="en-US" dirty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Increase of commodities prices does not affect immediately PPI. It takes some time (months) to impact economy and reflect in the PPI.</a:t>
            </a:r>
          </a:p>
          <a:p>
            <a:pPr lvl="8" algn="just"/>
            <a:endParaRPr lang="en-US" dirty="0" smtClean="0"/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Model also useful to predict PPI of industrial subsectors (using KNN model) and countries.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6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5" y="1451803"/>
            <a:ext cx="1498489" cy="149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5;p26"/>
          <p:cNvSpPr txBox="1"/>
          <p:nvPr/>
        </p:nvSpPr>
        <p:spPr>
          <a:xfrm>
            <a:off x="2219925" y="3034974"/>
            <a:ext cx="4704147" cy="4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ctr">
              <a:buClr>
                <a:srgbClr val="2F354A"/>
              </a:buClr>
              <a:buSzPts val="1500"/>
            </a:pPr>
            <a:r>
              <a:rPr lang="es-ES" sz="2000" b="1" dirty="0" smtClean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THANKS FOR YOUR ATTENTION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487</Words>
  <Application>Microsoft Office PowerPoint</Application>
  <PresentationFormat>Presentación en pantalla (16:9)</PresentationFormat>
  <Paragraphs>90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Helvetica Neue Light</vt:lpstr>
      <vt:lpstr>Helvetica Neue</vt:lpstr>
      <vt:lpstr>Roboto</vt:lpstr>
      <vt:lpstr>Simple Light</vt:lpstr>
      <vt:lpstr>White</vt:lpstr>
      <vt:lpstr>Presentación de PowerPoint</vt:lpstr>
      <vt:lpstr>WHAT IS INFLATION</vt:lpstr>
      <vt:lpstr>INFLATION FOR CUSTOMERS … BUT ALSO FOR COMPANIES</vt:lpstr>
      <vt:lpstr>WHY TO PUT FOCUS ON PRODUCER PRICE INDEX</vt:lpstr>
      <vt:lpstr>COST STRUCTURE. IMPACT OF COMMODITIES (I)</vt:lpstr>
      <vt:lpstr>COST STRUCTURE. IMPACT OF COMMODITIES (II)</vt:lpstr>
      <vt:lpstr>USING CURRENT COMMODITY PRICES TO TRY TO PREDICT THE FUTURE</vt:lpstr>
      <vt:lpstr>USING CURRENT COMMODITY PRICES TO TRY TO PREDICT THE FUTURE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</dc:creator>
  <cp:lastModifiedBy>mp</cp:lastModifiedBy>
  <cp:revision>116</cp:revision>
  <dcterms:modified xsi:type="dcterms:W3CDTF">2022-03-20T19:16:41Z</dcterms:modified>
</cp:coreProperties>
</file>