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4"/>
    <p:sldMasterId id="2147483659" r:id="rId5"/>
    <p:sldMasterId id="2147483660" r:id="rId6"/>
  </p:sldMasterIdLst>
  <p:notesMasterIdLst>
    <p:notesMasterId r:id="rId40"/>
  </p:notesMasterIdLst>
  <p:sldIdLst>
    <p:sldId id="256" r:id="rId7"/>
    <p:sldId id="257" r:id="rId8"/>
    <p:sldId id="297" r:id="rId9"/>
    <p:sldId id="293" r:id="rId10"/>
    <p:sldId id="314" r:id="rId11"/>
    <p:sldId id="315" r:id="rId12"/>
    <p:sldId id="316" r:id="rId13"/>
    <p:sldId id="317" r:id="rId14"/>
    <p:sldId id="319" r:id="rId15"/>
    <p:sldId id="339" r:id="rId16"/>
    <p:sldId id="318" r:id="rId17"/>
    <p:sldId id="320" r:id="rId18"/>
    <p:sldId id="321" r:id="rId19"/>
    <p:sldId id="322" r:id="rId20"/>
    <p:sldId id="323" r:id="rId21"/>
    <p:sldId id="324" r:id="rId22"/>
    <p:sldId id="341" r:id="rId23"/>
    <p:sldId id="325" r:id="rId24"/>
    <p:sldId id="326" r:id="rId25"/>
    <p:sldId id="327" r:id="rId26"/>
    <p:sldId id="328" r:id="rId27"/>
    <p:sldId id="340" r:id="rId28"/>
    <p:sldId id="329" r:id="rId29"/>
    <p:sldId id="330" r:id="rId30"/>
    <p:sldId id="336" r:id="rId31"/>
    <p:sldId id="337" r:id="rId32"/>
    <p:sldId id="331" r:id="rId33"/>
    <p:sldId id="338" r:id="rId34"/>
    <p:sldId id="332" r:id="rId35"/>
    <p:sldId id="333" r:id="rId36"/>
    <p:sldId id="334" r:id="rId37"/>
    <p:sldId id="292" r:id="rId38"/>
    <p:sldId id="335" r:id="rId39"/>
  </p:sldIdLst>
  <p:sldSz cx="9144000" cy="5143500" type="screen16x9"/>
  <p:notesSz cx="9925050" cy="66659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3D2"/>
    <a:srgbClr val="F8FF97"/>
    <a:srgbClr val="B4EBEA"/>
    <a:srgbClr val="96E1E1"/>
    <a:srgbClr val="9DEBDA"/>
    <a:srgbClr val="AFDC7E"/>
    <a:srgbClr val="EEB500"/>
    <a:srgbClr val="006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7A1BC-FA0B-4BD7-A01D-588EEBBD2986}">
  <a:tblStyle styleId="{2977A1BC-FA0B-4BD7-A01D-588EEBBD29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915" autoAdjust="0"/>
  </p:normalViewPr>
  <p:slideViewPr>
    <p:cSldViewPr snapToGrid="0"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2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1901" y="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urier New"/>
              <a:buChar char="o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2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00" tIns="45350" rIns="90700" bIns="453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7F8B6C5-19E3-E0C6-8A8F-962649FD4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4A649905-EB6A-003C-3919-BA8AD309AA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7B4CF2AC-12C3-7C7A-C8CD-8FE676BFF4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424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26496AE-A181-1F6E-8CAF-9FF2A51B8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EC5B2C07-D0A2-6FE4-1EAA-203A21932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F4A52B51-7B29-2801-01D5-14C14CB2F0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58294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A9A0B60-0816-2D69-5776-5201D511C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145512B1-D6EE-E2F9-DF21-8FC7B313A8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8C16067A-7390-95F4-1552-63A79FB487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621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709C571-D528-0EF3-8F95-D807FA70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Google Shape;92;p4:notes">
                <a:extLst>
                  <a:ext uri="{FF2B5EF4-FFF2-40B4-BE49-F238E27FC236}">
                    <a16:creationId xmlns:a16="http://schemas.microsoft.com/office/drawing/2014/main" id="{0EFC2E35-FB14-E74B-0750-82665935827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92506" y="3166309"/>
                <a:ext cx="7940040" cy="2999661"/>
              </a:xfrm>
              <a:prstGeom prst="rect">
                <a:avLst/>
              </a:prstGeom>
            </p:spPr>
            <p:txBody>
              <a:bodyPr spcFirstLastPara="1" wrap="square" lIns="90700" tIns="45350" rIns="90700" bIns="45350" anchor="t" anchorCtr="0">
                <a:noAutofit/>
              </a:bodyPr>
              <a:lstStyle/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de-DE" b="1" dirty="0"/>
                  <a:t>Formula:</a:t>
                </a: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endParaRPr lang="de-DE" sz="1200" i="1" noProof="0" dirty="0">
                  <a:latin typeface="Cambria Math" panose="02040503050406030204" pitchFamily="18" charset="0"/>
                </a:endParaRPr>
              </a:p>
              <a:p>
                <a:pPr marL="171450" lvl="0" indent="-171450" algn="l" rtl="0">
                  <a:spcBef>
                    <a:spcPts val="360"/>
                  </a:spcBef>
                  <a:spcAft>
                    <a:spcPts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sz="12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200" noProof="0" dirty="0"/>
                  <a:t> is the base stage reward value</a:t>
                </a: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FontTx/>
                  <a:buNone/>
                </a:pPr>
                <a:endParaRPr lang="en-US" sz="1200" noProof="0" dirty="0"/>
              </a:p>
              <a:p>
                <a:pPr marL="171450" lvl="0" indent="-171450" algn="l" rtl="0">
                  <a:spcBef>
                    <a:spcPts val="360"/>
                  </a:spcBef>
                  <a:spcAft>
                    <a:spcPts val="0"/>
                  </a:spcAft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2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1200" noProof="0" dirty="0"/>
                  <a:t> is the stage multiplier</a:t>
                </a:r>
                <a:endParaRPr dirty="0"/>
              </a:p>
            </p:txBody>
          </p:sp>
        </mc:Choice>
        <mc:Fallback xmlns="">
          <p:sp>
            <p:nvSpPr>
              <p:cNvPr id="92" name="Google Shape;92;p4:notes">
                <a:extLst>
                  <a:ext uri="{FF2B5EF4-FFF2-40B4-BE49-F238E27FC236}">
                    <a16:creationId xmlns:a16="http://schemas.microsoft.com/office/drawing/2014/main" id="{0EFC2E35-FB14-E74B-0750-82665935827D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92506" y="3166309"/>
                <a:ext cx="7940040" cy="2999661"/>
              </a:xfrm>
              <a:prstGeom prst="rect">
                <a:avLst/>
              </a:prstGeom>
            </p:spPr>
            <p:txBody>
              <a:bodyPr spcFirstLastPara="1" wrap="square" lIns="90700" tIns="45350" rIns="90700" bIns="45350" anchor="t" anchorCtr="0">
                <a:noAutofit/>
              </a:bodyPr>
              <a:lstStyle/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r>
                  <a:rPr lang="de-DE" b="1" dirty="0"/>
                  <a:t>Formula:</a:t>
                </a: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None/>
                </a:pPr>
                <a:endParaRPr lang="de-DE" sz="1200" i="1" noProof="0" dirty="0">
                  <a:latin typeface="Cambria Math" panose="02040503050406030204" pitchFamily="18" charset="0"/>
                </a:endParaRPr>
              </a:p>
              <a:p>
                <a:pPr marL="171450" lvl="0" indent="-171450" algn="l" rtl="0">
                  <a:spcBef>
                    <a:spcPts val="36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200" b="0" i="0" noProof="0">
                    <a:latin typeface="Cambria Math" panose="02040503050406030204" pitchFamily="18" charset="0"/>
                  </a:rPr>
                  <a:t>𝑟_</a:t>
                </a:r>
                <a:r>
                  <a:rPr lang="de-DE" sz="1200" b="0" i="0" noProof="0">
                    <a:latin typeface="Cambria Math" panose="02040503050406030204" pitchFamily="18" charset="0"/>
                  </a:rPr>
                  <a:t>0</a:t>
                </a:r>
                <a:r>
                  <a:rPr lang="en-US" sz="1200" noProof="0" dirty="0"/>
                  <a:t> is the base stage reward value</a:t>
                </a:r>
              </a:p>
              <a:p>
                <a:pPr marL="0" lvl="0" indent="0" algn="l" rtl="0">
                  <a:spcBef>
                    <a:spcPts val="360"/>
                  </a:spcBef>
                  <a:spcAft>
                    <a:spcPts val="0"/>
                  </a:spcAft>
                  <a:buFontTx/>
                  <a:buNone/>
                </a:pPr>
                <a:endParaRPr lang="en-US" sz="1200" noProof="0" dirty="0"/>
              </a:p>
              <a:p>
                <a:pPr marL="171450" lvl="0" indent="-171450" algn="l" rtl="0">
                  <a:spcBef>
                    <a:spcPts val="360"/>
                  </a:spcBef>
                  <a:spcAft>
                    <a:spcPts val="0"/>
                  </a:spcAft>
                  <a:buFontTx/>
                  <a:buChar char="-"/>
                </a:pPr>
                <a:r>
                  <a:rPr lang="en-US" sz="1200" b="0" i="0" noProof="0">
                    <a:latin typeface="Cambria Math" panose="02040503050406030204" pitchFamily="18" charset="0"/>
                  </a:rPr>
                  <a:t>𝑟_𝑏</a:t>
                </a:r>
                <a:r>
                  <a:rPr lang="en-US" sz="1200" noProof="0" dirty="0"/>
                  <a:t> is the stage multiplier</a:t>
                </a:r>
                <a:endParaRPr dirty="0"/>
              </a:p>
            </p:txBody>
          </p:sp>
        </mc:Fallback>
      </mc:AlternateContent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78352219-6909-AF2C-D0FF-F55EA7800F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1630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1514F953-2BB5-56DF-57FD-A49A6C667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>
            <a:extLst>
              <a:ext uri="{FF2B5EF4-FFF2-40B4-BE49-F238E27FC236}">
                <a16:creationId xmlns:a16="http://schemas.microsoft.com/office/drawing/2014/main" id="{CCE0A206-7EEB-773D-F7EF-E39FAD1B4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>
            <a:extLst>
              <a:ext uri="{FF2B5EF4-FFF2-40B4-BE49-F238E27FC236}">
                <a16:creationId xmlns:a16="http://schemas.microsoft.com/office/drawing/2014/main" id="{338447F7-BAAB-B3BF-67F2-E9B827360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2384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0ED6F7F-AC78-4ED2-9FD3-896D91D5A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067ECBCE-59AD-D645-5A3F-FAAD4C15F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noProof="0" dirty="0"/>
              <a:t>Training is random and subjected to variance -&gt; training 3 times helps to alleviate that</a:t>
            </a:r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FC33C2FE-7B95-5FF0-3DCC-DCDFA799DC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5422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7810A1B4-F203-562C-79C4-3711286C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B3B8A19E-5023-2CA6-FDE3-26C2036B5E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D07B6BF1-5002-DAB2-B5D6-B8B861EBBD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6267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DD5631A-D82F-BD5E-E317-16C493FAD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B8B861FB-73A7-0B86-2CA5-7ABC18AD54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CDA2F8A1-3695-8809-8956-379A70FC06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6896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E230CFB-0E01-286C-1BE7-03C8EE524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AEBB911E-F0C8-8AC0-BA92-855E616136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Base Case: dynamic (explain shortly) -&gt; problem as it falsifies success rate when it is low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Incremental case: always have true height threshold &amp; give portions of reward when reaching increments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FontTx/>
              <a:buNone/>
            </a:pPr>
            <a:r>
              <a:rPr lang="en-US" b="1" noProof="0" dirty="0"/>
              <a:t>Performance: 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Mean reward not easily comparable as it is measured differently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Success rate: even though task is much harder in incremental case, almost same performance reached in the end -&gt; superior</a:t>
            </a:r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71E31C69-5AE7-4F41-D0AE-31EF215DA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1395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B10E75A-CF65-D1EE-D25A-2D0B8A356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D9C0F6CB-C1E1-E041-C18F-E9C410931B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Base Case: penalty is constant (-0.1 per step)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Implement growing time-step penalty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Linear increases by 0.1 every 125k time steps / Exponential doubles every 125k time steps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Growing cases both perform better than constant case (higher success rate &amp; reward from best model)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BUT: impossible to determine if constant or exponential case is superior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noProof="0" dirty="0"/>
              <a:t>Should be very close for the first 250k steps, as conditions are identical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noProof="0" dirty="0"/>
              <a:t>Exponential case performs significantly better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noProof="0" dirty="0"/>
              <a:t>Shows that the variance is too high due to training instability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 typeface="Wingdings" panose="05000000000000000000" pitchFamily="2" charset="2"/>
              <a:buChar char="è"/>
            </a:pPr>
            <a:r>
              <a:rPr lang="en-US" noProof="0" dirty="0"/>
              <a:t>More Runs would be necessary to determine better approach with high confidence</a:t>
            </a:r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CC61E07D-FEDD-3C4B-2125-62D0A432A3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41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4B7B46C5-78FE-915B-37D2-FFB60DD0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ADF4D426-B9B1-0D80-ADC9-A08FCBC907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Agent can only reach subsequent stages with same object as in previous stages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Idea: force agent to learn to focus on a single object &amp; then grasp it (avoid random grasps)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Start from ‘Touch’ stage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FontTx/>
              <a:buNone/>
            </a:pPr>
            <a:r>
              <a:rPr lang="en-US" noProof="0" dirty="0"/>
              <a:t>Results: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Configuration with single-object focus performs significantly worse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Single-object focus reduces the occurrence frequency of later stages of the reward function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This doesn’t work well given the preexisting training instability</a:t>
            </a:r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2FCB9140-C28A-15C3-B92B-874876B51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873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EF09DFA-0E87-9A75-A9F1-09742A7EE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8CA4002D-4CB5-9F8D-17F2-9FB1D0B076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Mean forward pass duration was measured over 100 forward passes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FontTx/>
              <a:buNone/>
            </a:pPr>
            <a:endParaRPr lang="en-US" noProof="0" dirty="0"/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Environment step duration is 400 </a:t>
            </a:r>
            <a:r>
              <a:rPr lang="en-US" noProof="0" dirty="0" err="1"/>
              <a:t>ms</a:t>
            </a:r>
            <a:r>
              <a:rPr lang="en-US" noProof="0" dirty="0"/>
              <a:t> → 135 </a:t>
            </a:r>
            <a:r>
              <a:rPr lang="en-US" noProof="0" dirty="0" err="1"/>
              <a:t>ms</a:t>
            </a:r>
            <a:r>
              <a:rPr lang="en-US" noProof="0" dirty="0"/>
              <a:t> could be problematic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FontTx/>
              <a:buNone/>
            </a:pPr>
            <a:endParaRPr lang="en-US" noProof="0" dirty="0"/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580 </a:t>
            </a:r>
            <a:r>
              <a:rPr lang="en-US" noProof="0" dirty="0" err="1"/>
              <a:t>ms</a:t>
            </a:r>
            <a:r>
              <a:rPr lang="en-US" noProof="0" dirty="0"/>
              <a:t> for a batch forward pass → leads to significantly slower training (even though training duration is already a limitating factor)</a:t>
            </a:r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26A15089-57E0-8C89-6E75-56C896EEBF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808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FDE5CB24-C685-A29F-0393-514AE8F78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A3534BE5-92BC-D061-6AC2-8EAD4D53D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0BAD653E-1957-B915-FFF9-8F15F3877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46496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36DC48F-0309-702D-DF2F-1C38C7925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FD9EABDB-82D4-B1BE-27C6-95F398B241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801D2D29-BA3F-A2BA-6B72-BE79E9FD52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3974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4607294-05B6-DB7C-89C4-84FAE4F4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635E3C73-162A-CB50-C541-5BB34622CC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D7431AB5-CDDA-21BE-A575-B9C068FBE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2289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4792057-0038-6CBA-56B8-29B627D5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E45D0CE3-0FD6-0131-3B2F-54B490F7A8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9BA6E61C-2E69-5309-BA92-98612965B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7239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3808206-6A88-4861-0D0C-4D4967AB0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3F3CCA02-EB6B-9518-6429-7CC7C015F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FD243799-4B46-E65D-9827-F6D0DFC7E6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9911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B3DC025-6042-6210-34B5-21663DCAA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52605AD4-6461-EC9B-CC8C-0ED1703778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de-DE" dirty="0"/>
              <a:t>Paper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Ze</a:t>
            </a:r>
            <a:r>
              <a:rPr lang="de-DE" dirty="0"/>
              <a:t> et al.</a:t>
            </a:r>
            <a:endParaRPr dirty="0"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9A64EF5D-170A-E2B3-2386-14ADF4A2AA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8316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BD38492-CB16-8A2A-64F5-88DC58298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5777FB6C-C716-CB70-A6D8-670C3AF1E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9DDEDECB-1BF7-9985-4D3B-9BC1F8045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916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A2777668-36FD-CBC9-1390-CB37C358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>
            <a:extLst>
              <a:ext uri="{FF2B5EF4-FFF2-40B4-BE49-F238E27FC236}">
                <a16:creationId xmlns:a16="http://schemas.microsoft.com/office/drawing/2014/main" id="{79A4F99A-0273-5987-F774-103923FA4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>
            <a:extLst>
              <a:ext uri="{FF2B5EF4-FFF2-40B4-BE49-F238E27FC236}">
                <a16:creationId xmlns:a16="http://schemas.microsoft.com/office/drawing/2014/main" id="{FD80A17D-7BF9-CD1D-2AEB-E760F22EA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453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5CF62BEB-647E-294D-E9A9-F7EB15507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>
            <a:extLst>
              <a:ext uri="{FF2B5EF4-FFF2-40B4-BE49-F238E27FC236}">
                <a16:creationId xmlns:a16="http://schemas.microsoft.com/office/drawing/2014/main" id="{E2B5D827-FBE2-5E5B-9670-2B12E97D9D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>
            <a:extLst>
              <a:ext uri="{FF2B5EF4-FFF2-40B4-BE49-F238E27FC236}">
                <a16:creationId xmlns:a16="http://schemas.microsoft.com/office/drawing/2014/main" id="{6B00E5F9-F8DE-8F35-C2A5-93099F7A53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1051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385554D8-06F7-06C8-171E-E06BB3F97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9452A658-A30E-ED70-F4DF-FC394F2840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24B1BABB-B814-8707-FCDF-E90280CDA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4869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B6E08B88-E2DC-F26C-6965-E6F09876F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510EA99A-3AA0-BDEE-56A8-D8DFD1536F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DBD6394D-77FF-71EC-BD86-D78310866B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5778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5CF62BEB-647E-294D-E9A9-F7EB15507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>
            <a:extLst>
              <a:ext uri="{FF2B5EF4-FFF2-40B4-BE49-F238E27FC236}">
                <a16:creationId xmlns:a16="http://schemas.microsoft.com/office/drawing/2014/main" id="{E2B5D827-FBE2-5E5B-9670-2B12E97D9D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>
            <a:extLst>
              <a:ext uri="{FF2B5EF4-FFF2-40B4-BE49-F238E27FC236}">
                <a16:creationId xmlns:a16="http://schemas.microsoft.com/office/drawing/2014/main" id="{6B00E5F9-F8DE-8F35-C2A5-93099F7A53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39812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0E9576CE-9568-6B73-1946-62A572DAB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01526996-2608-079C-B4BB-4CC65CA694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FD6C8C9D-7B54-EA8F-248C-598B0BD14C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534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AECE8A15-692B-D73A-61CA-B8CC392D7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D91DD2A5-1740-EA69-9B4A-891D70516D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FontTx/>
              <a:buNone/>
            </a:pPr>
            <a:r>
              <a:rPr lang="en-US" b="1" noProof="0" dirty="0"/>
              <a:t>Applications across many fields: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FontTx/>
              <a:buNone/>
            </a:pPr>
            <a:r>
              <a:rPr lang="en-US" noProof="0" dirty="0"/>
              <a:t>manufacturing / logistics / agriculture / healthcare / …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FontTx/>
              <a:buNone/>
            </a:pPr>
            <a:endParaRPr lang="en-US" noProof="0" dirty="0"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FDE47DC7-55D7-3BD6-EDB5-38E6358B3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43000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31128C61-AAC9-90F6-E23F-5823DFA74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>
            <a:extLst>
              <a:ext uri="{FF2B5EF4-FFF2-40B4-BE49-F238E27FC236}">
                <a16:creationId xmlns:a16="http://schemas.microsoft.com/office/drawing/2014/main" id="{2F0E9AB4-933A-940E-55BA-8B6C8CBCF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>
            <a:extLst>
              <a:ext uri="{FF2B5EF4-FFF2-40B4-BE49-F238E27FC236}">
                <a16:creationId xmlns:a16="http://schemas.microsoft.com/office/drawing/2014/main" id="{8CB2F839-4ECA-B018-A034-507BA8625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18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983AAED2-6637-4886-B389-AE89160D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7081261C-3061-E0FD-5470-4017AD7A1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noProof="0" dirty="0"/>
              <a:t>MDP: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episodic environment</a:t>
            </a:r>
          </a:p>
          <a:p>
            <a:pPr marL="171450" lvl="0" indent="-171450" algn="l" rtl="0">
              <a:spcBef>
                <a:spcPts val="360"/>
              </a:spcBef>
              <a:spcAft>
                <a:spcPts val="0"/>
              </a:spcAft>
              <a:buFontTx/>
              <a:buChar char="-"/>
            </a:pPr>
            <a:r>
              <a:rPr lang="en-US" noProof="0" dirty="0"/>
              <a:t>current state only depends on the last previous state</a:t>
            </a:r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7B74F10E-9979-61EA-D44E-5E4EF8F10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223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8995743B-9CB2-12E8-FB8F-2DCB35380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F679E724-5B67-5C79-7D4B-4EDCA0231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 noProof="0" dirty="0"/>
              <a:t>Robot: </a:t>
            </a:r>
            <a:r>
              <a:rPr lang="en-US" noProof="0" dirty="0"/>
              <a:t>with 7-DOF </a:t>
            </a:r>
            <a:r>
              <a:rPr lang="en-US" noProof="0" dirty="0" err="1"/>
              <a:t>Kinova</a:t>
            </a:r>
            <a:r>
              <a:rPr lang="en-US" noProof="0" dirty="0"/>
              <a:t> Gen2 robotic arm &amp; 3-finger gripper attached</a:t>
            </a:r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02D57E12-6E4C-EE3C-1691-EA6E1BCA8C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694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D15939C2-F4C2-1C99-DA11-00F6725B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:notes">
            <a:extLst>
              <a:ext uri="{FF2B5EF4-FFF2-40B4-BE49-F238E27FC236}">
                <a16:creationId xmlns:a16="http://schemas.microsoft.com/office/drawing/2014/main" id="{08B8B309-A71E-4796-8489-41FDEC87A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:notes">
            <a:extLst>
              <a:ext uri="{FF2B5EF4-FFF2-40B4-BE49-F238E27FC236}">
                <a16:creationId xmlns:a16="http://schemas.microsoft.com/office/drawing/2014/main" id="{9D3C1AE7-849E-CF39-8463-A2BDD0993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5754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E050D0DA-F869-D3BD-914A-F77B567F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>
            <a:extLst>
              <a:ext uri="{FF2B5EF4-FFF2-40B4-BE49-F238E27FC236}">
                <a16:creationId xmlns:a16="http://schemas.microsoft.com/office/drawing/2014/main" id="{C44E2A61-2825-F7D4-3B02-520DA9199B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spcFirstLastPara="1" wrap="square" lIns="90700" tIns="45350" rIns="90700" bIns="4535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>
            <a:extLst>
              <a:ext uri="{FF2B5EF4-FFF2-40B4-BE49-F238E27FC236}">
                <a16:creationId xmlns:a16="http://schemas.microsoft.com/office/drawing/2014/main" id="{4A436D10-4C9D-1B27-A0D7-4AB863BABB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10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">
  <p:cSld name="Inhal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">
  <p:cSld name="Zwei Inhalte +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3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>
  <p:cSld name="zwei Inhalt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+ Text">
  <p:cSld name="Inhalt +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ße Bilder">
  <p:cSld name="große Bil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0" y="2133600"/>
            <a:ext cx="9144000" cy="30099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 + Text (Hintergrund)">
  <p:cSld name="Zwei Inhalte + Text (Hintergrund)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/>
          <p:nvPr/>
        </p:nvSpPr>
        <p:spPr>
          <a:xfrm>
            <a:off x="0" y="2152650"/>
            <a:ext cx="9144000" cy="29908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>
            <a:spLocks noGrp="1"/>
          </p:cNvSpPr>
          <p:nvPr>
            <p:ph type="pic" idx="2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2"/>
          <p:cNvSpPr txBox="1">
            <a:spLocks noGrp="1"/>
          </p:cNvSpPr>
          <p:nvPr>
            <p:ph type="body" idx="3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rt">
  <p:cSld name="Star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8347635" y="4806203"/>
            <a:ext cx="575236" cy="26894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3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2" name="Google Shape;12;p1" descr="20150416 tum logo blau png final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18800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 descr="Fahnen_HG.jpg"/>
          <p:cNvPicPr preferRelativeResize="0"/>
          <p:nvPr/>
        </p:nvPicPr>
        <p:blipFill rotWithShape="1">
          <a:blip r:embed="rId3">
            <a:alphaModFix/>
          </a:blip>
          <a:srcRect l="398" t="14166" b="10833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 descr="20150416 tum logo blau png final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18800" y="324000"/>
            <a:ext cx="599513" cy="32028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5" descr="20150416 tum logo blau png final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18411" y="324000"/>
            <a:ext cx="604774" cy="31851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 descr="TUM_Glockenturm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5215" y="1476375"/>
            <a:ext cx="3819542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xfrm>
            <a:off x="317550" y="772400"/>
            <a:ext cx="85089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Deep Reinforcement Learning for Robotic Grasping in an Unstructured Environment</a:t>
            </a:r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317550" y="1938300"/>
            <a:ext cx="8508900" cy="14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Matthias Pouleau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 err="1"/>
              <a:t>Technische</a:t>
            </a:r>
            <a:r>
              <a:rPr lang="en-US" noProof="0" dirty="0"/>
              <a:t> Universität München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TUM School of Computation, Information and Technology</a:t>
            </a:r>
          </a:p>
          <a:p>
            <a:pPr marL="0" indent="0">
              <a:lnSpc>
                <a:spcPct val="200000"/>
              </a:lnSpc>
            </a:pPr>
            <a:r>
              <a:rPr lang="en-US" noProof="0" dirty="0"/>
              <a:t>Munich, February 3rd,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E6FA2B49-9904-F72D-CB47-FCBF5795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219465D7-495A-A75B-298B-549CD6653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824910" cy="4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>
                <a:solidFill>
                  <a:srgbClr val="0065BD"/>
                </a:solidFill>
              </a:rPr>
              <a:t>System Architecture - Observation Space and Feature Extraction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79F2A558-5567-C56D-1A4D-A2367D5012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D62FA7D1-46F9-CD72-57E9-231EA35458E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AAFA66-93BF-C780-B0A8-1324C2E6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263" y="1291939"/>
            <a:ext cx="6165473" cy="288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B96D4-9904-B15B-F876-607C981E9DD7}"/>
              </a:ext>
            </a:extLst>
          </p:cNvPr>
          <p:cNvSpPr txBox="1"/>
          <p:nvPr/>
        </p:nvSpPr>
        <p:spPr>
          <a:xfrm>
            <a:off x="1393274" y="4171939"/>
            <a:ext cx="6676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Visual representation of the conversion of the RGB-D input into an Octree, from [1]</a:t>
            </a:r>
          </a:p>
        </p:txBody>
      </p:sp>
    </p:spTree>
    <p:extLst>
      <p:ext uri="{BB962C8B-B14F-4D97-AF65-F5344CB8AC3E}">
        <p14:creationId xmlns:p14="http://schemas.microsoft.com/office/powerpoint/2010/main" val="753482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30A1F4B1-12F3-5F79-7FA7-CD647F156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483083DF-5030-5CF5-9D67-BC0C77576A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System Architecture - Main Pipeline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E0C756C7-F063-3B21-CC35-C5795AA409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63D09849-5CB9-B1D7-5ED4-2A46388486B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04BD5C-6CBB-75BB-383F-EE037913B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7" y="1303931"/>
            <a:ext cx="7913066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7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44E44A85-2032-24AB-95D7-D65725750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7A089539-847A-BC16-52A4-F07D446A5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508999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Continuous action space:</a:t>
            </a:r>
            <a:r>
              <a:rPr lang="en-US" sz="1800" dirty="0"/>
              <a:t> model-free learning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Sparse sampling due to expensive simulation step: </a:t>
            </a:r>
            <a:r>
              <a:rPr lang="en-US" sz="1800" dirty="0"/>
              <a:t>off-policy algorithm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Current implementation supports actor-critic algorithms </a:t>
            </a:r>
            <a:r>
              <a:rPr lang="en-US" sz="1800" b="1" dirty="0"/>
              <a:t>TD3</a:t>
            </a:r>
            <a:r>
              <a:rPr lang="en-US" sz="1800" dirty="0"/>
              <a:t>, </a:t>
            </a:r>
            <a:r>
              <a:rPr lang="en-US" sz="1800" b="1" dirty="0"/>
              <a:t>SAC</a:t>
            </a:r>
            <a:r>
              <a:rPr lang="en-US" sz="1800" dirty="0"/>
              <a:t>, and </a:t>
            </a:r>
            <a:r>
              <a:rPr lang="en-US" sz="1800" b="1" dirty="0"/>
              <a:t>TQC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3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Findings </a:t>
            </a:r>
            <a:r>
              <a:rPr lang="en-US" sz="1800" b="1" noProof="0" dirty="0"/>
              <a:t>from base paper: </a:t>
            </a:r>
            <a:r>
              <a:rPr lang="en-US" sz="1800" noProof="0" dirty="0"/>
              <a:t>TQC algorithm demonstrated best performance</a:t>
            </a:r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6E1DB9C9-7E7E-DC68-AA77-0BE1506478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System Architecture - Reinforcement Learning Algorithm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66DD6120-8F27-95F4-4725-4AFFAA027F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12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8A833BC3-504D-B6AF-92F3-A4861B14C2F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911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71A5EFC5-BA60-A674-EBB1-D096B8D7B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5" name="Google Shape;95;p15">
                <a:extLst>
                  <a:ext uri="{FF2B5EF4-FFF2-40B4-BE49-F238E27FC236}">
                    <a16:creationId xmlns:a16="http://schemas.microsoft.com/office/drawing/2014/main" id="{A0362D4F-E6A4-E264-4E9E-3511940F759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9090" y="1329397"/>
                <a:ext cx="8690231" cy="33664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rgbClr val="0065BD"/>
                  </a:buClr>
                  <a:buSzPts val="1800"/>
                  <a:buFont typeface="Wingdings" panose="05000000000000000000" pitchFamily="2" charset="2"/>
                  <a:buChar char="§"/>
                </a:pPr>
                <a:r>
                  <a:rPr lang="en-US" sz="1800" b="1" noProof="0" dirty="0"/>
                  <a:t>Composite reward function: </a:t>
                </a:r>
                <a:r>
                  <a:rPr lang="en-US" sz="1800" noProof="0" dirty="0"/>
                  <a:t>four reachable stages (</a:t>
                </a:r>
                <a:r>
                  <a:rPr lang="en-US" sz="1600" i="1" noProof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‘Reach’, ‘Touch’, ‘Grasp’, ‘Lift’</a:t>
                </a:r>
                <a:r>
                  <a:rPr lang="en-US" sz="1800" noProof="0" dirty="0"/>
                  <a:t>)</a:t>
                </a:r>
              </a:p>
              <a:p>
                <a:pPr lvl="1" indent="-342900">
                  <a:lnSpc>
                    <a:spcPct val="100000"/>
                  </a:lnSpc>
                  <a:spcAft>
                    <a:spcPts val="1000"/>
                  </a:spcAft>
                  <a:buClrTx/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Reward for reaching stage grows exponentially</a:t>
                </a:r>
              </a:p>
              <a:p>
                <a:pPr lvl="1" indent="-342900">
                  <a:lnSpc>
                    <a:spcPct val="100000"/>
                  </a:lnSpc>
                  <a:spcAft>
                    <a:spcPts val="1800"/>
                  </a:spcAft>
                  <a:buClrTx/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1800" b="0" noProof="0" dirty="0"/>
                  <a:t>For each stage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0" noProof="0" smtClean="0">
                            <a:latin typeface="Cambria Math" panose="02040503050406030204" pitchFamily="18" charset="0"/>
                          </a:rPr>
                          <m:t>1,4</m:t>
                        </m:r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1800" noProof="0" dirty="0"/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1800"/>
                  </a:spcAft>
                  <a:buClr>
                    <a:srgbClr val="0065BD"/>
                  </a:buClr>
                  <a:buSzPts val="1800"/>
                  <a:buFont typeface="Wingdings" panose="05000000000000000000" pitchFamily="2" charset="2"/>
                  <a:buChar char="§"/>
                </a:pPr>
                <a:r>
                  <a:rPr lang="en-US" sz="1800" b="1" noProof="0" dirty="0"/>
                  <a:t>Persistent reward function:</a:t>
                </a:r>
                <a:r>
                  <a:rPr lang="en-US" sz="1800" noProof="0" dirty="0"/>
                  <a:t> time penalty at each environment step </a:t>
                </a:r>
                <a:r>
                  <a:rPr lang="en-US" sz="1800" i="1" noProof="0" dirty="0"/>
                  <a:t>t</a:t>
                </a:r>
              </a:p>
              <a:p>
                <a:pPr marL="457200" lvl="0" indent="-3429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1000"/>
                  </a:spcAft>
                  <a:buClr>
                    <a:srgbClr val="0065BD"/>
                  </a:buClr>
                  <a:buSzPts val="1800"/>
                  <a:buFont typeface="Wingdings" panose="05000000000000000000" pitchFamily="2" charset="2"/>
                  <a:buChar char="§"/>
                </a:pPr>
                <a:r>
                  <a:rPr lang="en-US" sz="1800" b="1" dirty="0"/>
                  <a:t>Termination conditions:</a:t>
                </a:r>
              </a:p>
              <a:p>
                <a:pPr lvl="1" indent="-342900">
                  <a:lnSpc>
                    <a:spcPct val="100000"/>
                  </a:lnSpc>
                  <a:spcAft>
                    <a:spcPts val="1000"/>
                  </a:spcAft>
                  <a:buClrTx/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1800" noProof="0" dirty="0"/>
                  <a:t>Episode ends with a failure after 100 time steps</a:t>
                </a:r>
              </a:p>
              <a:p>
                <a:pPr lvl="1" indent="-342900">
                  <a:lnSpc>
                    <a:spcPct val="100000"/>
                  </a:lnSpc>
                  <a:spcAft>
                    <a:spcPts val="1000"/>
                  </a:spcAft>
                  <a:buClrTx/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Task is failed if robot arm gets stuck</a:t>
                </a:r>
              </a:p>
              <a:p>
                <a:pPr lvl="1" indent="-342900">
                  <a:lnSpc>
                    <a:spcPct val="100000"/>
                  </a:lnSpc>
                  <a:spcAft>
                    <a:spcPts val="1200"/>
                  </a:spcAft>
                  <a:buClrTx/>
                  <a:buSzPts val="1800"/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Episode ends successfully if robot raises object above ‘Lift’ threshold</a:t>
                </a:r>
                <a:endParaRPr lang="en-US" sz="1800" noProof="0" dirty="0"/>
              </a:p>
            </p:txBody>
          </p:sp>
        </mc:Choice>
        <mc:Fallback xmlns="">
          <p:sp>
            <p:nvSpPr>
              <p:cNvPr id="95" name="Google Shape;95;p15">
                <a:extLst>
                  <a:ext uri="{FF2B5EF4-FFF2-40B4-BE49-F238E27FC236}">
                    <a16:creationId xmlns:a16="http://schemas.microsoft.com/office/drawing/2014/main" id="{A0362D4F-E6A4-E264-4E9E-3511940F759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9090" y="1329397"/>
                <a:ext cx="8690231" cy="3366428"/>
              </a:xfrm>
              <a:prstGeom prst="rect">
                <a:avLst/>
              </a:prstGeom>
              <a:blipFill>
                <a:blip r:embed="rId3"/>
                <a:stretch>
                  <a:fillRect l="-140" t="-2355" r="-842" b="-25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2C464F54-AD74-7903-0A65-596DD520FE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System Architecture - Curriculum 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77F7BACE-864E-5F13-EF98-FC65378759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13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92F171BA-8D87-3DB1-68A2-9802A8815F1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380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A613B3AC-8F7C-B75E-3BCF-B565F0663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9A31B1E0-5C17-6DCD-4326-2617EC6594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57" y="2383631"/>
            <a:ext cx="4592487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/>
              <a:t>Experiments and Results</a:t>
            </a:r>
          </a:p>
        </p:txBody>
      </p:sp>
    </p:spTree>
    <p:extLst>
      <p:ext uri="{BB962C8B-B14F-4D97-AF65-F5344CB8AC3E}">
        <p14:creationId xmlns:p14="http://schemas.microsoft.com/office/powerpoint/2010/main" val="415084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35E74AFD-1C28-949D-71AD-E567E6E9B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62E6EAC7-D193-8E1B-69EF-3256F24E03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508999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</a:pPr>
            <a:r>
              <a:rPr lang="en-US" sz="1800" b="1" noProof="0" dirty="0"/>
              <a:t>Training Agents: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Train agent for 500k time steps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Run training process 3 times with different random seeds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Evaluate agent for 50 episodes every 25k time steps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Plot mean episode reward and success rate over time</a:t>
            </a:r>
            <a:endParaRPr lang="en-US" sz="1800" noProof="0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</a:pPr>
            <a:r>
              <a:rPr lang="en-US" sz="1800" b="1" dirty="0"/>
              <a:t>Best Model Evaluation:</a:t>
            </a:r>
            <a:endParaRPr lang="en-US" sz="1800" b="1" noProof="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Evaluate best performing model under new random seed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Evaluation over 200 episodes</a:t>
            </a:r>
            <a:endParaRPr lang="en-US" sz="1800" noProof="0"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2BC50284-8F0E-CCD9-FA4B-6700801D6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Experiment Setup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EBF90548-3FE1-279B-1E6D-AA6020E95D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ECDD0A6B-AE88-AC19-8441-22D028FBA2D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555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338B54DE-796D-61F3-3E82-5459D859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5056E2ED-F4B7-B39C-173B-FD60B7536B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508999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</a:pPr>
            <a:r>
              <a:rPr lang="en-US" sz="1800" b="1" dirty="0"/>
              <a:t>Training under theoretically identical conditions as base paper experiment: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TQC algorithm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O-CNN-based feature extractor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Standard curriculum:</a:t>
            </a:r>
          </a:p>
          <a:p>
            <a:pPr lvl="1" indent="-342900">
              <a:lnSpc>
                <a:spcPct val="100000"/>
              </a:lnSpc>
              <a:spcAft>
                <a:spcPts val="1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noProof="0" dirty="0"/>
              <a:t>Constant persistent time penalty</a:t>
            </a:r>
          </a:p>
          <a:p>
            <a:pPr lvl="1" indent="-342900">
              <a:lnSpc>
                <a:spcPct val="100000"/>
              </a:lnSpc>
              <a:spcAft>
                <a:spcPts val="1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noProof="0" dirty="0"/>
              <a:t>Dynamic lift height threshold</a:t>
            </a:r>
          </a:p>
          <a:p>
            <a:pPr lvl="1" indent="-342900">
              <a:lnSpc>
                <a:spcPct val="100000"/>
              </a:lnSpc>
              <a:spcAft>
                <a:spcPts val="1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No single-object focus</a:t>
            </a:r>
            <a:r>
              <a:rPr lang="en-US" sz="1800" noProof="0" dirty="0"/>
              <a:t> 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</a:pPr>
            <a:r>
              <a:rPr lang="en-US" sz="1800" b="1" noProof="0" dirty="0"/>
              <a:t>Expected maximum success rate (from [1]):</a:t>
            </a:r>
            <a:r>
              <a:rPr lang="en-US" sz="1800" noProof="0" dirty="0"/>
              <a:t> 33%</a:t>
            </a:r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A8CF1083-1729-C686-C880-01AD5B94E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Reproduced Baseline Experiment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4BD91B72-08FB-076B-732B-F3214926C0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AB0F73A3-93A2-4482-8F0A-8621D7FF09B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481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4833DE3B-B2BA-0AB4-0753-165301C2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72EAF04B-912E-1B1F-B802-2DBDDA229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Reproduced Baseline Experiment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89F92DBB-0A6E-1654-8B01-02257A6797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B32D5A43-4F57-9A9A-D7D7-2709841B464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11BB5E-8A18-9F72-5940-0F0CBD6A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9089"/>
            <a:ext cx="4860000" cy="2818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3433C-31C1-7F18-651E-4BBF4FFE7B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68"/>
          <a:stretch/>
        </p:blipFill>
        <p:spPr>
          <a:xfrm>
            <a:off x="4447680" y="1599043"/>
            <a:ext cx="4696320" cy="281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0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FEF2B981-E920-0750-7EF0-EE425744B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the growth of a lift&#10;&#10;Description automatically generated with medium confidence">
            <a:extLst>
              <a:ext uri="{FF2B5EF4-FFF2-40B4-BE49-F238E27FC236}">
                <a16:creationId xmlns:a16="http://schemas.microsoft.com/office/drawing/2014/main" id="{87DF9E48-D940-A6B6-188B-330D0C6BD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889"/>
            <a:ext cx="4860000" cy="29160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6D3CC7B9-246A-A5D6-9A04-96251321C0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Experiments on Curriculum - “Lift” Stage Reward Function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2464EC4A-8E96-8B79-03A5-F0874F546F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EA5FC415-F631-5A12-26F7-9D88F0BF554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11" name="Picture 10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65FAE1DB-8588-9E49-38C8-2F16EEF191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97"/>
          <a:stretch/>
        </p:blipFill>
        <p:spPr>
          <a:xfrm>
            <a:off x="4449054" y="1501889"/>
            <a:ext cx="4694945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220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EFA3E9E0-8785-31AE-90A7-E0E569076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B4A97B7C-43D3-3323-A72D-4A24B479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889"/>
            <a:ext cx="4860000" cy="29160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FFAE48EC-428E-4B30-5B4B-4DE3A6E18A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Experiments on Curriculum - Persistent Reward Penalty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CB6D77AB-3E56-38AE-D556-6794FAA68D9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037B73AD-EEC2-45B7-ED47-5B1EF2D7EF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9" name="Picture 8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E85A1105-A798-BD3A-4454-B2A1EAD580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47"/>
          <a:stretch/>
        </p:blipFill>
        <p:spPr>
          <a:xfrm>
            <a:off x="4451497" y="1501843"/>
            <a:ext cx="4692501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21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>
            <a:off x="319090" y="1172896"/>
            <a:ext cx="8508999" cy="3522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Motivation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Problem Formulation and Training Environment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System Architecture and Baseline Implementation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Experiments and Results</a:t>
            </a: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Conclusion and Outlook</a:t>
            </a:r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Contents</a:t>
            </a: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</a:t>
            </a:r>
            <a:r>
              <a:rPr lang="en-US" baseline="30000" noProof="0" dirty="0"/>
              <a:t>rd</a:t>
            </a:r>
            <a:r>
              <a:rPr lang="en-US" noProof="0" dirty="0"/>
              <a:t>, 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5AB87C29-0FB4-BE4D-4925-89D7C424F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a line graph&#10;&#10;Description automatically generated">
            <a:extLst>
              <a:ext uri="{FF2B5EF4-FFF2-40B4-BE49-F238E27FC236}">
                <a16:creationId xmlns:a16="http://schemas.microsoft.com/office/drawing/2014/main" id="{BB6B2089-A3FE-078F-B91B-EE376D663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889"/>
            <a:ext cx="4860000" cy="29160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D8BAAE69-2E5D-84A4-3E9B-C34337042B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Experiments on Curriculum - Single-Object Focus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A12B96AA-30E5-6EA5-693A-2B76B5B84A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DE8C79F5-A399-2E2A-DDC9-E4C8EEF6909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9" name="Picture 8" descr="A graph showing a line graph&#10;&#10;Description automatically generated">
            <a:extLst>
              <a:ext uri="{FF2B5EF4-FFF2-40B4-BE49-F238E27FC236}">
                <a16:creationId xmlns:a16="http://schemas.microsoft.com/office/drawing/2014/main" id="{7B59BB07-9704-12F8-D753-1E90F0A660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30"/>
          <a:stretch/>
        </p:blipFill>
        <p:spPr>
          <a:xfrm>
            <a:off x="4479850" y="1501889"/>
            <a:ext cx="4664149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42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4647B6D9-2FD9-F2E0-88F8-9D06B1B4E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9A1809FD-225D-0472-1E81-67A9B4DF6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559859"/>
            <a:ext cx="8694281" cy="3135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/>
              <a:t>PointNet</a:t>
            </a:r>
            <a:r>
              <a:rPr lang="en-US" sz="1800" dirty="0"/>
              <a:t>++ outperforms </a:t>
            </a:r>
            <a:r>
              <a:rPr lang="en-US" sz="1800" dirty="0" err="1"/>
              <a:t>PointNet</a:t>
            </a:r>
            <a:r>
              <a:rPr lang="en-US" sz="1800" dirty="0"/>
              <a:t> by only ~ 2% in instance classification accuracy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Forward pass of </a:t>
            </a:r>
            <a:r>
              <a:rPr lang="en-US" sz="1800" dirty="0" err="1"/>
              <a:t>PointNet</a:t>
            </a:r>
            <a:r>
              <a:rPr lang="en-US" sz="1800" dirty="0"/>
              <a:t>++ is much more computationally expensive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</a:pPr>
            <a:endParaRPr lang="en-US" sz="1800" noProof="0"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5AA980B0-1051-29DA-EC34-728EFCDDC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680453"/>
            <a:ext cx="85058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Experiments on Feature Extraction </a:t>
            </a:r>
            <a:r>
              <a:rPr lang="en-US" dirty="0">
                <a:solidFill>
                  <a:srgbClr val="0065BD"/>
                </a:solidFill>
              </a:rPr>
              <a:t>-</a:t>
            </a:r>
            <a:r>
              <a:rPr lang="en-US" noProof="0" dirty="0">
                <a:solidFill>
                  <a:srgbClr val="0065BD"/>
                </a:solidFill>
              </a:rPr>
              <a:t> </a:t>
            </a:r>
            <a:r>
              <a:rPr lang="en-US" noProof="0" dirty="0" err="1">
                <a:solidFill>
                  <a:srgbClr val="0065BD"/>
                </a:solidFill>
              </a:rPr>
              <a:t>PointNet</a:t>
            </a:r>
            <a:r>
              <a:rPr lang="en-US" noProof="0" dirty="0">
                <a:solidFill>
                  <a:srgbClr val="0065BD"/>
                </a:solidFill>
              </a:rPr>
              <a:t>-Based Encoder Model Choice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4AB89948-D911-5B8F-74FF-D31A4E7068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4264FCC2-AD0F-40A9-9477-BB18260D102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760D147-C221-30A7-59A9-BD4CD57CB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25186"/>
              </p:ext>
            </p:extLst>
          </p:nvPr>
        </p:nvGraphicFramePr>
        <p:xfrm>
          <a:off x="611999" y="2470785"/>
          <a:ext cx="7920000" cy="22250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78792642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819571628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579363827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Feature Extractor Base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Forward Pass Duration (in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>
                    <a:lnB w="25400" cap="flat" cmpd="sng" algn="ctr">
                      <a:noFill/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525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Single Observation</a:t>
                      </a:r>
                    </a:p>
                  </a:txBody>
                  <a:tcPr anchor="ctr">
                    <a:lnL w="25400" cap="flat" cmpd="sng" algn="ctr">
                      <a:noFill/>
                      <a:prstDash val="solid"/>
                    </a:lnL>
                    <a:lnT w="25400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Batch of 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64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Observations</a:t>
                      </a:r>
                    </a:p>
                  </a:txBody>
                  <a:tcPr anchor="ctr">
                    <a:lnT w="25400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74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O-CNN 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3.00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10.91</a:t>
                      </a:r>
                    </a:p>
                  </a:txBody>
                  <a:tcPr anchor="ctr"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31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PointNet</a:t>
                      </a:r>
                      <a:r>
                        <a:rPr lang="en-US" dirty="0"/>
                        <a:t> - using global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60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PointNet</a:t>
                      </a:r>
                      <a:r>
                        <a:rPr lang="en-US" dirty="0"/>
                        <a:t> – using point-wise features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545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PointNet</a:t>
                      </a:r>
                      <a:r>
                        <a:rPr lang="en-US" dirty="0"/>
                        <a:t>++ - using global 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580.52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53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6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2E532A7F-70FF-B089-5064-B5D43E346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the growth of a company&#10;&#10;Description automatically generated with medium confidence">
            <a:extLst>
              <a:ext uri="{FF2B5EF4-FFF2-40B4-BE49-F238E27FC236}">
                <a16:creationId xmlns:a16="http://schemas.microsoft.com/office/drawing/2014/main" id="{971B3E82-2030-6477-369D-6E04FB346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966"/>
            <a:ext cx="4860000" cy="27459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E51CE5CD-4EFE-133A-7F28-D30150BF6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680453"/>
            <a:ext cx="850582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Experiments on Feature Extraction </a:t>
            </a:r>
            <a:r>
              <a:rPr lang="en-US" dirty="0">
                <a:solidFill>
                  <a:srgbClr val="0065BD"/>
                </a:solidFill>
              </a:rPr>
              <a:t>-</a:t>
            </a:r>
            <a:r>
              <a:rPr lang="en-US" noProof="0" dirty="0">
                <a:solidFill>
                  <a:srgbClr val="0065BD"/>
                </a:solidFill>
              </a:rPr>
              <a:t> Training Entire </a:t>
            </a:r>
            <a:r>
              <a:rPr lang="en-US" noProof="0" dirty="0" err="1">
                <a:solidFill>
                  <a:srgbClr val="0065BD"/>
                </a:solidFill>
              </a:rPr>
              <a:t>PointNet</a:t>
            </a:r>
            <a:r>
              <a:rPr lang="en-US" noProof="0" dirty="0">
                <a:solidFill>
                  <a:srgbClr val="0065BD"/>
                </a:solidFill>
              </a:rPr>
              <a:t> Encoder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35F29FAB-AAFD-7296-0004-DA279B0FC4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22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5C38FC84-2BD5-F397-CFC2-7BB62F9A59E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9" name="Picture 8" descr="A graph showing a graph of success&#10;&#10;Description automatically generated with medium confidence">
            <a:extLst>
              <a:ext uri="{FF2B5EF4-FFF2-40B4-BE49-F238E27FC236}">
                <a16:creationId xmlns:a16="http://schemas.microsoft.com/office/drawing/2014/main" id="{56F58A47-1BA9-0F63-9901-78A5D0BC89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97"/>
          <a:stretch/>
        </p:blipFill>
        <p:spPr>
          <a:xfrm>
            <a:off x="4449054" y="1671955"/>
            <a:ext cx="4694943" cy="274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14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5D2D96EC-2654-6D28-E113-5897F79E1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showing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1B2DE722-2FA5-DA83-452B-B254758D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889"/>
            <a:ext cx="4860000" cy="29160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2B4A2732-2F32-CABC-F90F-DA33F4E134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824910" cy="4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>
                <a:solidFill>
                  <a:srgbClr val="0065BD"/>
                </a:solidFill>
              </a:rPr>
              <a:t>Experiments on Feature Extraction - </a:t>
            </a:r>
            <a:r>
              <a:rPr lang="en-US" sz="2400" noProof="0" dirty="0" err="1">
                <a:solidFill>
                  <a:srgbClr val="0065BD"/>
                </a:solidFill>
              </a:rPr>
              <a:t>PoinNet</a:t>
            </a:r>
            <a:r>
              <a:rPr lang="en-US" sz="2400" noProof="0" dirty="0">
                <a:solidFill>
                  <a:srgbClr val="0065BD"/>
                </a:solidFill>
              </a:rPr>
              <a:t> Encoder Backbone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A2A186F6-ADBF-F80F-A2D8-10AEC6BAF7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A89F5D57-F174-A1C9-1FD5-4336C6E8C0F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11" name="Picture 10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C532054D-F9A7-EC88-A7F6-7C00878FD6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70"/>
          <a:stretch/>
        </p:blipFill>
        <p:spPr>
          <a:xfrm>
            <a:off x="4472108" y="1501889"/>
            <a:ext cx="4671892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010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1C433991-2A61-5C28-E3C0-D340D3167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showing the number of people in the company&#10;&#10;Description automatically generated with medium confidence">
            <a:extLst>
              <a:ext uri="{FF2B5EF4-FFF2-40B4-BE49-F238E27FC236}">
                <a16:creationId xmlns:a16="http://schemas.microsoft.com/office/drawing/2014/main" id="{151F9206-1287-69B1-CAEE-BA772F6EC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0489"/>
            <a:ext cx="4860000" cy="28674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1A2325CF-1A58-BEC5-48C5-6B3411F94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680453"/>
            <a:ext cx="8709649" cy="4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>
                <a:solidFill>
                  <a:srgbClr val="0065BD"/>
                </a:solidFill>
              </a:rPr>
              <a:t>Experiments on Feature Extraction – </a:t>
            </a:r>
            <a:r>
              <a:rPr lang="en-US" sz="2400" noProof="0" dirty="0" err="1">
                <a:solidFill>
                  <a:srgbClr val="0065BD"/>
                </a:solidFill>
              </a:rPr>
              <a:t>PoinNet</a:t>
            </a:r>
            <a:r>
              <a:rPr lang="en-US" sz="2400" noProof="0" dirty="0">
                <a:solidFill>
                  <a:srgbClr val="0065BD"/>
                </a:solidFill>
              </a:rPr>
              <a:t> Learnable Section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2651266B-33AA-8685-6927-21F68DE4FF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24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B969D61B-00AC-BDEB-2011-CDC612C4158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9" name="Picture 8" descr="A graph showing a line graph&#10;&#10;Description automatically generated">
            <a:extLst>
              <a:ext uri="{FF2B5EF4-FFF2-40B4-BE49-F238E27FC236}">
                <a16:creationId xmlns:a16="http://schemas.microsoft.com/office/drawing/2014/main" id="{6D5CF363-86FA-C070-CFA4-FE8F5CF2F83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80"/>
          <a:stretch/>
        </p:blipFill>
        <p:spPr>
          <a:xfrm>
            <a:off x="4433686" y="1552855"/>
            <a:ext cx="4710313" cy="2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98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E50895A-0C31-B3CA-C35E-88B9D3923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57700A33-42EA-A018-2D29-4F3632FE0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680453"/>
            <a:ext cx="8709649" cy="4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 err="1">
                <a:solidFill>
                  <a:srgbClr val="0065BD"/>
                </a:solidFill>
              </a:rPr>
              <a:t>PoinNet</a:t>
            </a:r>
            <a:r>
              <a:rPr lang="en-US" sz="2400" noProof="0" dirty="0">
                <a:solidFill>
                  <a:srgbClr val="0065BD"/>
                </a:solidFill>
              </a:rPr>
              <a:t> Learnable Section - Architecture Approach 1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79D746E7-94B2-7132-7843-0AE5104D7F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25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96022CFC-5A1C-B3E1-8423-1A734B8019D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17023F-CC91-A30E-16AF-6602352D1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00" y="2083610"/>
            <a:ext cx="8820000" cy="97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66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96AFB2DE-F1A7-F44E-BD8A-220D3B20D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4ED34D6B-1356-4508-775F-4B1286FAB7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680453"/>
            <a:ext cx="8709649" cy="4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 err="1">
                <a:solidFill>
                  <a:srgbClr val="0065BD"/>
                </a:solidFill>
              </a:rPr>
              <a:t>PoinNet</a:t>
            </a:r>
            <a:r>
              <a:rPr lang="en-US" sz="2400" noProof="0" dirty="0">
                <a:solidFill>
                  <a:srgbClr val="0065BD"/>
                </a:solidFill>
              </a:rPr>
              <a:t> Learnable Section - Architecture Approach 2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CAB772D9-9BB9-69B3-5332-C07C5BDE97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26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EB7DE9FF-3F4B-D045-BE6F-871D99F50364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9C6126-8058-2ABC-75E8-8EC97368E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2106437"/>
            <a:ext cx="9000000" cy="93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182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930F8FEE-1752-D7B6-3C05-42B9E31B8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graph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C58039E-4EB4-9D74-5E8D-E8BC4BCD3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1889"/>
            <a:ext cx="4860000" cy="2916000"/>
          </a:xfrm>
          <a:prstGeom prst="rect">
            <a:avLst/>
          </a:prstGeom>
        </p:spPr>
      </p:pic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19C4F9E2-81C5-46D5-5154-88A6B9B24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680453"/>
            <a:ext cx="8824911" cy="4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>
                <a:solidFill>
                  <a:srgbClr val="0065BD"/>
                </a:solidFill>
              </a:rPr>
              <a:t>Experiments on Curriculum - 3D-Diffusion-Policy-Based Encoder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64E9A521-E3E4-5608-0093-377C76326C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27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7768420A-A69C-4F2D-5000-1A5E6AD438A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9" name="Picture 8" descr="A graph showing a graph of success&#10;&#10;Description automatically generated with medium confidence">
            <a:extLst>
              <a:ext uri="{FF2B5EF4-FFF2-40B4-BE49-F238E27FC236}">
                <a16:creationId xmlns:a16="http://schemas.microsoft.com/office/drawing/2014/main" id="{94FD7B26-A89F-831F-D88C-6F006D9C43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38"/>
          <a:stretch/>
        </p:blipFill>
        <p:spPr>
          <a:xfrm>
            <a:off x="4441371" y="1501889"/>
            <a:ext cx="4702628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9211572-68A5-BAFF-9BF8-C908E1773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548F28E0-FBF2-15AF-70C2-04D1C189F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89" y="680453"/>
            <a:ext cx="8824911" cy="4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>
                <a:solidFill>
                  <a:srgbClr val="0065BD"/>
                </a:solidFill>
              </a:rPr>
              <a:t>3D-Diffusion-Policy-Based Encoder - Architecture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9B13A137-940B-17C3-6A75-0E068C48015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28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E347FBEC-5A9F-CE62-54B6-ED00CF6FCF9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C6933D-3907-5753-2BEA-8E2525956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2288174"/>
            <a:ext cx="9000000" cy="5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58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D277774F-9021-EABC-DA80-68DFDBC41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F10A3F77-BE3E-B369-A3E8-681767443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57" y="2383631"/>
            <a:ext cx="4592487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/>
              <a:t>Conclusion and Outlook</a:t>
            </a:r>
          </a:p>
        </p:txBody>
      </p:sp>
    </p:spTree>
    <p:extLst>
      <p:ext uri="{BB962C8B-B14F-4D97-AF65-F5344CB8AC3E}">
        <p14:creationId xmlns:p14="http://schemas.microsoft.com/office/powerpoint/2010/main" val="316714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A2345B2C-B6E2-0D4F-CB11-D180C542D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4F2B0A94-58FE-D24D-F98A-397C4F9C3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57" y="2383631"/>
            <a:ext cx="4592487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02069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7588C6A2-F3A1-9BE8-CAD2-0BDF0AB81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6567A99C-AE7F-8637-B64A-B76F70C46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508999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</a:pPr>
            <a:r>
              <a:rPr lang="en-US" sz="1800" b="1" dirty="0"/>
              <a:t>Performance increase from improved curriculum function: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Incremental ‘Lift’ stage reward function helps performance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Growing persistent reward function beneficial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More runs necessary to determine if linear or exponential increase is better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Single-object focus detrimental due to training instability in environment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</a:pPr>
            <a:r>
              <a:rPr lang="en-US" sz="1800" b="1" dirty="0"/>
              <a:t>Implementation of two point-cloud-based feature extractor approaches: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i="1" noProof="0" dirty="0" err="1"/>
              <a:t>PointNet</a:t>
            </a:r>
            <a:r>
              <a:rPr lang="en-US" sz="1800" i="1" noProof="0" dirty="0"/>
              <a:t>-based</a:t>
            </a:r>
            <a:r>
              <a:rPr lang="en-US" sz="1800" noProof="0" dirty="0"/>
              <a:t> &amp; </a:t>
            </a:r>
            <a:r>
              <a:rPr lang="en-US" sz="1800" i="1" noProof="0" dirty="0"/>
              <a:t>3D-Diffusion-Policy-based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Point-cloud-based approaches could not compete with octree-based approach</a:t>
            </a:r>
            <a:endParaRPr lang="en-US" sz="1800" noProof="0"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7E9EBD5A-73CF-4A11-E0D8-62C26CB346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Conclusion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29487D35-5814-AF70-B902-5202FBD65B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30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27E91B1B-A23D-BF33-8367-AD966506D46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791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D12F9498-45EE-1063-5540-05DAB171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14791305-9069-45CC-2944-63FF9AD02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508999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Slow training and unfeasible parallelization limited achievable number of runs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Multiple runs due to low training stability from extensive domain randomization</a:t>
            </a:r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65BD"/>
              </a:buClr>
              <a:buSzPts val="1800"/>
            </a:pPr>
            <a:r>
              <a:rPr lang="en-US" sz="2400" b="1" dirty="0"/>
              <a:t>→</a:t>
            </a:r>
            <a:r>
              <a:rPr lang="en-US" sz="1800" dirty="0"/>
              <a:t> Number of testable configurations severely limited</a:t>
            </a:r>
            <a:endParaRPr lang="en-US" sz="1800" noProof="0" dirty="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</a:pPr>
            <a:r>
              <a:rPr lang="en-US" sz="1800" b="1" dirty="0"/>
              <a:t>Future Works: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Determine optimal method for persistent reward penalty via additional runs</a:t>
            </a: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Perform</a:t>
            </a:r>
            <a:r>
              <a:rPr lang="en-US" sz="1800" noProof="0" dirty="0"/>
              <a:t> experiments on point-cloud acquisition approaches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Implement success rate measurements for ‘Reach’, ‘Touch’, and ‘Grasp’ stages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Transfer </a:t>
            </a:r>
            <a:r>
              <a:rPr lang="en-US" sz="1800" dirty="0"/>
              <a:t>code to lab environment setting to prepare for real-world transfer</a:t>
            </a:r>
            <a:endParaRPr lang="en-US" sz="1800" noProof="0"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98C5A5F2-965E-88E9-4F54-219636BEC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Outlook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3E2535FC-03C0-7CA3-20E7-0AD64125A5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31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3BB364F0-13FF-1CF4-FC2C-5734D596313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61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A2345B2C-B6E2-0D4F-CB11-D180C542D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4F2B0A94-58FE-D24D-F98A-397C4F9C3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308" y="2383631"/>
            <a:ext cx="4577588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/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3120713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7D3C6880-6EB8-892F-B5FB-F16654335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65543FDD-37A9-8CA7-E498-45309E029F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508999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Orsula</a:t>
            </a:r>
            <a:r>
              <a:rPr lang="en-US" dirty="0"/>
              <a:t>, S. </a:t>
            </a:r>
            <a:r>
              <a:rPr lang="en-US" dirty="0" err="1"/>
              <a:t>Boegh</a:t>
            </a:r>
            <a:r>
              <a:rPr lang="en-US" dirty="0"/>
              <a:t>, M. A. Olivares-Méndez, and C. Martínez. “Learning to Grasp on the Moon from 3D Octree Observations with Deep Reinforcement Learning.” In: 2022 IEEE/RSJ </a:t>
            </a:r>
            <a:r>
              <a:rPr lang="en-US" i="1" dirty="0"/>
              <a:t>International Conference on Intelligent Robots and Systems (IROS)</a:t>
            </a:r>
            <a:r>
              <a:rPr lang="en-US" dirty="0"/>
              <a:t> (2022), pp. 4112–4119.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+mj-lt"/>
              <a:buAutoNum type="arabicPeriod"/>
            </a:pPr>
            <a:r>
              <a:rPr lang="en-US" noProof="0" dirty="0"/>
              <a:t>J. Kuffner and S. LaValle. “RRT-connect: An efficient approach to single-query path planning.” In: </a:t>
            </a:r>
            <a:r>
              <a:rPr lang="en-US" i="1" noProof="0" dirty="0"/>
              <a:t>Proceedings 2000 ICRA. Millennium Conference. IEEE International Conference on Robotics and Automation. Symposia Proceedings (Cat. No.00CH37065)</a:t>
            </a:r>
            <a:r>
              <a:rPr lang="en-US" noProof="0" dirty="0"/>
              <a:t>. Vol. 2. 2000, 995–1001 vol.2.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+mj-lt"/>
              <a:buAutoNum type="arabicPeriod"/>
            </a:pPr>
            <a:r>
              <a:rPr lang="en-US" dirty="0"/>
              <a:t>P. Beeson and B. Ames. “TRAC-IK: An open-source library for improved solving of generic inverse kinematics.” In: </a:t>
            </a:r>
            <a:r>
              <a:rPr lang="en-US" i="1" dirty="0"/>
              <a:t>2015 IEEE-RAS 15th International Conference on Humanoid Robots (Humanoids)</a:t>
            </a:r>
            <a:r>
              <a:rPr lang="en-US" dirty="0"/>
              <a:t>. 2015, pp. 928–935. 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+mj-lt"/>
              <a:buAutoNum type="arabicPeriod"/>
            </a:pPr>
            <a:r>
              <a:rPr lang="en-US" noProof="0" dirty="0"/>
              <a:t>C. Qi, H. Su, K. Mo, and L. J. Guibas. “</a:t>
            </a:r>
            <a:r>
              <a:rPr lang="en-US" noProof="0" dirty="0" err="1"/>
              <a:t>PointNet</a:t>
            </a:r>
            <a:r>
              <a:rPr lang="en-US" noProof="0" dirty="0"/>
              <a:t>: Deep Learning on Point Sets for 3D Classification and Segmentation.” In: 2017 IEEE Conference on Computer Vision and Pattern Recognition (CVPR) (2016), pp. 77–85.</a:t>
            </a:r>
          </a:p>
          <a:p>
            <a:pPr marL="4572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+mj-lt"/>
              <a:buAutoNum type="arabicPeriod"/>
            </a:pPr>
            <a:r>
              <a:rPr lang="en-US" noProof="0" dirty="0"/>
              <a:t>Y. Ze, G. Zhang, K. Zhang, C. Hu, M. Wang, and H. Xu. “3D Diffusion Policy.” In: </a:t>
            </a:r>
            <a:r>
              <a:rPr lang="en-US" noProof="0" dirty="0" err="1"/>
              <a:t>ArXiv</a:t>
            </a:r>
            <a:r>
              <a:rPr lang="en-US" noProof="0" dirty="0"/>
              <a:t> abs/2403.03954 (2024).</a:t>
            </a:r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C253525B-D6F6-1A62-6409-4F0C820643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Sources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62A13D33-3BA5-C7E1-6BA7-0283CA5783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586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9851BDAC-1BB1-8EFA-E33C-41D64DD26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68ECA54D-4845-BDE9-28E7-64BDD4BB7E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508999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Object grasping is key manipulation task in robotics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Grasping fully known objects mastered since several years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20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Handling unknown or partially </a:t>
            </a:r>
            <a:r>
              <a:rPr lang="en-US" sz="1800" dirty="0"/>
              <a:t>known objects more complex</a:t>
            </a:r>
            <a:endParaRPr lang="en-US" sz="1800" noProof="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Progress from Reinforcement Learning (RL) methods in recent years</a:t>
            </a:r>
          </a:p>
          <a:p>
            <a:pPr lvl="1" indent="-342900">
              <a:lnSpc>
                <a:spcPct val="100000"/>
              </a:lnSpc>
              <a:spcAft>
                <a:spcPts val="15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noProof="0" dirty="0"/>
              <a:t>Able to operate in environments with partial knowledge</a:t>
            </a:r>
          </a:p>
          <a:p>
            <a:pPr lvl="1" indent="-342900">
              <a:lnSpc>
                <a:spcPct val="100000"/>
              </a:lnSpc>
              <a:spcAft>
                <a:spcPts val="15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noProof="0" dirty="0"/>
              <a:t>Capacity to handle new, previously unseen scenarios</a:t>
            </a:r>
          </a:p>
          <a:p>
            <a:pPr lvl="1" indent="-342900">
              <a:lnSpc>
                <a:spcPct val="100000"/>
              </a:lnSpc>
              <a:spcAft>
                <a:spcPts val="1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Key challenge is extracting valuable features from sensory input</a:t>
            </a:r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5CDA8F98-4A08-9F57-015A-8C481BA6F5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Motivation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99CC0A71-ADC0-8E23-00B0-5D0D13F0F95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91F13671-D956-FDF9-AE49-C926BD61F6D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557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A4CDA40C-D484-F543-BF75-3CE3000A2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A6C5B856-99C8-0FD8-654F-23958867E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57" y="2383631"/>
            <a:ext cx="4592487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/>
              <a:t>Problem Formulation and Training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88707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C88FFC84-EE48-6E5F-C742-52F485B26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CCCAC56E-95E9-2018-2385-AB5C919C9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717333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Based on implementation of paper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lang="en-US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Learning to Grasp on the Moon from 3D Octree Observations with Deep Reinforcement Learning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 </a:t>
            </a:r>
            <a:r>
              <a:rPr lang="en-US" sz="1800" dirty="0"/>
              <a:t>by Andrej </a:t>
            </a:r>
            <a:r>
              <a:rPr lang="en-US" sz="1800" dirty="0" err="1"/>
              <a:t>Orsula</a:t>
            </a:r>
            <a:r>
              <a:rPr lang="en-US" sz="1800" dirty="0"/>
              <a:t> [1]</a:t>
            </a:r>
            <a:endParaRPr lang="en-US" sz="1800" noProof="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Grasping &amp; lifting unknown objects with varying position, size, shape, and texture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Vision-based grasping task: </a:t>
            </a:r>
            <a:r>
              <a:rPr lang="en-US" sz="1800" dirty="0"/>
              <a:t>RGB-D image as sensory input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noProof="0" dirty="0"/>
              <a:t>Problem modeled as </a:t>
            </a:r>
            <a:r>
              <a:rPr lang="en-US" sz="1800" b="1" noProof="0" dirty="0"/>
              <a:t>Markov Decision Process </a:t>
            </a:r>
            <a:r>
              <a:rPr lang="en-US" sz="1800" noProof="0" dirty="0"/>
              <a:t>(MDP)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Agent learns </a:t>
            </a:r>
            <a:r>
              <a:rPr lang="en-US" sz="1800" b="1" dirty="0"/>
              <a:t>end-to-end policy </a:t>
            </a:r>
            <a:r>
              <a:rPr lang="en-US" sz="1800" dirty="0"/>
              <a:t>to perform </a:t>
            </a:r>
            <a:r>
              <a:rPr lang="en-US" sz="1800" b="1" dirty="0"/>
              <a:t>high-level Cartesian actions</a:t>
            </a:r>
          </a:p>
          <a:p>
            <a:pPr lvl="1" indent="-342900">
              <a:lnSpc>
                <a:spcPct val="100000"/>
              </a:lnSpc>
              <a:spcAft>
                <a:spcPts val="9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b="1" noProof="0" dirty="0"/>
              <a:t>Translation:</a:t>
            </a:r>
            <a:r>
              <a:rPr lang="en-US" sz="1800" noProof="0" dirty="0"/>
              <a:t> in x, y, and z direction within [-0.1, 0.1] boundary</a:t>
            </a:r>
            <a:endParaRPr lang="en-US" sz="1800" dirty="0"/>
          </a:p>
          <a:p>
            <a:pPr lvl="1" indent="-342900">
              <a:lnSpc>
                <a:spcPct val="100000"/>
              </a:lnSpc>
              <a:spcAft>
                <a:spcPts val="9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b="1" noProof="0" dirty="0"/>
              <a:t>Rotation:</a:t>
            </a:r>
            <a:r>
              <a:rPr lang="en-US" sz="1800" noProof="0" dirty="0"/>
              <a:t> around z-axis within [-45°, 45°] boundary</a:t>
            </a:r>
          </a:p>
          <a:p>
            <a:pPr lvl="1" indent="-342900">
              <a:lnSpc>
                <a:spcPct val="100000"/>
              </a:lnSpc>
              <a:spcAft>
                <a:spcPts val="9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b="1" dirty="0"/>
              <a:t>Gripper control: </a:t>
            </a:r>
            <a:r>
              <a:rPr lang="en-US" sz="1800" dirty="0"/>
              <a:t>opening or closing gripper</a:t>
            </a:r>
            <a:endParaRPr lang="en-US" sz="1800" noProof="0"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78BF922E-FDF2-EE55-45AB-06684FA4A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Problem Formulation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EF30D5A4-89D7-5F81-B538-3EE4AEB1B47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2739E26C-D518-5E59-E75A-B8EB321E217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1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AA9C70A6-1B49-231E-5DBC-1B6C38297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009C066A-8C87-E58B-09C5-4035D0310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4893355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/>
              <a:t>Lunar landscape simulated in IGN Gazebo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noProof="0" dirty="0"/>
              <a:t>Robot: </a:t>
            </a:r>
            <a:r>
              <a:rPr lang="en-US" sz="1800" noProof="0" dirty="0"/>
              <a:t>Summit XL-GEN from Robotnik</a:t>
            </a:r>
            <a:endParaRPr lang="en-US" sz="180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noProof="0" dirty="0"/>
              <a:t>High-level policy step: </a:t>
            </a:r>
            <a:r>
              <a:rPr lang="en-US" sz="1800" noProof="0" dirty="0"/>
              <a:t>400 ms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Low-level simulation step: </a:t>
            </a:r>
            <a:r>
              <a:rPr lang="en-US" sz="1800" dirty="0"/>
              <a:t>5 ms</a:t>
            </a:r>
            <a:endParaRPr lang="en-US" sz="1800" noProof="0" dirty="0"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Low-level actions: </a:t>
            </a:r>
          </a:p>
          <a:p>
            <a:pPr lvl="1" indent="-342900">
              <a:lnSpc>
                <a:spcPct val="100000"/>
              </a:lnSpc>
              <a:spcAft>
                <a:spcPts val="10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Joint positions</a:t>
            </a:r>
          </a:p>
          <a:p>
            <a:pPr lvl="1" indent="-342900">
              <a:lnSpc>
                <a:spcPct val="100000"/>
              </a:lnSpc>
              <a:spcAft>
                <a:spcPts val="10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Path planning with RRT-Connect [2]</a:t>
            </a:r>
          </a:p>
          <a:p>
            <a:pPr lvl="1" indent="-342900">
              <a:lnSpc>
                <a:spcPct val="100000"/>
              </a:lnSpc>
              <a:spcAft>
                <a:spcPts val="10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noProof="0" dirty="0"/>
              <a:t>IK solving </a:t>
            </a:r>
            <a:r>
              <a:rPr lang="en-US" sz="1800" dirty="0"/>
              <a:t>with TRAC-IK [3]</a:t>
            </a:r>
            <a:endParaRPr lang="en-US" sz="1800" noProof="0" dirty="0"/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4D0BC0FA-3B4C-1124-A9F3-545AB12EF1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50890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noProof="0" dirty="0">
                <a:solidFill>
                  <a:srgbClr val="0065BD"/>
                </a:solidFill>
              </a:rPr>
              <a:t>Training Environment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8A702A93-7C27-1757-0EC0-AFFAFE3D44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7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209BEA5B-6B17-0C66-53E9-D664313B091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A88D4D-40F8-29B4-CE22-46A23CB740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81" t="4695" r="21534" b="8012"/>
          <a:stretch/>
        </p:blipFill>
        <p:spPr>
          <a:xfrm>
            <a:off x="5212445" y="1329346"/>
            <a:ext cx="3607981" cy="2828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337AED-7595-96D7-FA60-B175FFADA68D}"/>
              </a:ext>
            </a:extLst>
          </p:cNvPr>
          <p:cNvSpPr txBox="1"/>
          <p:nvPr/>
        </p:nvSpPr>
        <p:spPr>
          <a:xfrm>
            <a:off x="5212445" y="4157612"/>
            <a:ext cx="3607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of the mobile robot in the simulated lunar environment</a:t>
            </a:r>
          </a:p>
        </p:txBody>
      </p:sp>
    </p:spTree>
    <p:extLst>
      <p:ext uri="{BB962C8B-B14F-4D97-AF65-F5344CB8AC3E}">
        <p14:creationId xmlns:p14="http://schemas.microsoft.com/office/powerpoint/2010/main" val="38104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981869D0-2F80-E340-1F92-0AB34F9A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>
            <a:extLst>
              <a:ext uri="{FF2B5EF4-FFF2-40B4-BE49-F238E27FC236}">
                <a16:creationId xmlns:a16="http://schemas.microsoft.com/office/drawing/2014/main" id="{9448589F-B87C-A864-AEB3-94556FDB3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457" y="2383631"/>
            <a:ext cx="4592487" cy="376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/>
              <a:t>System Architecture and Baseline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6588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144E8C41-8CFE-27FB-DC7D-51FD932C7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>
            <a:extLst>
              <a:ext uri="{FF2B5EF4-FFF2-40B4-BE49-F238E27FC236}">
                <a16:creationId xmlns:a16="http://schemas.microsoft.com/office/drawing/2014/main" id="{A5A5FF1D-9AD2-D37B-6EE3-37DF6876FB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9090" y="1329397"/>
            <a:ext cx="8508999" cy="3366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Frame stacking: </a:t>
            </a:r>
            <a:r>
              <a:rPr lang="en-US" sz="1800" dirty="0"/>
              <a:t>observation consists of last two frames to capture motion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Proprioceptive observations: </a:t>
            </a:r>
            <a:r>
              <a:rPr lang="en-US" sz="1800" dirty="0"/>
              <a:t>position, orientation, and state of gripper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dirty="0"/>
              <a:t>Visual Observations: </a:t>
            </a:r>
          </a:p>
          <a:p>
            <a:pPr lvl="1" indent="-342900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RGB-D image transformed into 3D point cloud</a:t>
            </a:r>
          </a:p>
          <a:p>
            <a:pPr lvl="1" indent="-342900">
              <a:lnSpc>
                <a:spcPct val="100000"/>
              </a:lnSpc>
              <a:spcAft>
                <a:spcPts val="120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/>
              <a:t>3D Octree constructed from point cloud (depending on use case)</a:t>
            </a: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65BD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b="1" noProof="0" dirty="0"/>
              <a:t>Visual feature extraction via encoder network:</a:t>
            </a:r>
          </a:p>
          <a:p>
            <a:pPr lvl="1" indent="-342900">
              <a:lnSpc>
                <a:spcPct val="100000"/>
              </a:lnSpc>
              <a:spcAft>
                <a:spcPts val="1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i="1" dirty="0"/>
              <a:t>O-CNN</a:t>
            </a:r>
            <a:r>
              <a:rPr lang="en-US" sz="1800" dirty="0"/>
              <a:t> for octree observations</a:t>
            </a:r>
          </a:p>
          <a:p>
            <a:pPr lvl="1" indent="-342900">
              <a:lnSpc>
                <a:spcPct val="100000"/>
              </a:lnSpc>
              <a:spcAft>
                <a:spcPts val="1200"/>
              </a:spcAft>
              <a:buClrTx/>
              <a:buSzPts val="1800"/>
              <a:buFont typeface="Wingdings" panose="05000000000000000000" pitchFamily="2" charset="2"/>
              <a:buChar char="Ø"/>
            </a:pPr>
            <a:r>
              <a:rPr lang="en-US" sz="1800" i="1" noProof="0" dirty="0" err="1"/>
              <a:t>PointNet</a:t>
            </a:r>
            <a:r>
              <a:rPr lang="en-US" sz="1800" i="1" noProof="0" dirty="0"/>
              <a:t>-based</a:t>
            </a:r>
            <a:r>
              <a:rPr lang="en-US" sz="1800" noProof="0" dirty="0"/>
              <a:t> or </a:t>
            </a:r>
            <a:r>
              <a:rPr lang="en-US" sz="1800" i="1" noProof="0" dirty="0"/>
              <a:t>3D-Diffusion-Policy-based</a:t>
            </a:r>
            <a:r>
              <a:rPr lang="en-US" sz="1800" noProof="0" dirty="0"/>
              <a:t> for point-cloud observations</a:t>
            </a:r>
          </a:p>
        </p:txBody>
      </p:sp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888D8883-0089-4527-0B98-D6A1982010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090" y="680453"/>
            <a:ext cx="8824910" cy="47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noProof="0" dirty="0">
                <a:solidFill>
                  <a:srgbClr val="0065BD"/>
                </a:solidFill>
              </a:rPr>
              <a:t>System Architecture - Observation Space and Feature Extraction</a:t>
            </a: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D24AD304-BC32-A8D5-2E6D-94881E7338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A6CBCA81-80FB-C24B-39B1-3674AB3C860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1150" y="4854975"/>
            <a:ext cx="7724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>
              <a:buClr>
                <a:schemeClr val="dk1"/>
              </a:buClr>
            </a:pPr>
            <a:r>
              <a:rPr lang="en-US" noProof="0" dirty="0"/>
              <a:t>Matthias Pouleau (TUM) | TUM School of Computation, Information and Technology | February 3rd, 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02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itel 1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 2">
  <a:themeElements>
    <a:clrScheme name="TUM">
      <a:dk1>
        <a:srgbClr val="000000"/>
      </a:dk1>
      <a:lt1>
        <a:srgbClr val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halt">
  <a:themeElements>
    <a:clrScheme name="TUM">
      <a:dk1>
        <a:srgbClr val="000000"/>
      </a:dk1>
      <a:lt1>
        <a:srgbClr val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682F83950AB7A44BE80803309EE82C1" ma:contentTypeVersion="5" ma:contentTypeDescription="Ein neues Dokument erstellen." ma:contentTypeScope="" ma:versionID="72a73facd4a3da5da449408ad7682013">
  <xsd:schema xmlns:xsd="http://www.w3.org/2001/XMLSchema" xmlns:xs="http://www.w3.org/2001/XMLSchema" xmlns:p="http://schemas.microsoft.com/office/2006/metadata/properties" xmlns:ns3="2dd22f83-2331-4c34-8dfb-8e1cd48ceb57" targetNamespace="http://schemas.microsoft.com/office/2006/metadata/properties" ma:root="true" ma:fieldsID="17aea4f6d60281411e5b248f91b1fbf0" ns3:_="">
    <xsd:import namespace="2dd22f83-2331-4c34-8dfb-8e1cd48ceb5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d22f83-2331-4c34-8dfb-8e1cd48ceb5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d22f83-2331-4c34-8dfb-8e1cd48ceb57" xsi:nil="true"/>
  </documentManagement>
</p:properties>
</file>

<file path=customXml/itemProps1.xml><?xml version="1.0" encoding="utf-8"?>
<ds:datastoreItem xmlns:ds="http://schemas.openxmlformats.org/officeDocument/2006/customXml" ds:itemID="{7AC8080A-C938-42D8-B8AB-250F322B01DA}">
  <ds:schemaRefs>
    <ds:schemaRef ds:uri="2dd22f83-2331-4c34-8dfb-8e1cd48ceb5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3084050-1205-44C0-B18E-E18034DFAD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1F5A7D-7F7C-4ABE-926B-316854BC45EA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2dd22f83-2331-4c34-8dfb-8e1cd48ceb5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2018</Words>
  <Application>Microsoft Office PowerPoint</Application>
  <PresentationFormat>On-screen Show (16:9)</PresentationFormat>
  <Paragraphs>233</Paragraphs>
  <Slides>33</Slides>
  <Notes>33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Noto Sans Symbols</vt:lpstr>
      <vt:lpstr>Arial</vt:lpstr>
      <vt:lpstr>Calibri</vt:lpstr>
      <vt:lpstr>Cambria Math</vt:lpstr>
      <vt:lpstr>Wingdings</vt:lpstr>
      <vt:lpstr>Titel 1</vt:lpstr>
      <vt:lpstr>Titel 2</vt:lpstr>
      <vt:lpstr>Inhalt</vt:lpstr>
      <vt:lpstr>Deep Reinforcement Learning for Robotic Grasping in an Unstructured Environment</vt:lpstr>
      <vt:lpstr>Contents</vt:lpstr>
      <vt:lpstr>Motivation</vt:lpstr>
      <vt:lpstr>Motivation</vt:lpstr>
      <vt:lpstr>Problem Formulation and Training Environment</vt:lpstr>
      <vt:lpstr>Problem Formulation</vt:lpstr>
      <vt:lpstr>Training Environment</vt:lpstr>
      <vt:lpstr>System Architecture and Baseline Implementation</vt:lpstr>
      <vt:lpstr>System Architecture - Observation Space and Feature Extraction</vt:lpstr>
      <vt:lpstr>System Architecture - Observation Space and Feature Extraction</vt:lpstr>
      <vt:lpstr>System Architecture - Main Pipeline</vt:lpstr>
      <vt:lpstr>System Architecture - Reinforcement Learning Algorithm</vt:lpstr>
      <vt:lpstr>System Architecture - Curriculum </vt:lpstr>
      <vt:lpstr>Experiments and Results</vt:lpstr>
      <vt:lpstr>Experiment Setup</vt:lpstr>
      <vt:lpstr>Reproduced Baseline Experiment</vt:lpstr>
      <vt:lpstr>Reproduced Baseline Experiment</vt:lpstr>
      <vt:lpstr>Experiments on Curriculum - “Lift” Stage Reward Function</vt:lpstr>
      <vt:lpstr>Experiments on Curriculum - Persistent Reward Penalty</vt:lpstr>
      <vt:lpstr>Experiments on Curriculum - Single-Object Focus</vt:lpstr>
      <vt:lpstr>Experiments on Feature Extraction - PointNet-Based Encoder Model Choice</vt:lpstr>
      <vt:lpstr>Experiments on Feature Extraction - Training Entire PointNet Encoder</vt:lpstr>
      <vt:lpstr>Experiments on Feature Extraction - PoinNet Encoder Backbone</vt:lpstr>
      <vt:lpstr>Experiments on Feature Extraction – PoinNet Learnable Section</vt:lpstr>
      <vt:lpstr>PoinNet Learnable Section - Architecture Approach 1</vt:lpstr>
      <vt:lpstr>PoinNet Learnable Section - Architecture Approach 2</vt:lpstr>
      <vt:lpstr>Experiments on Curriculum - 3D-Diffusion-Policy-Based Encoder</vt:lpstr>
      <vt:lpstr>3D-Diffusion-Policy-Based Encoder - Architecture</vt:lpstr>
      <vt:lpstr>Conclusion and Outlook</vt:lpstr>
      <vt:lpstr>Conclusion</vt:lpstr>
      <vt:lpstr>Outlook</vt:lpstr>
      <vt:lpstr>Thank you for your attention 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Deep RL methods to mitigate negative effects of redundant observation space representation</dc:title>
  <dc:creator>matthias pouleau</dc:creator>
  <cp:lastModifiedBy>Matthias Pouleau</cp:lastModifiedBy>
  <cp:revision>109</cp:revision>
  <dcterms:modified xsi:type="dcterms:W3CDTF">2025-02-03T14:06:59Z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0x0101002682F83950AB7A44BE80803309EE82C1</vt:lpwstr>
  </property>
</Properties>
</file>