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4" r:id="rId4"/>
    <p:sldId id="258" r:id="rId5"/>
    <p:sldId id="260" r:id="rId6"/>
    <p:sldId id="265" r:id="rId7"/>
    <p:sldId id="266" r:id="rId8"/>
    <p:sldId id="267" r:id="rId9"/>
    <p:sldId id="262" r:id="rId10"/>
    <p:sldId id="263" r:id="rId11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>
            <a:spLocks noGrp="1"/>
          </p:cNvSpPr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Title Text</a:t>
            </a:r>
          </a:p>
        </p:txBody>
      </p:sp>
      <p:sp>
        <p:nvSpPr>
          <p:cNvPr id="92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23"/>
          <p:cNvSpPr>
            <a:spLocks noGrp="1"/>
          </p:cNvSpPr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4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36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3" name="Title Text"/>
          <p:cNvSpPr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39"/>
          <p:cNvSpPr>
            <a:spLocks noGrp="1"/>
          </p:cNvSpPr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7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0" name="Shape 55"/>
          <p:cNvSpPr/>
          <p:nvPr/>
        </p:nvSpPr>
        <p:spPr>
          <a:xfrm>
            <a:off x="537899" y="1895175"/>
            <a:ext cx="3953102" cy="1376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Sprocket Central Pty Ltd</a:t>
            </a:r>
          </a:p>
        </p:txBody>
      </p:sp>
      <p:sp>
        <p:nvSpPr>
          <p:cNvPr id="111" name="Shape 56"/>
          <p:cNvSpPr/>
          <p:nvPr/>
        </p:nvSpPr>
        <p:spPr>
          <a:xfrm>
            <a:off x="537900" y="3315475"/>
            <a:ext cx="5550600" cy="525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Data analytics approach</a:t>
            </a:r>
          </a:p>
        </p:txBody>
      </p:sp>
      <p:pic>
        <p:nvPicPr>
          <p:cNvPr id="112" name="Shape 57" descr="Shape 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100" y="1275524"/>
            <a:ext cx="1982300" cy="238701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Shape 58"/>
          <p:cNvSpPr/>
          <p:nvPr/>
        </p:nvSpPr>
        <p:spPr>
          <a:xfrm>
            <a:off x="537900" y="3666599"/>
            <a:ext cx="6249600" cy="398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 dirty="0"/>
              <a:t>[Division Name] - [Engagement Manager], [Senior Consultant], [Junior Consultant]</a:t>
            </a:r>
          </a:p>
        </p:txBody>
      </p:sp>
      <p:sp>
        <p:nvSpPr>
          <p:cNvPr id="11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1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62" name="Shape 114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Appendix</a:t>
            </a:r>
          </a:p>
        </p:txBody>
      </p:sp>
      <p:sp>
        <p:nvSpPr>
          <p:cNvPr id="163" name="Shape 115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By Parth Mistry</a:t>
            </a:r>
          </a:p>
        </p:txBody>
      </p:sp>
      <p:sp>
        <p:nvSpPr>
          <p:cNvPr id="16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Agenda</a:t>
            </a:r>
          </a:p>
        </p:txBody>
      </p:sp>
      <p:sp>
        <p:nvSpPr>
          <p:cNvPr id="118" name="Shape 65"/>
          <p:cNvSpPr/>
          <p:nvPr/>
        </p:nvSpPr>
        <p:spPr>
          <a:xfrm>
            <a:off x="343874" y="1211200"/>
            <a:ext cx="5459402" cy="17087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Introduction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Data Exploration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Model Development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Interpretation</a:t>
            </a:r>
          </a:p>
        </p:txBody>
      </p:sp>
      <p:sp>
        <p:nvSpPr>
          <p:cNvPr id="11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IN" dirty="0"/>
              <a:t>How to analyse new customers?</a:t>
            </a:r>
            <a:endParaRPr dirty="0"/>
          </a:p>
        </p:txBody>
      </p:sp>
      <p:sp>
        <p:nvSpPr>
          <p:cNvPr id="118" name="Shape 65"/>
          <p:cNvSpPr/>
          <p:nvPr/>
        </p:nvSpPr>
        <p:spPr>
          <a:xfrm>
            <a:off x="343874" y="1211200"/>
            <a:ext cx="7623456" cy="23629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Look into these factors in new customers: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 distributions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bike purchases in 3 years / percentages purchases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Job industry category.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Wealth segments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cars own on each states.</a:t>
            </a:r>
          </a:p>
          <a:p>
            <a:pPr marL="101600">
              <a:lnSpc>
                <a:spcPct val="115000"/>
              </a:lnSpc>
              <a:buClr>
                <a:srgbClr val="000000"/>
              </a:buClr>
              <a:buSzPts val="2000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endParaRPr dirty="0"/>
          </a:p>
        </p:txBody>
      </p:sp>
      <p:sp>
        <p:nvSpPr>
          <p:cNvPr id="11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  <p:extLst>
      <p:ext uri="{BB962C8B-B14F-4D97-AF65-F5344CB8AC3E}">
        <p14:creationId xmlns:p14="http://schemas.microsoft.com/office/powerpoint/2010/main" val="2114815706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Introduction</a:t>
            </a:r>
          </a:p>
        </p:txBody>
      </p:sp>
      <p:sp>
        <p:nvSpPr>
          <p:cNvPr id="123" name="Shape 72"/>
          <p:cNvSpPr/>
          <p:nvPr/>
        </p:nvSpPr>
        <p:spPr>
          <a:xfrm>
            <a:off x="2744472" y="882998"/>
            <a:ext cx="3190305" cy="5101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Customers’ age distribution</a:t>
            </a:r>
          </a:p>
        </p:txBody>
      </p:sp>
      <p:sp>
        <p:nvSpPr>
          <p:cNvPr id="124" name="Shape 73"/>
          <p:cNvSpPr/>
          <p:nvPr/>
        </p:nvSpPr>
        <p:spPr>
          <a:xfrm>
            <a:off x="353225" y="1393170"/>
            <a:ext cx="4134600" cy="35572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1600" dirty="0">
                <a:sym typeface="Arial"/>
              </a:rPr>
              <a:t>As we can see, mostly our new customers are between 25 to 48 years old.</a:t>
            </a: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dirty="0"/>
              <a:t>Number of customers from 48 to 59 years old has big drops on percentages.</a:t>
            </a: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v"/>
            </a:pPr>
            <a:endParaRPr lang="en-US" sz="1600" dirty="0">
              <a:sym typeface="Arial"/>
            </a:endParaRP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1600" dirty="0">
                <a:sym typeface="Arial"/>
              </a:rPr>
              <a:t>There is a slightly increase in number of customers over 59 years old in term of percentages</a:t>
            </a:r>
          </a:p>
          <a:p>
            <a:pPr>
              <a:lnSpc>
                <a:spcPct val="100000"/>
              </a:lnSpc>
            </a:pPr>
            <a:endParaRPr lang="en-US" sz="1600" dirty="0">
              <a:sym typeface="Arial"/>
            </a:endParaRP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dirty="0"/>
              <a:t>It looks like the percentages of under 25 years old not really change.</a:t>
            </a:r>
            <a:endParaRPr lang="en-US" sz="1600" dirty="0">
              <a:sym typeface="Arial"/>
            </a:endParaRPr>
          </a:p>
          <a:p>
            <a:endParaRPr lang="en-US" dirty="0"/>
          </a:p>
        </p:txBody>
      </p:sp>
      <p:sp>
        <p:nvSpPr>
          <p:cNvPr id="128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19" name="Picture 18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0EF950DD-0575-4522-91DA-3A26B07842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3290" y="1393170"/>
            <a:ext cx="2695322" cy="1732707"/>
          </a:xfrm>
          <a:prstGeom prst="rect">
            <a:avLst/>
          </a:prstGeom>
        </p:spPr>
      </p:pic>
      <p:pic>
        <p:nvPicPr>
          <p:cNvPr id="20" name="Picture 19" descr="A screenshot of a cell phone&#10;&#10;Description automatically generated">
            <a:extLst>
              <a:ext uri="{FF2B5EF4-FFF2-40B4-BE49-F238E27FC236}">
                <a16:creationId xmlns:a16="http://schemas.microsoft.com/office/drawing/2014/main" id="{5E116C8D-DBCF-4BE1-9BB1-A4D9F127F0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3290" y="3146819"/>
            <a:ext cx="2695322" cy="173270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3DEBB18-D591-4816-B6E8-2E397E0E3CD9}"/>
              </a:ext>
            </a:extLst>
          </p:cNvPr>
          <p:cNvSpPr txBox="1"/>
          <p:nvPr/>
        </p:nvSpPr>
        <p:spPr>
          <a:xfrm>
            <a:off x="5025656" y="1871330"/>
            <a:ext cx="602511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N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New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396CEF4-0357-452B-94F1-DF9DAD2B98EE}"/>
              </a:ext>
            </a:extLst>
          </p:cNvPr>
          <p:cNvSpPr txBox="1"/>
          <p:nvPr/>
        </p:nvSpPr>
        <p:spPr>
          <a:xfrm>
            <a:off x="5025655" y="3859284"/>
            <a:ext cx="602511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IN" dirty="0"/>
              <a:t>Old</a:t>
            </a:r>
            <a:endParaRPr kumimoji="0" lang="en-IN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5101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Bike purchases last 3 years</a:t>
            </a:r>
          </a:p>
        </p:txBody>
      </p:sp>
      <p:sp>
        <p:nvSpPr>
          <p:cNvPr id="142" name="Shape 91"/>
          <p:cNvSpPr/>
          <p:nvPr/>
        </p:nvSpPr>
        <p:spPr>
          <a:xfrm>
            <a:off x="205025" y="2164724"/>
            <a:ext cx="4134600" cy="21469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we can see, our new customers mostly Female with 50.6% purchases with total of 25,212 bikes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Male contributed to 47.7% purchases with 23,765 bikes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 we should focus on advertises on Female customers than Male customers</a:t>
            </a:r>
          </a:p>
        </p:txBody>
      </p: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55B35A8E-044A-4C62-8D6C-CDB2A584AA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8292" y="949959"/>
            <a:ext cx="3157801" cy="2045670"/>
          </a:xfrm>
          <a:prstGeom prst="rect">
            <a:avLst/>
          </a:prstGeom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96BF8602-2DBD-4E2A-8F30-939157E98B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8292" y="3077774"/>
            <a:ext cx="3157801" cy="1964854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1083299"/>
            <a:ext cx="8565600" cy="5753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Job industry category.</a:t>
            </a:r>
          </a:p>
        </p:txBody>
      </p:sp>
      <p:sp>
        <p:nvSpPr>
          <p:cNvPr id="151" name="Shape 100"/>
          <p:cNvSpPr/>
          <p:nvPr/>
        </p:nvSpPr>
        <p:spPr>
          <a:xfrm>
            <a:off x="205025" y="2152117"/>
            <a:ext cx="4134600" cy="21440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Mostly our new customers are on Finance industry and our Manufacturing customers are still on top 2.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rest industries is still same 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41CF6DBE-E0C6-4178-976B-E1BBD60305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4630" y="3006590"/>
            <a:ext cx="3041448" cy="1872936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3ED76EBA-4DB6-4C18-89E2-D014D5DF63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4629" y="929339"/>
            <a:ext cx="3041448" cy="192797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D714003-3740-4125-B8B9-EA2E7441E99C}"/>
              </a:ext>
            </a:extLst>
          </p:cNvPr>
          <p:cNvSpPr txBox="1"/>
          <p:nvPr/>
        </p:nvSpPr>
        <p:spPr>
          <a:xfrm>
            <a:off x="4598139" y="1333154"/>
            <a:ext cx="481943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New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AABB6A6-54F2-421F-A70B-2897CC95123F}"/>
              </a:ext>
            </a:extLst>
          </p:cNvPr>
          <p:cNvSpPr txBox="1"/>
          <p:nvPr/>
        </p:nvSpPr>
        <p:spPr>
          <a:xfrm>
            <a:off x="4686421" y="3973611"/>
            <a:ext cx="407114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Old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1083299"/>
            <a:ext cx="8565600" cy="5753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Wealth segments</a:t>
            </a:r>
          </a:p>
        </p:txBody>
      </p:sp>
      <p:sp>
        <p:nvSpPr>
          <p:cNvPr id="151" name="Shape 100"/>
          <p:cNvSpPr/>
          <p:nvPr/>
        </p:nvSpPr>
        <p:spPr>
          <a:xfrm>
            <a:off x="282530" y="1658617"/>
            <a:ext cx="4134600" cy="299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all ages, the number of Mass Customers is the highest so we should focus on this social class.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that, we should focus on High Net Customer. 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Affluent Customers but mostly second and third quadrant.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D714003-3740-4125-B8B9-EA2E7441E99C}"/>
              </a:ext>
            </a:extLst>
          </p:cNvPr>
          <p:cNvSpPr txBox="1"/>
          <p:nvPr/>
        </p:nvSpPr>
        <p:spPr>
          <a:xfrm>
            <a:off x="4598139" y="1333154"/>
            <a:ext cx="481943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New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AABB6A6-54F2-421F-A70B-2897CC95123F}"/>
              </a:ext>
            </a:extLst>
          </p:cNvPr>
          <p:cNvSpPr txBox="1"/>
          <p:nvPr/>
        </p:nvSpPr>
        <p:spPr>
          <a:xfrm>
            <a:off x="4686421" y="3973611"/>
            <a:ext cx="407114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Old</a:t>
            </a:r>
          </a:p>
        </p:txBody>
      </p:sp>
      <p:pic>
        <p:nvPicPr>
          <p:cNvPr id="4" name="Picture 3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0685577D-2781-412F-B673-09E7DD5F76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82" y="2640930"/>
            <a:ext cx="2953979" cy="1959423"/>
          </a:xfrm>
          <a:prstGeom prst="rect">
            <a:avLst/>
          </a:prstGeom>
        </p:spPr>
      </p:pic>
      <p:pic>
        <p:nvPicPr>
          <p:cNvPr id="6" name="Picture 5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2041B338-B964-4BED-9008-676AEE14D2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5695" y="869573"/>
            <a:ext cx="2816365" cy="1722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561192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1064626"/>
            <a:ext cx="8565600" cy="5753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Numbers of cars owned</a:t>
            </a:r>
          </a:p>
        </p:txBody>
      </p:sp>
      <p:sp>
        <p:nvSpPr>
          <p:cNvPr id="151" name="Shape 100"/>
          <p:cNvSpPr/>
          <p:nvPr/>
        </p:nvSpPr>
        <p:spPr>
          <a:xfrm>
            <a:off x="173080" y="1843120"/>
            <a:ext cx="4134600" cy="27103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NSW should be considered the most since numbers of customers don’t own cars is significantly larger than that own.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VIC and QLD has more customers that own car that who don’t but we can try to have something so that those owns car will buy bikes.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3" name="Picture 2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6E3907F4-7A59-4497-8050-05FEBCB0A3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7680" y="1640929"/>
            <a:ext cx="4740049" cy="3213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178896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06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58" name="Shape 107"/>
          <p:cNvSpPr/>
          <p:nvPr/>
        </p:nvSpPr>
        <p:spPr>
          <a:xfrm>
            <a:off x="537899" y="1895175"/>
            <a:ext cx="3953102" cy="779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Appendix</a:t>
            </a:r>
          </a:p>
        </p:txBody>
      </p:sp>
      <p:sp>
        <p:nvSpPr>
          <p:cNvPr id="15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644</Words>
  <Application>Microsoft Office PowerPoint</Application>
  <PresentationFormat>On-screen Show (16:9)</PresentationFormat>
  <Paragraphs>67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Open Sans</vt:lpstr>
      <vt:lpstr>Open Sans Extrabold</vt:lpstr>
      <vt:lpstr>Open Sans Light</vt:lpstr>
      <vt:lpstr>Times New Roman</vt:lpstr>
      <vt:lpstr>Wingdings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Parth Mistry</cp:lastModifiedBy>
  <cp:revision>2</cp:revision>
  <dcterms:modified xsi:type="dcterms:W3CDTF">2020-04-02T10:03:05Z</dcterms:modified>
</cp:coreProperties>
</file>