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2" autoAdjust="0"/>
  </p:normalViewPr>
  <p:slideViewPr>
    <p:cSldViewPr>
      <p:cViewPr varScale="1">
        <p:scale>
          <a:sx n="71" d="100"/>
          <a:sy n="71" d="100"/>
        </p:scale>
        <p:origin x="1056" y="60"/>
      </p:cViewPr>
      <p:guideLst>
        <p:guide orient="horz" pos="2160"/>
        <p:guide pos="2880"/>
      </p:guideLst>
    </p:cSldViewPr>
  </p:slideViewPr>
  <p:outlineViewPr>
    <p:cViewPr>
      <p:scale>
        <a:sx n="33" d="100"/>
        <a:sy n="33" d="100"/>
      </p:scale>
      <p:origin x="0" y="86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FD76D7A-8448-4D8C-925B-B0EBEDFA4605}" type="datetimeFigureOut">
              <a:rPr lang="en-US"/>
              <a:pPr>
                <a:defRPr/>
              </a:pPr>
              <a:t>26/2/2014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D1B44A0-3745-4770-B263-9D37A00E7E57}" type="slidenum">
              <a:rPr lang="en-US"/>
              <a:pPr/>
              <a:t>‹#›</a:t>
            </a:fld>
            <a:endParaRPr lang="en-US"/>
          </a:p>
        </p:txBody>
      </p:sp>
    </p:spTree>
    <p:extLst>
      <p:ext uri="{BB962C8B-B14F-4D97-AF65-F5344CB8AC3E}">
        <p14:creationId xmlns:p14="http://schemas.microsoft.com/office/powerpoint/2010/main" val="402893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0ADDD9-3898-4F44-9614-57B512C760DF}" type="datetimeFigureOut">
              <a:rPr lang="en-US"/>
              <a:pPr>
                <a:defRPr/>
              </a:pPr>
              <a:t>26/2/2014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D2428FE-9866-439D-BD32-0DBADB9143E8}" type="slidenum">
              <a:rPr lang="en-US"/>
              <a:pPr/>
              <a:t>‹#›</a:t>
            </a:fld>
            <a:endParaRPr lang="en-US"/>
          </a:p>
        </p:txBody>
      </p:sp>
    </p:spTree>
    <p:extLst>
      <p:ext uri="{BB962C8B-B14F-4D97-AF65-F5344CB8AC3E}">
        <p14:creationId xmlns:p14="http://schemas.microsoft.com/office/powerpoint/2010/main" val="71075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3651A1-A278-4453-B7F6-7619D5A4025D}" type="datetimeFigureOut">
              <a:rPr lang="en-US"/>
              <a:pPr>
                <a:defRPr/>
              </a:pPr>
              <a:t>26/2/2014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80BDFF2-CB8C-42AC-A769-3F00DB89C6C5}" type="slidenum">
              <a:rPr lang="en-US"/>
              <a:pPr/>
              <a:t>‹#›</a:t>
            </a:fld>
            <a:endParaRPr lang="en-US"/>
          </a:p>
        </p:txBody>
      </p:sp>
    </p:spTree>
    <p:extLst>
      <p:ext uri="{BB962C8B-B14F-4D97-AF65-F5344CB8AC3E}">
        <p14:creationId xmlns:p14="http://schemas.microsoft.com/office/powerpoint/2010/main" val="357223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AA1A5F-C096-4E6C-93EE-4DAE2968E51F}" type="datetimeFigureOut">
              <a:rPr lang="en-US"/>
              <a:pPr>
                <a:defRPr/>
              </a:pPr>
              <a:t>26/2/2014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B7BEAF-A7B3-4749-8D2B-847D6DA68971}" type="slidenum">
              <a:rPr lang="en-US"/>
              <a:pPr/>
              <a:t>‹#›</a:t>
            </a:fld>
            <a:endParaRPr lang="en-US"/>
          </a:p>
        </p:txBody>
      </p:sp>
    </p:spTree>
    <p:extLst>
      <p:ext uri="{BB962C8B-B14F-4D97-AF65-F5344CB8AC3E}">
        <p14:creationId xmlns:p14="http://schemas.microsoft.com/office/powerpoint/2010/main" val="357082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86310C-C548-4413-B4B0-0A7791448230}" type="datetimeFigureOut">
              <a:rPr lang="en-US"/>
              <a:pPr>
                <a:defRPr/>
              </a:pPr>
              <a:t>26/2/2014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B2F0E0-B0F8-4BF1-93C5-0004F3BD34B2}" type="slidenum">
              <a:rPr lang="en-US"/>
              <a:pPr/>
              <a:t>‹#›</a:t>
            </a:fld>
            <a:endParaRPr lang="en-US"/>
          </a:p>
        </p:txBody>
      </p:sp>
    </p:spTree>
    <p:extLst>
      <p:ext uri="{BB962C8B-B14F-4D97-AF65-F5344CB8AC3E}">
        <p14:creationId xmlns:p14="http://schemas.microsoft.com/office/powerpoint/2010/main" val="216593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D88B51C-E1C5-4744-B231-A4D019163AA2}" type="datetimeFigureOut">
              <a:rPr lang="en-US"/>
              <a:pPr>
                <a:defRPr/>
              </a:pPr>
              <a:t>26/2/2014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41DD7EC-6810-47DB-96C6-C92836544BB0}" type="slidenum">
              <a:rPr lang="en-US"/>
              <a:pPr/>
              <a:t>‹#›</a:t>
            </a:fld>
            <a:endParaRPr lang="en-US"/>
          </a:p>
        </p:txBody>
      </p:sp>
    </p:spTree>
    <p:extLst>
      <p:ext uri="{BB962C8B-B14F-4D97-AF65-F5344CB8AC3E}">
        <p14:creationId xmlns:p14="http://schemas.microsoft.com/office/powerpoint/2010/main" val="423211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BCDE5C2-A516-454A-B070-1237EA554A43}" type="datetimeFigureOut">
              <a:rPr lang="en-US"/>
              <a:pPr>
                <a:defRPr/>
              </a:pPr>
              <a:t>26/2/2014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A74F113-D137-4899-BE0B-1004CCCC5364}" type="slidenum">
              <a:rPr lang="en-US"/>
              <a:pPr/>
              <a:t>‹#›</a:t>
            </a:fld>
            <a:endParaRPr lang="en-US"/>
          </a:p>
        </p:txBody>
      </p:sp>
    </p:spTree>
    <p:extLst>
      <p:ext uri="{BB962C8B-B14F-4D97-AF65-F5344CB8AC3E}">
        <p14:creationId xmlns:p14="http://schemas.microsoft.com/office/powerpoint/2010/main" val="198506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2611EB8-3724-49BC-A680-8B952B652B61}" type="datetimeFigureOut">
              <a:rPr lang="en-US"/>
              <a:pPr>
                <a:defRPr/>
              </a:pPr>
              <a:t>26/2/2014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4F98F47-A561-4268-B76F-5B7BFA4530A6}" type="slidenum">
              <a:rPr lang="en-US"/>
              <a:pPr/>
              <a:t>‹#›</a:t>
            </a:fld>
            <a:endParaRPr lang="en-US"/>
          </a:p>
        </p:txBody>
      </p:sp>
    </p:spTree>
    <p:extLst>
      <p:ext uri="{BB962C8B-B14F-4D97-AF65-F5344CB8AC3E}">
        <p14:creationId xmlns:p14="http://schemas.microsoft.com/office/powerpoint/2010/main" val="254036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14B03F-DA5C-4066-AF7B-D8B5F7E5553D}" type="datetimeFigureOut">
              <a:rPr lang="en-US"/>
              <a:pPr>
                <a:defRPr/>
              </a:pPr>
              <a:t>26/2/2014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205EA2C-DB1A-4844-9F6E-A018A4C99F59}" type="slidenum">
              <a:rPr lang="en-US"/>
              <a:pPr/>
              <a:t>‹#›</a:t>
            </a:fld>
            <a:endParaRPr lang="en-US"/>
          </a:p>
        </p:txBody>
      </p:sp>
    </p:spTree>
    <p:extLst>
      <p:ext uri="{BB962C8B-B14F-4D97-AF65-F5344CB8AC3E}">
        <p14:creationId xmlns:p14="http://schemas.microsoft.com/office/powerpoint/2010/main" val="249961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544540-263B-475F-9A22-3DB79DF8F800}" type="datetimeFigureOut">
              <a:rPr lang="en-US"/>
              <a:pPr>
                <a:defRPr/>
              </a:pPr>
              <a:t>26/2/2014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2935BC3-DE03-4260-83A0-A1A3620C011B}" type="slidenum">
              <a:rPr lang="en-US"/>
              <a:pPr/>
              <a:t>‹#›</a:t>
            </a:fld>
            <a:endParaRPr lang="en-US"/>
          </a:p>
        </p:txBody>
      </p:sp>
    </p:spTree>
    <p:extLst>
      <p:ext uri="{BB962C8B-B14F-4D97-AF65-F5344CB8AC3E}">
        <p14:creationId xmlns:p14="http://schemas.microsoft.com/office/powerpoint/2010/main" val="103755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832ED7-0897-46B5-A2BD-25418864DB31}" type="datetimeFigureOut">
              <a:rPr lang="en-US"/>
              <a:pPr>
                <a:defRPr/>
              </a:pPr>
              <a:t>26/2/2014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C0C19DD-BA8B-42A4-A89E-2278C05E391C}" type="slidenum">
              <a:rPr lang="en-US"/>
              <a:pPr/>
              <a:t>‹#›</a:t>
            </a:fld>
            <a:endParaRPr lang="en-US"/>
          </a:p>
        </p:txBody>
      </p:sp>
    </p:spTree>
    <p:extLst>
      <p:ext uri="{BB962C8B-B14F-4D97-AF65-F5344CB8AC3E}">
        <p14:creationId xmlns:p14="http://schemas.microsoft.com/office/powerpoint/2010/main" val="243166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70000">
              <a:schemeClr val="bg1">
                <a:tint val="45000"/>
                <a:shade val="99000"/>
                <a:satMod val="350000"/>
              </a:schemeClr>
            </a:gs>
            <a:gs pos="100000">
              <a:schemeClr val="bg1">
                <a:shade val="20000"/>
                <a:satMod val="255000"/>
                <a:lumMod val="30000"/>
                <a:lumOff val="70000"/>
              </a:schemeClr>
            </a:gs>
          </a:gsLst>
          <a:lin ang="162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67B3BFB-79C6-4145-B14A-E7B86B7D8DB6}" type="datetimeFigureOut">
              <a:rPr lang="en-US"/>
              <a:pPr>
                <a:defRPr/>
              </a:pPr>
              <a:t>26/2/2014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A2978A9-3AF8-46DF-A27A-37F3899C07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r.kusha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posi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styling%20link.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navig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txBox="1">
            <a:spLocks/>
          </p:cNvSpPr>
          <p:nvPr/>
        </p:nvSpPr>
        <p:spPr bwMode="auto">
          <a:xfrm>
            <a:off x="533400" y="1371600"/>
            <a:ext cx="78517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4400"/>
              <a:t>Advanced CSS</a:t>
            </a:r>
          </a:p>
        </p:txBody>
      </p:sp>
      <p:sp>
        <p:nvSpPr>
          <p:cNvPr id="5" name="Subtitle 2"/>
          <p:cNvSpPr txBox="1">
            <a:spLocks/>
          </p:cNvSpPr>
          <p:nvPr/>
        </p:nvSpPr>
        <p:spPr bwMode="auto">
          <a:xfrm>
            <a:off x="1371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18288">
            <a:norm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fontAlgn="auto">
              <a:lnSpc>
                <a:spcPct val="80000"/>
              </a:lnSpc>
              <a:spcBef>
                <a:spcPct val="20000"/>
              </a:spcBef>
              <a:spcAft>
                <a:spcPts val="0"/>
              </a:spcAft>
              <a:buClr>
                <a:srgbClr val="0BD0D9"/>
              </a:buClr>
              <a:buSzPct val="95000"/>
              <a:buFont typeface="Arial" charset="0"/>
              <a:buNone/>
              <a:defRPr/>
            </a:pPr>
            <a:r>
              <a:rPr lang="en-US" sz="2500" dirty="0" smtClean="0">
                <a:effectLst>
                  <a:outerShdw blurRad="38100" dist="38100" dir="2700000" algn="tl">
                    <a:srgbClr val="04617B"/>
                  </a:outerShdw>
                </a:effectLst>
                <a:latin typeface="Constantia" pitchFamily="18" charset="0"/>
              </a:rPr>
              <a:t>A.F.M. </a:t>
            </a:r>
            <a:r>
              <a:rPr lang="en-US" sz="2500" dirty="0" err="1" smtClean="0">
                <a:effectLst>
                  <a:outerShdw blurRad="38100" dist="38100" dir="2700000" algn="tl">
                    <a:srgbClr val="04617B"/>
                  </a:outerShdw>
                </a:effectLst>
                <a:latin typeface="Constantia" pitchFamily="18" charset="0"/>
              </a:rPr>
              <a:t>Mahbubur</a:t>
            </a:r>
            <a:r>
              <a:rPr lang="en-US" sz="2500" dirty="0" smtClean="0">
                <a:effectLst>
                  <a:outerShdw blurRad="38100" dist="38100" dir="2700000" algn="tl">
                    <a:srgbClr val="04617B"/>
                  </a:outerShdw>
                </a:effectLst>
                <a:latin typeface="Constantia" pitchFamily="18" charset="0"/>
              </a:rPr>
              <a:t> </a:t>
            </a:r>
            <a:r>
              <a:rPr lang="en-US" sz="2500" dirty="0" err="1" smtClean="0">
                <a:effectLst>
                  <a:outerShdw blurRad="38100" dist="38100" dir="2700000" algn="tl">
                    <a:srgbClr val="04617B"/>
                  </a:outerShdw>
                </a:effectLst>
                <a:latin typeface="Constantia" pitchFamily="18" charset="0"/>
              </a:rPr>
              <a:t>Rahman</a:t>
            </a:r>
            <a:endParaRPr lang="en-US" sz="2000" dirty="0" smtClean="0">
              <a:effectLst>
                <a:outerShdw blurRad="38100" dist="38100" dir="2700000" algn="tl">
                  <a:srgbClr val="04617B"/>
                </a:outerShdw>
              </a:effectLst>
              <a:latin typeface="Constantia" pitchFamily="18" charset="0"/>
            </a:endParaRPr>
          </a:p>
          <a:p>
            <a:pPr algn="ctr" fontAlgn="auto">
              <a:lnSpc>
                <a:spcPct val="80000"/>
              </a:lnSpc>
              <a:spcBef>
                <a:spcPct val="20000"/>
              </a:spcBef>
              <a:spcAft>
                <a:spcPts val="0"/>
              </a:spcAft>
              <a:buClr>
                <a:srgbClr val="0BD0D9"/>
              </a:buClr>
              <a:buSzPct val="95000"/>
              <a:buFont typeface="Arial" charset="0"/>
              <a:buNone/>
              <a:defRPr/>
            </a:pPr>
            <a:r>
              <a:rPr lang="en-US" sz="2000" dirty="0" smtClean="0">
                <a:effectLst>
                  <a:outerShdw blurRad="38100" dist="38100" dir="2700000" algn="tl">
                    <a:srgbClr val="04617B"/>
                  </a:outerShdw>
                </a:effectLst>
                <a:latin typeface="Constantia" pitchFamily="18" charset="0"/>
              </a:rPr>
              <a:t>Asst. Professor</a:t>
            </a:r>
            <a:endParaRPr lang="en-US" sz="2000" dirty="0" smtClean="0">
              <a:effectLst>
                <a:outerShdw blurRad="38100" dist="38100" dir="2700000" algn="tl">
                  <a:srgbClr val="04617B"/>
                </a:outerShdw>
              </a:effectLst>
              <a:latin typeface="Constantia" pitchFamily="18" charset="0"/>
            </a:endParaRPr>
          </a:p>
          <a:p>
            <a:pPr algn="ctr" fontAlgn="auto">
              <a:lnSpc>
                <a:spcPct val="80000"/>
              </a:lnSpc>
              <a:spcBef>
                <a:spcPct val="20000"/>
              </a:spcBef>
              <a:spcAft>
                <a:spcPts val="0"/>
              </a:spcAft>
              <a:buClr>
                <a:srgbClr val="0BD0D9"/>
              </a:buClr>
              <a:buSzPct val="95000"/>
              <a:buFont typeface="Arial" charset="0"/>
              <a:buNone/>
              <a:defRPr/>
            </a:pPr>
            <a:r>
              <a:rPr lang="en-US" sz="2000" dirty="0" smtClean="0">
                <a:effectLst>
                  <a:outerShdw blurRad="38100" dist="38100" dir="2700000" algn="tl">
                    <a:srgbClr val="04617B"/>
                  </a:outerShdw>
                </a:effectLst>
                <a:latin typeface="Constantia" pitchFamily="18" charset="0"/>
              </a:rPr>
              <a:t>Dept. of Computer Science &amp; Engineering</a:t>
            </a:r>
          </a:p>
          <a:p>
            <a:pPr algn="ctr" fontAlgn="auto">
              <a:lnSpc>
                <a:spcPct val="80000"/>
              </a:lnSpc>
              <a:spcBef>
                <a:spcPct val="20000"/>
              </a:spcBef>
              <a:spcAft>
                <a:spcPts val="0"/>
              </a:spcAft>
              <a:buClr>
                <a:srgbClr val="0BD0D9"/>
              </a:buClr>
              <a:buSzPct val="95000"/>
              <a:buFont typeface="Arial" charset="0"/>
              <a:buNone/>
              <a:defRPr/>
            </a:pPr>
            <a:r>
              <a:rPr lang="en-US" sz="2000" dirty="0" smtClean="0">
                <a:effectLst>
                  <a:outerShdw blurRad="38100" dist="38100" dir="2700000" algn="tl">
                    <a:srgbClr val="04617B"/>
                  </a:outerShdw>
                </a:effectLst>
                <a:latin typeface="Constantia" pitchFamily="18" charset="0"/>
              </a:rPr>
              <a:t>Email     : </a:t>
            </a:r>
            <a:r>
              <a:rPr lang="en-US" sz="2000" dirty="0" smtClean="0">
                <a:effectLst>
                  <a:outerShdw blurRad="38100" dist="38100" dir="2700000" algn="tl">
                    <a:srgbClr val="04617B"/>
                  </a:outerShdw>
                </a:effectLst>
                <a:latin typeface="Constantia" pitchFamily="18" charset="0"/>
                <a:hlinkClick r:id="rId2"/>
              </a:rPr>
              <a:t>m.r.kushal@gmail.com</a:t>
            </a:r>
            <a:endParaRPr lang="en-US" sz="2000" dirty="0" smtClean="0">
              <a:effectLst>
                <a:outerShdw blurRad="38100" dist="38100" dir="2700000" algn="tl">
                  <a:srgbClr val="04617B"/>
                </a:outerShdw>
              </a:effectLst>
              <a:latin typeface="Constantia" pitchFamily="18" charset="0"/>
            </a:endParaRPr>
          </a:p>
          <a:p>
            <a:pPr algn="ctr" fontAlgn="auto">
              <a:lnSpc>
                <a:spcPct val="80000"/>
              </a:lnSpc>
              <a:spcBef>
                <a:spcPct val="20000"/>
              </a:spcBef>
              <a:spcAft>
                <a:spcPts val="0"/>
              </a:spcAft>
              <a:buClr>
                <a:srgbClr val="0BD0D9"/>
              </a:buClr>
              <a:buSzPct val="95000"/>
              <a:buFont typeface="Arial" charset="0"/>
              <a:buNone/>
              <a:defRPr/>
            </a:pPr>
            <a:r>
              <a:rPr lang="en-US" sz="2000" dirty="0" smtClean="0">
                <a:effectLst>
                  <a:outerShdw blurRad="38100" dist="38100" dir="2700000" algn="tl">
                    <a:srgbClr val="04617B"/>
                  </a:outerShdw>
                </a:effectLst>
                <a:latin typeface="Constantia" pitchFamily="18" charset="0"/>
              </a:rPr>
              <a:t>Contact : 01911064969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71061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3600" b="1" dirty="0" smtClean="0"/>
              <a:t>Table Text Alignment</a:t>
            </a:r>
            <a:endParaRPr lang="en-US" sz="3600" dirty="0" smtClean="0"/>
          </a:p>
        </p:txBody>
      </p:sp>
      <p:sp>
        <p:nvSpPr>
          <p:cNvPr id="11268" name="Content Placeholder 2"/>
          <p:cNvSpPr>
            <a:spLocks noGrp="1"/>
          </p:cNvSpPr>
          <p:nvPr>
            <p:ph idx="1"/>
          </p:nvPr>
        </p:nvSpPr>
        <p:spPr>
          <a:xfrm>
            <a:off x="457200" y="914400"/>
            <a:ext cx="8229600" cy="4830763"/>
          </a:xfrm>
        </p:spPr>
        <p:txBody>
          <a:bodyPr/>
          <a:lstStyle/>
          <a:p>
            <a:pPr eaLnBrk="1" hangingPunct="1"/>
            <a:r>
              <a:rPr lang="en-US" sz="2800" smtClean="0"/>
              <a:t>The text in a table is aligned with the </a:t>
            </a:r>
          </a:p>
          <a:p>
            <a:pPr lvl="1" eaLnBrk="1" hangingPunct="1"/>
            <a:r>
              <a:rPr lang="en-US" sz="2400" smtClean="0"/>
              <a:t>text-align and </a:t>
            </a:r>
          </a:p>
          <a:p>
            <a:pPr lvl="1" eaLnBrk="1" hangingPunct="1"/>
            <a:r>
              <a:rPr lang="en-US" sz="2400" b="1" smtClean="0"/>
              <a:t>vertical-align</a:t>
            </a:r>
            <a:r>
              <a:rPr lang="en-US" sz="2400" smtClean="0"/>
              <a:t> properties.</a:t>
            </a:r>
          </a:p>
        </p:txBody>
      </p:sp>
      <p:sp>
        <p:nvSpPr>
          <p:cNvPr id="6" name="Rectangle 5"/>
          <p:cNvSpPr/>
          <p:nvPr/>
        </p:nvSpPr>
        <p:spPr>
          <a:xfrm>
            <a:off x="304800" y="4572000"/>
            <a:ext cx="3276600" cy="6604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b="1" smtClean="0"/>
              <a:t>Table Color</a:t>
            </a:r>
            <a:endParaRPr lang="en-US" smtClean="0"/>
          </a:p>
        </p:txBody>
      </p:sp>
      <p:sp>
        <p:nvSpPr>
          <p:cNvPr id="12291" name="Content Placeholder 2"/>
          <p:cNvSpPr>
            <a:spLocks noGrp="1"/>
          </p:cNvSpPr>
          <p:nvPr>
            <p:ph idx="1"/>
          </p:nvPr>
        </p:nvSpPr>
        <p:spPr/>
        <p:txBody>
          <a:bodyPr/>
          <a:lstStyle/>
          <a:p>
            <a:pPr eaLnBrk="1" hangingPunct="1"/>
            <a:r>
              <a:rPr lang="en-US" sz="2400" smtClean="0"/>
              <a:t>The example below specifies the color of the </a:t>
            </a:r>
            <a:r>
              <a:rPr lang="en-US" sz="2400" b="1" smtClean="0"/>
              <a:t>borders</a:t>
            </a:r>
            <a:r>
              <a:rPr lang="en-US" sz="2400" smtClean="0"/>
              <a:t>, and the </a:t>
            </a:r>
            <a:r>
              <a:rPr lang="en-US" sz="2400" b="1" smtClean="0"/>
              <a:t>text</a:t>
            </a:r>
            <a:r>
              <a:rPr lang="en-US" sz="2400" smtClean="0"/>
              <a:t> and </a:t>
            </a:r>
            <a:r>
              <a:rPr lang="en-US" sz="2400" b="1" smtClean="0"/>
              <a:t>background</a:t>
            </a:r>
            <a:r>
              <a:rPr lang="en-US" sz="2400" smtClean="0"/>
              <a:t> color of </a:t>
            </a:r>
            <a:r>
              <a:rPr lang="en-US" sz="2400" b="1" smtClean="0"/>
              <a:t>th</a:t>
            </a:r>
            <a:r>
              <a:rPr lang="en-US" sz="2400" smtClean="0"/>
              <a:t> elements:</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8519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4749800"/>
            <a:ext cx="3276600" cy="5080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2400" y="3695700"/>
            <a:ext cx="2514600" cy="4953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b="1" smtClean="0"/>
              <a:t>Table Padding</a:t>
            </a:r>
            <a:endParaRPr lang="en-US" smtClean="0"/>
          </a:p>
        </p:txBody>
      </p:sp>
      <p:sp>
        <p:nvSpPr>
          <p:cNvPr id="13315" name="Content Placeholder 2"/>
          <p:cNvSpPr>
            <a:spLocks noGrp="1"/>
          </p:cNvSpPr>
          <p:nvPr>
            <p:ph idx="1"/>
          </p:nvPr>
        </p:nvSpPr>
        <p:spPr/>
        <p:txBody>
          <a:bodyPr/>
          <a:lstStyle/>
          <a:p>
            <a:pPr eaLnBrk="1" hangingPunct="1"/>
            <a:r>
              <a:rPr lang="en-US" sz="2400" smtClean="0"/>
              <a:t>To control the space between the border and content in a table, we use the </a:t>
            </a:r>
            <a:r>
              <a:rPr lang="en-US" sz="2400" b="1" smtClean="0"/>
              <a:t>padding</a:t>
            </a:r>
            <a:r>
              <a:rPr lang="en-US" sz="2400" smtClean="0"/>
              <a:t> property on </a:t>
            </a:r>
            <a:r>
              <a:rPr lang="en-US" sz="2400" b="1" smtClean="0"/>
              <a:t>td </a:t>
            </a:r>
            <a:r>
              <a:rPr lang="en-US" sz="2400" smtClean="0"/>
              <a:t>and </a:t>
            </a:r>
            <a:r>
              <a:rPr lang="en-US" sz="2400" b="1" smtClean="0"/>
              <a:t>th </a:t>
            </a:r>
            <a:r>
              <a:rPr lang="en-US" sz="2400" smtClean="0"/>
              <a:t>elements:</a:t>
            </a:r>
            <a:endParaRPr lang="en-US" sz="2800" smtClean="0"/>
          </a:p>
          <a:p>
            <a:pPr eaLnBrk="1" hangingPunct="1"/>
            <a:endParaRPr lang="en-US"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620000" cy="419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0600" y="4114800"/>
            <a:ext cx="1638300" cy="7620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CSS Display-Block and Inline Elements</a:t>
            </a:r>
            <a:endParaRPr lang="en-US"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smtClean="0"/>
              <a:t>A block element is an element that takes up the full width available, and has a line break before and after it.</a:t>
            </a:r>
          </a:p>
          <a:p>
            <a:pPr lvl="1" eaLnBrk="1" fontAlgn="auto" hangingPunct="1">
              <a:spcAft>
                <a:spcPts val="0"/>
              </a:spcAft>
              <a:defRPr/>
            </a:pPr>
            <a:r>
              <a:rPr lang="en-US" dirty="0" smtClean="0"/>
              <a:t>Examples of block elements:</a:t>
            </a:r>
          </a:p>
          <a:p>
            <a:pPr lvl="2" eaLnBrk="1" fontAlgn="auto" hangingPunct="1">
              <a:spcAft>
                <a:spcPts val="0"/>
              </a:spcAft>
              <a:defRPr/>
            </a:pPr>
            <a:r>
              <a:rPr lang="en-US" dirty="0" smtClean="0"/>
              <a:t>&lt;h1&gt;</a:t>
            </a:r>
          </a:p>
          <a:p>
            <a:pPr lvl="2" eaLnBrk="1" fontAlgn="auto" hangingPunct="1">
              <a:spcAft>
                <a:spcPts val="0"/>
              </a:spcAft>
              <a:defRPr/>
            </a:pPr>
            <a:r>
              <a:rPr lang="en-US" dirty="0" smtClean="0"/>
              <a:t>&lt;p&gt;</a:t>
            </a:r>
          </a:p>
          <a:p>
            <a:pPr lvl="2" eaLnBrk="1" fontAlgn="auto" hangingPunct="1">
              <a:spcAft>
                <a:spcPts val="0"/>
              </a:spcAft>
              <a:defRPr/>
            </a:pPr>
            <a:r>
              <a:rPr lang="en-US" dirty="0" smtClean="0"/>
              <a:t>&lt;div&gt;</a:t>
            </a:r>
          </a:p>
          <a:p>
            <a:pPr eaLnBrk="1" fontAlgn="auto" hangingPunct="1">
              <a:spcAft>
                <a:spcPts val="0"/>
              </a:spcAft>
              <a:defRPr/>
            </a:pPr>
            <a:r>
              <a:rPr lang="en-US" dirty="0" smtClean="0"/>
              <a:t>An inline element only takes up as much width as necessary, and does not force line breaks.</a:t>
            </a:r>
          </a:p>
          <a:p>
            <a:pPr lvl="1" eaLnBrk="1" fontAlgn="auto" hangingPunct="1">
              <a:spcAft>
                <a:spcPts val="0"/>
              </a:spcAft>
              <a:defRPr/>
            </a:pPr>
            <a:r>
              <a:rPr lang="en-US" dirty="0" smtClean="0"/>
              <a:t>Examples of inline elements:</a:t>
            </a:r>
          </a:p>
          <a:p>
            <a:pPr lvl="2" eaLnBrk="1" fontAlgn="auto" hangingPunct="1">
              <a:spcAft>
                <a:spcPts val="0"/>
              </a:spcAft>
              <a:defRPr/>
            </a:pPr>
            <a:r>
              <a:rPr lang="en-US" dirty="0" smtClean="0"/>
              <a:t>&lt;span&gt;</a:t>
            </a:r>
          </a:p>
          <a:p>
            <a:pPr lvl="2" eaLnBrk="1" fontAlgn="auto" hangingPunct="1">
              <a:spcAft>
                <a:spcPts val="0"/>
              </a:spcAft>
              <a:defRPr/>
            </a:pPr>
            <a:r>
              <a:rPr lang="en-US" dirty="0" smtClean="0"/>
              <a:t>&lt;a&gt;</a:t>
            </a:r>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457200"/>
            <a:ext cx="8229600" cy="4830763"/>
          </a:xfrm>
        </p:spPr>
        <p:txBody>
          <a:bodyPr/>
          <a:lstStyle/>
          <a:p>
            <a:pPr eaLnBrk="1" hangingPunct="1"/>
            <a:r>
              <a:rPr lang="en-US" sz="2400" smtClean="0"/>
              <a:t>Changing an inline element to a block element, or vice versa, can be useful for making the page look a specific way, and still follow web standards.</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149475"/>
            <a:ext cx="14097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414588"/>
            <a:ext cx="2447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773363"/>
            <a:ext cx="31432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Notched Right Arrow 3"/>
          <p:cNvSpPr/>
          <p:nvPr/>
        </p:nvSpPr>
        <p:spPr>
          <a:xfrm>
            <a:off x="2362200" y="2590800"/>
            <a:ext cx="304800" cy="18256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1100" y="381000"/>
            <a:ext cx="6134100" cy="2743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76600"/>
            <a:ext cx="6096000"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smtClean="0"/>
              <a:t>CSS Positioning</a:t>
            </a:r>
            <a:endParaRPr lang="en-US" smtClean="0"/>
          </a:p>
        </p:txBody>
      </p:sp>
      <p:sp>
        <p:nvSpPr>
          <p:cNvPr id="17411" name="Content Placeholder 2"/>
          <p:cNvSpPr>
            <a:spLocks noGrp="1"/>
          </p:cNvSpPr>
          <p:nvPr>
            <p:ph idx="1"/>
          </p:nvPr>
        </p:nvSpPr>
        <p:spPr/>
        <p:txBody>
          <a:bodyPr/>
          <a:lstStyle/>
          <a:p>
            <a:pPr eaLnBrk="1" hangingPunct="1"/>
            <a:r>
              <a:rPr lang="en-US" sz="2400" smtClean="0"/>
              <a:t>The CSS positioning properties allow you to position an element. </a:t>
            </a:r>
          </a:p>
          <a:p>
            <a:pPr eaLnBrk="1" hangingPunct="1"/>
            <a:r>
              <a:rPr lang="en-US" sz="2400" smtClean="0"/>
              <a:t>Elements can be positioned using the top, bottom, left, and right properties. However, these properties will not work unless the position property is set first. They also work differently depending on the positioning method.</a:t>
            </a:r>
          </a:p>
          <a:p>
            <a:pPr eaLnBrk="1" hangingPunct="1"/>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rtlCol="0">
            <a:normAutofit fontScale="70000" lnSpcReduction="20000"/>
          </a:bodyPr>
          <a:lstStyle/>
          <a:p>
            <a:pPr eaLnBrk="1" fontAlgn="auto" hangingPunct="1">
              <a:spcAft>
                <a:spcPts val="0"/>
              </a:spcAft>
              <a:defRPr/>
            </a:pPr>
            <a:r>
              <a:rPr lang="en-US" dirty="0" smtClean="0"/>
              <a:t>There are four different positioning methods.</a:t>
            </a:r>
          </a:p>
          <a:p>
            <a:pPr eaLnBrk="1" fontAlgn="auto" hangingPunct="1">
              <a:spcAft>
                <a:spcPts val="0"/>
              </a:spcAft>
              <a:defRPr/>
            </a:pPr>
            <a:r>
              <a:rPr lang="en-US" b="1" dirty="0" smtClean="0"/>
              <a:t>Static Positioning</a:t>
            </a:r>
          </a:p>
          <a:p>
            <a:pPr lvl="1" eaLnBrk="1" fontAlgn="auto" hangingPunct="1">
              <a:spcAft>
                <a:spcPts val="0"/>
              </a:spcAft>
              <a:defRPr/>
            </a:pPr>
            <a:r>
              <a:rPr lang="en-US" dirty="0" smtClean="0"/>
              <a:t>HTML elements are positioned static by default. A static positioned element is always positioned according to the normal flow of the page.</a:t>
            </a:r>
          </a:p>
          <a:p>
            <a:pPr lvl="1" eaLnBrk="1" fontAlgn="auto" hangingPunct="1">
              <a:spcAft>
                <a:spcPts val="0"/>
              </a:spcAft>
              <a:defRPr/>
            </a:pPr>
            <a:r>
              <a:rPr lang="en-US" dirty="0" smtClean="0"/>
              <a:t>Static positioned elements are not affected by the top, bottom, left, and right properties.</a:t>
            </a:r>
          </a:p>
          <a:p>
            <a:pPr lvl="1" eaLnBrk="1" fontAlgn="auto" hangingPunct="1">
              <a:spcAft>
                <a:spcPts val="0"/>
              </a:spcAft>
              <a:defRPr/>
            </a:pPr>
            <a:endParaRPr lang="en-US" dirty="0" smtClean="0"/>
          </a:p>
          <a:p>
            <a:pPr eaLnBrk="1" fontAlgn="auto" hangingPunct="1">
              <a:spcAft>
                <a:spcPts val="0"/>
              </a:spcAft>
              <a:defRPr/>
            </a:pPr>
            <a:r>
              <a:rPr lang="en-US" b="1" dirty="0" smtClean="0"/>
              <a:t>Fixed Positioning</a:t>
            </a:r>
          </a:p>
          <a:p>
            <a:pPr lvl="1" eaLnBrk="1" fontAlgn="auto" hangingPunct="1">
              <a:spcAft>
                <a:spcPts val="0"/>
              </a:spcAft>
              <a:defRPr/>
            </a:pPr>
            <a:r>
              <a:rPr lang="en-US" dirty="0" smtClean="0"/>
              <a:t>An element with fixed position is positioned relative to the browser window.</a:t>
            </a:r>
          </a:p>
          <a:p>
            <a:pPr eaLnBrk="1" fontAlgn="auto" hangingPunct="1">
              <a:spcAft>
                <a:spcPts val="0"/>
              </a:spcAft>
              <a:defRPr/>
            </a:pPr>
            <a:r>
              <a:rPr lang="en-US" b="1" dirty="0" smtClean="0"/>
              <a:t>Relative Positioning</a:t>
            </a:r>
          </a:p>
          <a:p>
            <a:pPr lvl="1" eaLnBrk="1" fontAlgn="auto" hangingPunct="1">
              <a:spcAft>
                <a:spcPts val="0"/>
              </a:spcAft>
              <a:defRPr/>
            </a:pPr>
            <a:r>
              <a:rPr lang="en-US" dirty="0" smtClean="0"/>
              <a:t>A relative positioned element is positioned relative to its normal position.</a:t>
            </a:r>
          </a:p>
          <a:p>
            <a:pPr eaLnBrk="1" fontAlgn="auto" hangingPunct="1">
              <a:spcAft>
                <a:spcPts val="0"/>
              </a:spcAft>
              <a:defRPr/>
            </a:pPr>
            <a:r>
              <a:rPr lang="en-US" b="1" dirty="0" smtClean="0"/>
              <a:t>Absolute Positioning</a:t>
            </a:r>
          </a:p>
          <a:p>
            <a:pPr lvl="1" eaLnBrk="1" fontAlgn="auto" hangingPunct="1">
              <a:spcAft>
                <a:spcPts val="0"/>
              </a:spcAft>
              <a:defRPr/>
            </a:pPr>
            <a:r>
              <a:rPr lang="en-US" dirty="0" smtClean="0"/>
              <a:t>An absolute position element is positioned relative to the first parent element that has a position other than static. If no such element is found, the containing block is &lt;html&gt;</a:t>
            </a:r>
          </a:p>
          <a:p>
            <a:pPr eaLnBrk="1" fontAlgn="auto" hangingPunct="1">
              <a:spcAft>
                <a:spcPts val="0"/>
              </a:spcAft>
              <a:defRPr/>
            </a:pPr>
            <a:endParaRPr lang="en-US" dirty="0" smtClean="0"/>
          </a:p>
        </p:txBody>
      </p:sp>
      <p:sp>
        <p:nvSpPr>
          <p:cNvPr id="18435" name="TextBox 3"/>
          <p:cNvSpPr txBox="1">
            <a:spLocks noChangeArrowheads="1"/>
          </p:cNvSpPr>
          <p:nvPr/>
        </p:nvSpPr>
        <p:spPr bwMode="auto">
          <a:xfrm>
            <a:off x="6172200" y="5741988"/>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800">
                <a:hlinkClick r:id="rId2" action="ppaction://hlinkfile"/>
              </a:rPr>
              <a:t>Example</a:t>
            </a:r>
            <a:endParaRPr 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smtClean="0"/>
              <a:t>CSS Float</a:t>
            </a:r>
          </a:p>
        </p:txBody>
      </p:sp>
      <p:sp>
        <p:nvSpPr>
          <p:cNvPr id="19459" name="Content Placeholder 2"/>
          <p:cNvSpPr>
            <a:spLocks noGrp="1"/>
          </p:cNvSpPr>
          <p:nvPr>
            <p:ph idx="1"/>
          </p:nvPr>
        </p:nvSpPr>
        <p:spPr>
          <a:xfrm>
            <a:off x="457200" y="1066800"/>
            <a:ext cx="8229600" cy="4830763"/>
          </a:xfrm>
        </p:spPr>
        <p:txBody>
          <a:bodyPr/>
          <a:lstStyle/>
          <a:p>
            <a:pPr eaLnBrk="1" hangingPunct="1"/>
            <a:r>
              <a:rPr lang="en-US" sz="2000" smtClean="0"/>
              <a:t>With CSS float, an element can be pushed to the left or right, allowing other elements to wrap around it.</a:t>
            </a:r>
          </a:p>
          <a:p>
            <a:pPr eaLnBrk="1" hangingPunct="1"/>
            <a:r>
              <a:rPr lang="en-US" sz="2000" smtClean="0"/>
              <a:t>Float is very often used for images, but it is also useful when working with layouts.</a:t>
            </a:r>
          </a:p>
          <a:p>
            <a:pPr eaLnBrk="1" hangingPunct="1"/>
            <a:endParaRPr lang="en-US" sz="2800"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38400"/>
            <a:ext cx="6477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76400" y="3200400"/>
            <a:ext cx="1828800" cy="7620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7"/>
          <p:cNvSpPr>
            <a:spLocks noGrp="1"/>
          </p:cNvSpPr>
          <p:nvPr>
            <p:ph type="ctrTitle"/>
          </p:nvPr>
        </p:nvSpPr>
        <p:spPr/>
        <p:txBody>
          <a:bodyPr/>
          <a:lstStyle/>
          <a:p>
            <a:pPr eaLnBrk="1" hangingPunct="1"/>
            <a:r>
              <a:rPr lang="en-US" smtClean="0"/>
              <a:t>Page Building</a:t>
            </a:r>
          </a:p>
        </p:txBody>
      </p:sp>
      <p:sp>
        <p:nvSpPr>
          <p:cNvPr id="9" name="Subtitle 8"/>
          <p:cNvSpPr>
            <a:spLocks noGrp="1"/>
          </p:cNvSpPr>
          <p:nvPr>
            <p:ph type="subTitle" idx="1"/>
          </p:nvPr>
        </p:nvSpPr>
        <p:spPr/>
        <p:txBody>
          <a:bodyPr rtlCol="0">
            <a:normAutofit/>
          </a:bodyPr>
          <a:lstStyle/>
          <a:p>
            <a:pPr eaLnBrk="1" fontAlgn="auto" hangingPunct="1">
              <a:spcAft>
                <a:spcPts val="0"/>
              </a:spcAft>
              <a:defRPr/>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chor="t">
            <a:normAutofit fontScale="90000"/>
          </a:bodyPr>
          <a:lstStyle/>
          <a:p>
            <a:pPr eaLnBrk="1" fontAlgn="auto" hangingPunct="1">
              <a:spcAft>
                <a:spcPts val="0"/>
              </a:spcAft>
              <a:defRPr/>
            </a:pPr>
            <a:r>
              <a:rPr lang="en-US" b="1" dirty="0" smtClean="0"/>
              <a:t>Styling Links</a:t>
            </a:r>
            <a:br>
              <a:rPr lang="en-US" b="1" dirty="0" smtClean="0"/>
            </a:br>
            <a:endParaRPr lang="en-US" dirty="0" smtClean="0"/>
          </a:p>
        </p:txBody>
      </p:sp>
      <p:sp>
        <p:nvSpPr>
          <p:cNvPr id="3" name="Content Placeholder 2"/>
          <p:cNvSpPr>
            <a:spLocks noGrp="1"/>
          </p:cNvSpPr>
          <p:nvPr>
            <p:ph idx="1"/>
          </p:nvPr>
        </p:nvSpPr>
        <p:spPr>
          <a:xfrm>
            <a:off x="457200" y="1295400"/>
            <a:ext cx="8229600" cy="4419600"/>
          </a:xfrm>
        </p:spPr>
        <p:txBody>
          <a:bodyPr rtlCol="0">
            <a:normAutofit fontScale="92500" lnSpcReduction="10000"/>
          </a:bodyPr>
          <a:lstStyle/>
          <a:p>
            <a:pPr eaLnBrk="1" fontAlgn="auto" hangingPunct="1">
              <a:spcAft>
                <a:spcPts val="0"/>
              </a:spcAft>
              <a:defRPr/>
            </a:pPr>
            <a:r>
              <a:rPr lang="en-US" dirty="0" smtClean="0"/>
              <a:t>Links can be styled with any CSS property (e.g. color, font-family, background, etc.).</a:t>
            </a:r>
          </a:p>
          <a:p>
            <a:pPr eaLnBrk="1" fontAlgn="auto" hangingPunct="1">
              <a:spcAft>
                <a:spcPts val="0"/>
              </a:spcAft>
              <a:defRPr/>
            </a:pPr>
            <a:r>
              <a:rPr lang="en-US" dirty="0" smtClean="0"/>
              <a:t>Special for links are that they can be styled differently depending on what state they are in.</a:t>
            </a:r>
          </a:p>
          <a:p>
            <a:pPr eaLnBrk="1" fontAlgn="auto" hangingPunct="1">
              <a:spcAft>
                <a:spcPts val="0"/>
              </a:spcAft>
              <a:defRPr/>
            </a:pPr>
            <a:r>
              <a:rPr lang="en-US" dirty="0" smtClean="0"/>
              <a:t>The four links states are: </a:t>
            </a:r>
          </a:p>
          <a:p>
            <a:pPr lvl="1" eaLnBrk="1" fontAlgn="auto" hangingPunct="1">
              <a:spcAft>
                <a:spcPts val="0"/>
              </a:spcAft>
              <a:defRPr/>
            </a:pPr>
            <a:r>
              <a:rPr lang="en-US" b="1" dirty="0" smtClean="0"/>
              <a:t>a:link</a:t>
            </a:r>
            <a:r>
              <a:rPr lang="en-US" dirty="0" smtClean="0"/>
              <a:t> - a normal, unvisited link</a:t>
            </a:r>
          </a:p>
          <a:p>
            <a:pPr lvl="1" eaLnBrk="1" fontAlgn="auto" hangingPunct="1">
              <a:spcAft>
                <a:spcPts val="0"/>
              </a:spcAft>
              <a:defRPr/>
            </a:pPr>
            <a:r>
              <a:rPr lang="en-US" b="1" dirty="0" smtClean="0"/>
              <a:t>a:visited </a:t>
            </a:r>
            <a:r>
              <a:rPr lang="en-US" dirty="0" smtClean="0"/>
              <a:t>- a link the user has visited</a:t>
            </a:r>
          </a:p>
          <a:p>
            <a:pPr lvl="1" eaLnBrk="1" fontAlgn="auto" hangingPunct="1">
              <a:spcAft>
                <a:spcPts val="0"/>
              </a:spcAft>
              <a:defRPr/>
            </a:pPr>
            <a:r>
              <a:rPr lang="en-US" b="1" dirty="0" smtClean="0"/>
              <a:t>a:hover </a:t>
            </a:r>
            <a:r>
              <a:rPr lang="en-US" dirty="0" smtClean="0"/>
              <a:t>- a link when the user </a:t>
            </a:r>
            <a:r>
              <a:rPr lang="en-US" dirty="0" err="1" smtClean="0"/>
              <a:t>mouses</a:t>
            </a:r>
            <a:r>
              <a:rPr lang="en-US" dirty="0" smtClean="0"/>
              <a:t> over it</a:t>
            </a:r>
          </a:p>
          <a:p>
            <a:pPr lvl="1" eaLnBrk="1" fontAlgn="auto" hangingPunct="1">
              <a:spcAft>
                <a:spcPts val="0"/>
              </a:spcAft>
              <a:defRPr/>
            </a:pPr>
            <a:r>
              <a:rPr lang="en-US" b="1" dirty="0" smtClean="0"/>
              <a:t>a:active </a:t>
            </a:r>
            <a:r>
              <a:rPr lang="en-US" dirty="0" smtClean="0"/>
              <a:t>- a link the moment it is clicked</a:t>
            </a:r>
          </a:p>
          <a:p>
            <a:pPr eaLnBrk="1" fontAlgn="auto" hangingPunct="1">
              <a:spcAft>
                <a:spcPts val="0"/>
              </a:spcAft>
              <a:defRPr/>
            </a:pPr>
            <a:endParaRPr lang="en-US" dirty="0" smtClean="0"/>
          </a:p>
        </p:txBody>
      </p:sp>
      <p:sp>
        <p:nvSpPr>
          <p:cNvPr id="3076" name="TextBox 3"/>
          <p:cNvSpPr txBox="1">
            <a:spLocks noChangeArrowheads="1"/>
          </p:cNvSpPr>
          <p:nvPr/>
        </p:nvSpPr>
        <p:spPr bwMode="auto">
          <a:xfrm>
            <a:off x="7010400" y="35052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800">
                <a:hlinkClick r:id="rId2" action="ppaction://hlinkfile"/>
              </a:rPr>
              <a:t>Example</a:t>
            </a:r>
            <a:endParaRPr 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smtClean="0"/>
          </a:p>
        </p:txBody>
      </p:sp>
      <p:sp>
        <p:nvSpPr>
          <p:cNvPr id="21507" name="Content Placeholder 2"/>
          <p:cNvSpPr>
            <a:spLocks noGrp="1"/>
          </p:cNvSpPr>
          <p:nvPr>
            <p:ph idx="1"/>
          </p:nvPr>
        </p:nvSpPr>
        <p:spPr/>
        <p:txBody>
          <a:bodyPr/>
          <a:lstStyle/>
          <a:p>
            <a:pPr eaLnBrk="1" hangingPunct="1"/>
            <a:endParaRPr 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458200" cy="64008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Browser Window</a:t>
            </a:r>
          </a:p>
        </p:txBody>
      </p:sp>
      <p:sp>
        <p:nvSpPr>
          <p:cNvPr id="5" name="Rectangle 4"/>
          <p:cNvSpPr/>
          <p:nvPr/>
        </p:nvSpPr>
        <p:spPr>
          <a:xfrm>
            <a:off x="1600200" y="228600"/>
            <a:ext cx="5867400" cy="6400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Container (960px)</a:t>
            </a:r>
          </a:p>
        </p:txBody>
      </p:sp>
      <p:sp>
        <p:nvSpPr>
          <p:cNvPr id="6" name="Rectangle 5"/>
          <p:cNvSpPr/>
          <p:nvPr/>
        </p:nvSpPr>
        <p:spPr>
          <a:xfrm>
            <a:off x="1600200" y="228600"/>
            <a:ext cx="5867400" cy="1066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Header(960 </a:t>
            </a:r>
            <a:r>
              <a:rPr lang="en-US" dirty="0" err="1"/>
              <a:t>px</a:t>
            </a:r>
            <a:r>
              <a:rPr lang="en-US" dirty="0"/>
              <a:t>)</a:t>
            </a:r>
          </a:p>
        </p:txBody>
      </p:sp>
      <p:sp>
        <p:nvSpPr>
          <p:cNvPr id="7" name="Rectangle 6"/>
          <p:cNvSpPr/>
          <p:nvPr/>
        </p:nvSpPr>
        <p:spPr>
          <a:xfrm>
            <a:off x="1600200" y="5943600"/>
            <a:ext cx="586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footer</a:t>
            </a:r>
          </a:p>
        </p:txBody>
      </p:sp>
      <p:sp>
        <p:nvSpPr>
          <p:cNvPr id="8" name="Rectangle 7"/>
          <p:cNvSpPr/>
          <p:nvPr/>
        </p:nvSpPr>
        <p:spPr>
          <a:xfrm>
            <a:off x="3276600" y="1295400"/>
            <a:ext cx="4191000" cy="4648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Content (780px)</a:t>
            </a:r>
          </a:p>
        </p:txBody>
      </p:sp>
      <p:sp>
        <p:nvSpPr>
          <p:cNvPr id="9" name="Rectangle 8"/>
          <p:cNvSpPr/>
          <p:nvPr/>
        </p:nvSpPr>
        <p:spPr>
          <a:xfrm>
            <a:off x="1600200" y="1295400"/>
            <a:ext cx="1600200" cy="4648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Sidebar</a:t>
            </a:r>
          </a:p>
          <a:p>
            <a:pPr algn="ctr">
              <a:defRPr/>
            </a:pPr>
            <a:r>
              <a:rPr lang="en-US" dirty="0"/>
              <a:t>(180px)</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81000"/>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a:grpSpLocks/>
          </p:cNvGrpSpPr>
          <p:nvPr/>
        </p:nvGrpSpPr>
        <p:grpSpPr bwMode="auto">
          <a:xfrm>
            <a:off x="1600200" y="1314450"/>
            <a:ext cx="1600200" cy="914400"/>
            <a:chOff x="1600200" y="4495800"/>
            <a:chExt cx="1600200" cy="914400"/>
          </a:xfrm>
        </p:grpSpPr>
        <p:sp>
          <p:nvSpPr>
            <p:cNvPr id="13" name="Rectangle 12"/>
            <p:cNvSpPr/>
            <p:nvPr/>
          </p:nvSpPr>
          <p:spPr>
            <a:xfrm>
              <a:off x="1600200" y="4495800"/>
              <a:ext cx="1600200" cy="228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600200" y="4724400"/>
              <a:ext cx="1600200" cy="228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Nav</a:t>
              </a:r>
              <a:endParaRPr lang="en-US" dirty="0"/>
            </a:p>
          </p:txBody>
        </p:sp>
        <p:sp>
          <p:nvSpPr>
            <p:cNvPr id="15" name="Rectangle 14"/>
            <p:cNvSpPr/>
            <p:nvPr/>
          </p:nvSpPr>
          <p:spPr>
            <a:xfrm>
              <a:off x="1600200" y="4953000"/>
              <a:ext cx="1600200" cy="228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1600200" y="5181600"/>
              <a:ext cx="1600200" cy="228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457200" y="2971800"/>
            <a:ext cx="8229600" cy="1143000"/>
          </a:xfrm>
        </p:spPr>
        <p:txBody>
          <a:bodyPr/>
          <a:lstStyle/>
          <a:p>
            <a:pPr eaLnBrk="1" hangingPunct="1"/>
            <a:r>
              <a:rPr lang="en-US" smtClean="0"/>
              <a:t>The 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Creating Navigation</a:t>
            </a:r>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1676400"/>
            <a:ext cx="286543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43113"/>
            <a:ext cx="2362200" cy="28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a:off x="3810000" y="2971800"/>
            <a:ext cx="1219200" cy="685800"/>
          </a:xfrm>
          <a:prstGeom prst="stripedRightArrow">
            <a:avLst>
              <a:gd name="adj1" fmla="val 57619"/>
              <a:gd name="adj2" fmla="val 88095"/>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4102" name="TextBox 6"/>
          <p:cNvSpPr txBox="1">
            <a:spLocks noChangeArrowheads="1"/>
          </p:cNvSpPr>
          <p:nvPr/>
        </p:nvSpPr>
        <p:spPr bwMode="auto">
          <a:xfrm>
            <a:off x="3733800" y="54959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800">
                <a:hlinkClick r:id="rId4" action="ppaction://hlinkfile"/>
              </a:rPr>
              <a:t>Example</a:t>
            </a:r>
            <a:endParaRPr 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smtClean="0"/>
              <a:t>CSS Tables</a:t>
            </a:r>
            <a:endParaRPr lang="en-US" smtClean="0"/>
          </a:p>
        </p:txBody>
      </p:sp>
      <p:sp>
        <p:nvSpPr>
          <p:cNvPr id="5123" name="Content Placeholder 2"/>
          <p:cNvSpPr>
            <a:spLocks noGrp="1"/>
          </p:cNvSpPr>
          <p:nvPr>
            <p:ph idx="1"/>
          </p:nvPr>
        </p:nvSpPr>
        <p:spPr/>
        <p:txBody>
          <a:bodyPr/>
          <a:lstStyle/>
          <a:p>
            <a:pPr eaLnBrk="1" hangingPunct="1"/>
            <a:r>
              <a:rPr lang="en-US" smtClean="0"/>
              <a:t>For table, following properties can be adjusted</a:t>
            </a:r>
          </a:p>
          <a:p>
            <a:pPr lvl="1" eaLnBrk="1" hangingPunct="1"/>
            <a:r>
              <a:rPr lang="en-US" b="1" smtClean="0"/>
              <a:t>Table Borders</a:t>
            </a:r>
          </a:p>
          <a:p>
            <a:pPr lvl="1" eaLnBrk="1" hangingPunct="1"/>
            <a:r>
              <a:rPr lang="en-US" b="1" smtClean="0"/>
              <a:t>Collapse Borders</a:t>
            </a:r>
          </a:p>
          <a:p>
            <a:pPr lvl="1" eaLnBrk="1" hangingPunct="1"/>
            <a:r>
              <a:rPr lang="en-US" b="1" smtClean="0"/>
              <a:t>Table Width and Height</a:t>
            </a:r>
          </a:p>
          <a:p>
            <a:pPr lvl="1" eaLnBrk="1" hangingPunct="1"/>
            <a:r>
              <a:rPr lang="en-US" b="1" smtClean="0"/>
              <a:t>Table Text Alignment</a:t>
            </a:r>
          </a:p>
          <a:p>
            <a:pPr lvl="1" eaLnBrk="1" hangingPunct="1"/>
            <a:r>
              <a:rPr lang="en-US" b="1" smtClean="0"/>
              <a:t>Table Padding</a:t>
            </a:r>
          </a:p>
          <a:p>
            <a:pPr lvl="1" eaLnBrk="1" hangingPunct="1"/>
            <a:r>
              <a:rPr lang="en-US" b="1" smtClean="0"/>
              <a:t>Table Color</a:t>
            </a:r>
          </a:p>
          <a:p>
            <a:pPr lvl="1" eaLnBrk="1" hangingPunct="1"/>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Table Borders</a:t>
            </a:r>
            <a:endParaRPr lang="en-US" smtClean="0"/>
          </a:p>
        </p:txBody>
      </p:sp>
      <p:sp>
        <p:nvSpPr>
          <p:cNvPr id="6147" name="Content Placeholder 2"/>
          <p:cNvSpPr>
            <a:spLocks noGrp="1"/>
          </p:cNvSpPr>
          <p:nvPr>
            <p:ph idx="1"/>
          </p:nvPr>
        </p:nvSpPr>
        <p:spPr/>
        <p:txBody>
          <a:bodyPr/>
          <a:lstStyle/>
          <a:p>
            <a:pPr eaLnBrk="1" hangingPunct="1"/>
            <a:r>
              <a:rPr lang="en-US" sz="2400" smtClean="0"/>
              <a:t>To specify table borders in CSS, we use the </a:t>
            </a:r>
            <a:r>
              <a:rPr lang="en-US" sz="2400" b="1" smtClean="0"/>
              <a:t>border</a:t>
            </a:r>
            <a:r>
              <a:rPr lang="en-US" sz="2400" smtClean="0"/>
              <a:t> property.</a:t>
            </a:r>
          </a:p>
          <a:p>
            <a:pPr eaLnBrk="1" hangingPunct="1"/>
            <a:r>
              <a:rPr lang="en-US" sz="2400" smtClean="0"/>
              <a:t>The example below specifies a black border for </a:t>
            </a:r>
            <a:r>
              <a:rPr lang="en-US" sz="2400" b="1" smtClean="0"/>
              <a:t>table</a:t>
            </a:r>
            <a:r>
              <a:rPr lang="en-US" sz="2400" smtClean="0"/>
              <a:t>, </a:t>
            </a:r>
            <a:r>
              <a:rPr lang="en-US" sz="2400" b="1" smtClean="0"/>
              <a:t>th</a:t>
            </a:r>
            <a:r>
              <a:rPr lang="en-US" sz="2400" smtClean="0"/>
              <a:t>, and </a:t>
            </a:r>
            <a:r>
              <a:rPr lang="en-US" sz="2400" b="1" smtClean="0"/>
              <a:t>td</a:t>
            </a:r>
            <a:r>
              <a:rPr lang="en-US" sz="2400" smtClean="0"/>
              <a:t> elements:</a:t>
            </a:r>
          </a:p>
          <a:p>
            <a:pPr eaLnBrk="1" hangingPunct="1"/>
            <a:endParaRPr lang="en-US" smtClean="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51681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3581400"/>
            <a:ext cx="3200400" cy="1600200"/>
          </a:xfrm>
          <a:prstGeom prst="rect">
            <a:avLst/>
          </a:prstGeom>
          <a:solidFill>
            <a:schemeClr val="accent3">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Collapse Borders</a:t>
            </a:r>
            <a:endParaRPr lang="en-US" smtClean="0"/>
          </a:p>
        </p:txBody>
      </p:sp>
      <p:sp>
        <p:nvSpPr>
          <p:cNvPr id="7171" name="Content Placeholder 2"/>
          <p:cNvSpPr>
            <a:spLocks noGrp="1"/>
          </p:cNvSpPr>
          <p:nvPr>
            <p:ph idx="1"/>
          </p:nvPr>
        </p:nvSpPr>
        <p:spPr>
          <a:xfrm>
            <a:off x="457200" y="1087438"/>
            <a:ext cx="8229600" cy="5313362"/>
          </a:xfrm>
        </p:spPr>
        <p:txBody>
          <a:bodyPr/>
          <a:lstStyle/>
          <a:p>
            <a:pPr eaLnBrk="1" hangingPunct="1"/>
            <a:r>
              <a:rPr lang="en-US" sz="2400" smtClean="0"/>
              <a:t>The border-collapse property sets whether the table borders are collapsed into a single border or separated:</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353425" cy="394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3657600"/>
            <a:ext cx="3276600" cy="957263"/>
          </a:xfrm>
          <a:prstGeom prst="rect">
            <a:avLst/>
          </a:prstGeom>
          <a:solidFill>
            <a:schemeClr val="accent3">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smtClean="0"/>
              <a:t>Table Width and Height</a:t>
            </a:r>
            <a:endParaRPr lang="en-US" smtClean="0"/>
          </a:p>
        </p:txBody>
      </p:sp>
      <p:sp>
        <p:nvSpPr>
          <p:cNvPr id="8195" name="Content Placeholder 2"/>
          <p:cNvSpPr>
            <a:spLocks noGrp="1"/>
          </p:cNvSpPr>
          <p:nvPr>
            <p:ph idx="1"/>
          </p:nvPr>
        </p:nvSpPr>
        <p:spPr/>
        <p:txBody>
          <a:bodyPr/>
          <a:lstStyle/>
          <a:p>
            <a:pPr eaLnBrk="1" hangingPunct="1"/>
            <a:r>
              <a:rPr lang="en-US" sz="2800" smtClean="0"/>
              <a:t>Width and height of a table is defined by the width and height properties.</a:t>
            </a:r>
            <a:endParaRPr lang="en-US"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852011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3149600"/>
            <a:ext cx="3276600" cy="2641600"/>
          </a:xfrm>
          <a:prstGeom prst="rect">
            <a:avLst/>
          </a:prstGeom>
          <a:solidFill>
            <a:schemeClr val="accent3">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3600" b="1" dirty="0" smtClean="0"/>
              <a:t>Table Text Alignment</a:t>
            </a:r>
            <a:endParaRPr lang="en-US" sz="3600" dirty="0" smtClean="0"/>
          </a:p>
        </p:txBody>
      </p:sp>
      <p:sp>
        <p:nvSpPr>
          <p:cNvPr id="9219" name="Content Placeholder 2"/>
          <p:cNvSpPr>
            <a:spLocks noGrp="1"/>
          </p:cNvSpPr>
          <p:nvPr>
            <p:ph idx="1"/>
          </p:nvPr>
        </p:nvSpPr>
        <p:spPr>
          <a:xfrm>
            <a:off x="457200" y="914400"/>
            <a:ext cx="8229600" cy="4830763"/>
          </a:xfrm>
        </p:spPr>
        <p:txBody>
          <a:bodyPr/>
          <a:lstStyle/>
          <a:p>
            <a:pPr eaLnBrk="1" hangingPunct="1"/>
            <a:r>
              <a:rPr lang="en-US" sz="2800" smtClean="0"/>
              <a:t>The text in a table is aligned with the </a:t>
            </a:r>
          </a:p>
          <a:p>
            <a:pPr lvl="1" eaLnBrk="1" hangingPunct="1"/>
            <a:r>
              <a:rPr lang="en-US" sz="2400" b="1" smtClean="0"/>
              <a:t>text-align and</a:t>
            </a:r>
            <a:r>
              <a:rPr lang="en-US" sz="2400" smtClean="0"/>
              <a:t> </a:t>
            </a:r>
          </a:p>
          <a:p>
            <a:pPr lvl="1" eaLnBrk="1" hangingPunct="1"/>
            <a:r>
              <a:rPr lang="en-US" sz="2400" smtClean="0"/>
              <a:t>vertical-align properties.</a:t>
            </a:r>
          </a:p>
        </p:txBody>
      </p:sp>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382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 y="3225800"/>
            <a:ext cx="3276600" cy="19558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89200"/>
            <a:ext cx="8915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3600" b="1" dirty="0" smtClean="0"/>
              <a:t>Table Text Alignment</a:t>
            </a:r>
            <a:endParaRPr lang="en-US" sz="3600" dirty="0" smtClean="0"/>
          </a:p>
        </p:txBody>
      </p:sp>
      <p:sp>
        <p:nvSpPr>
          <p:cNvPr id="10244" name="Content Placeholder 2"/>
          <p:cNvSpPr>
            <a:spLocks noGrp="1"/>
          </p:cNvSpPr>
          <p:nvPr>
            <p:ph idx="1"/>
          </p:nvPr>
        </p:nvSpPr>
        <p:spPr>
          <a:xfrm>
            <a:off x="457200" y="914400"/>
            <a:ext cx="8229600" cy="4830763"/>
          </a:xfrm>
        </p:spPr>
        <p:txBody>
          <a:bodyPr/>
          <a:lstStyle/>
          <a:p>
            <a:pPr eaLnBrk="1" hangingPunct="1"/>
            <a:r>
              <a:rPr lang="en-US" sz="2800" smtClean="0"/>
              <a:t>The text in a table is aligned with the </a:t>
            </a:r>
          </a:p>
          <a:p>
            <a:pPr lvl="1" eaLnBrk="1" hangingPunct="1"/>
            <a:r>
              <a:rPr lang="en-US" sz="2400" smtClean="0"/>
              <a:t>text-align and </a:t>
            </a:r>
          </a:p>
          <a:p>
            <a:pPr lvl="1" eaLnBrk="1" hangingPunct="1"/>
            <a:r>
              <a:rPr lang="en-US" sz="2400" b="1" smtClean="0"/>
              <a:t>vertical-align</a:t>
            </a:r>
            <a:r>
              <a:rPr lang="en-US" sz="2400" smtClean="0"/>
              <a:t> properties.</a:t>
            </a:r>
          </a:p>
        </p:txBody>
      </p:sp>
      <p:sp>
        <p:nvSpPr>
          <p:cNvPr id="6" name="Rectangle 5"/>
          <p:cNvSpPr/>
          <p:nvPr/>
        </p:nvSpPr>
        <p:spPr>
          <a:xfrm>
            <a:off x="76200" y="4572000"/>
            <a:ext cx="3276600" cy="6604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639</Words>
  <Application>Microsoft Office PowerPoint</Application>
  <PresentationFormat>On-screen Show (4:3)</PresentationFormat>
  <Paragraphs>87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Arial</vt:lpstr>
      <vt:lpstr>Constantia</vt:lpstr>
      <vt:lpstr>Office Theme</vt:lpstr>
      <vt:lpstr>PowerPoint Presentation</vt:lpstr>
      <vt:lpstr>Styling Links </vt:lpstr>
      <vt:lpstr>Creating Navigation</vt:lpstr>
      <vt:lpstr>CSS Tables</vt:lpstr>
      <vt:lpstr>Table Borders</vt:lpstr>
      <vt:lpstr>Collapse Borders</vt:lpstr>
      <vt:lpstr>Table Width and Height</vt:lpstr>
      <vt:lpstr>Table Text Alignment</vt:lpstr>
      <vt:lpstr>Table Text Alignment</vt:lpstr>
      <vt:lpstr>Table Text Alignment</vt:lpstr>
      <vt:lpstr>Table Color</vt:lpstr>
      <vt:lpstr>Table Padding</vt:lpstr>
      <vt:lpstr>CSS Display-Block and Inline Elements</vt:lpstr>
      <vt:lpstr>PowerPoint Presentation</vt:lpstr>
      <vt:lpstr>PowerPoint Presentation</vt:lpstr>
      <vt:lpstr>CSS Positioning</vt:lpstr>
      <vt:lpstr>PowerPoint Presentation</vt:lpstr>
      <vt:lpstr>CSS Float</vt:lpstr>
      <vt:lpstr>Page Building</vt:lpstr>
      <vt:lpstr>PowerPoint Presentation</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dc:creator>
  <cp:lastModifiedBy>Kushal</cp:lastModifiedBy>
  <cp:revision>54</cp:revision>
  <dcterms:created xsi:type="dcterms:W3CDTF">2012-11-10T12:19:04Z</dcterms:created>
  <dcterms:modified xsi:type="dcterms:W3CDTF">2014-02-26T03:25:56Z</dcterms:modified>
</cp:coreProperties>
</file>