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77"/>
  </p:notesMasterIdLst>
  <p:sldIdLst>
    <p:sldId id="256" r:id="rId2"/>
    <p:sldId id="332" r:id="rId3"/>
    <p:sldId id="312" r:id="rId4"/>
    <p:sldId id="257" r:id="rId5"/>
    <p:sldId id="267" r:id="rId6"/>
    <p:sldId id="322" r:id="rId7"/>
    <p:sldId id="288" r:id="rId8"/>
    <p:sldId id="324" r:id="rId9"/>
    <p:sldId id="323" r:id="rId10"/>
    <p:sldId id="325" r:id="rId11"/>
    <p:sldId id="258" r:id="rId12"/>
    <p:sldId id="259" r:id="rId13"/>
    <p:sldId id="262" r:id="rId14"/>
    <p:sldId id="273" r:id="rId15"/>
    <p:sldId id="275" r:id="rId16"/>
    <p:sldId id="261" r:id="rId17"/>
    <p:sldId id="263" r:id="rId18"/>
    <p:sldId id="264" r:id="rId19"/>
    <p:sldId id="265" r:id="rId20"/>
    <p:sldId id="274" r:id="rId21"/>
    <p:sldId id="310" r:id="rId22"/>
    <p:sldId id="260" r:id="rId23"/>
    <p:sldId id="266" r:id="rId24"/>
    <p:sldId id="268" r:id="rId25"/>
    <p:sldId id="269" r:id="rId26"/>
    <p:sldId id="270" r:id="rId27"/>
    <p:sldId id="271" r:id="rId28"/>
    <p:sldId id="313" r:id="rId29"/>
    <p:sldId id="314"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326" r:id="rId43"/>
    <p:sldId id="289" r:id="rId44"/>
    <p:sldId id="327" r:id="rId45"/>
    <p:sldId id="290" r:id="rId46"/>
    <p:sldId id="291" r:id="rId47"/>
    <p:sldId id="328" r:id="rId48"/>
    <p:sldId id="292" r:id="rId49"/>
    <p:sldId id="293" r:id="rId50"/>
    <p:sldId id="294" r:id="rId51"/>
    <p:sldId id="295" r:id="rId52"/>
    <p:sldId id="296" r:id="rId53"/>
    <p:sldId id="329" r:id="rId54"/>
    <p:sldId id="330" r:id="rId55"/>
    <p:sldId id="331" r:id="rId56"/>
    <p:sldId id="297" r:id="rId57"/>
    <p:sldId id="298" r:id="rId58"/>
    <p:sldId id="299" r:id="rId59"/>
    <p:sldId id="301" r:id="rId60"/>
    <p:sldId id="302" r:id="rId61"/>
    <p:sldId id="303" r:id="rId62"/>
    <p:sldId id="304" r:id="rId63"/>
    <p:sldId id="305" r:id="rId64"/>
    <p:sldId id="306" r:id="rId65"/>
    <p:sldId id="307" r:id="rId66"/>
    <p:sldId id="308" r:id="rId67"/>
    <p:sldId id="309" r:id="rId68"/>
    <p:sldId id="316" r:id="rId69"/>
    <p:sldId id="315" r:id="rId70"/>
    <p:sldId id="317" r:id="rId71"/>
    <p:sldId id="318" r:id="rId72"/>
    <p:sldId id="319" r:id="rId73"/>
    <p:sldId id="320" r:id="rId74"/>
    <p:sldId id="311" r:id="rId75"/>
    <p:sldId id="321" r:id="rId7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4576" autoAdjust="0"/>
  </p:normalViewPr>
  <p:slideViewPr>
    <p:cSldViewPr>
      <p:cViewPr varScale="1">
        <p:scale>
          <a:sx n="83" d="100"/>
          <a:sy n="83" d="100"/>
        </p:scale>
        <p:origin x="1752" y="62"/>
      </p:cViewPr>
      <p:guideLst>
        <p:guide orient="horz" pos="2160"/>
        <p:guide pos="2880"/>
      </p:guideLst>
    </p:cSldViewPr>
  </p:slideViewPr>
  <p:outlineViewPr>
    <p:cViewPr>
      <p:scale>
        <a:sx n="33" d="100"/>
        <a:sy n="33" d="100"/>
      </p:scale>
      <p:origin x="0" y="17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5A9B428-26D7-4579-9D0D-0FBBFED4508D}" type="datetimeFigureOut">
              <a:rPr lang="en-US"/>
              <a:pPr>
                <a:defRPr/>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99299DC-94A6-45C5-81C5-1C8A0F0FA1E9}" type="slidenum">
              <a:rPr lang="en-US"/>
              <a:pPr>
                <a:defRPr/>
              </a:pPr>
              <a:t>‹#›</a:t>
            </a:fld>
            <a:endParaRPr lang="en-US"/>
          </a:p>
        </p:txBody>
      </p:sp>
    </p:spTree>
    <p:extLst>
      <p:ext uri="{BB962C8B-B14F-4D97-AF65-F5344CB8AC3E}">
        <p14:creationId xmlns:p14="http://schemas.microsoft.com/office/powerpoint/2010/main" val="3666872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BBDB5-B6B2-4DB4-90CB-991FB3DD4C8F}" type="slidenum">
              <a:rPr lang="en-US"/>
              <a:pPr>
                <a:spcBef>
                  <a:spcPct val="0"/>
                </a:spcBef>
              </a:pPr>
              <a:t>1</a:t>
            </a:fld>
            <a:endParaRPr lang="en-US"/>
          </a:p>
        </p:txBody>
      </p:sp>
    </p:spTree>
    <p:extLst>
      <p:ext uri="{BB962C8B-B14F-4D97-AF65-F5344CB8AC3E}">
        <p14:creationId xmlns:p14="http://schemas.microsoft.com/office/powerpoint/2010/main" val="80429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50BC86-7531-46BD-823B-3F552E495FFB}" type="slidenum">
              <a:rPr lang="en-US"/>
              <a:pPr>
                <a:spcBef>
                  <a:spcPct val="0"/>
                </a:spcBef>
              </a:pPr>
              <a:t>3</a:t>
            </a:fld>
            <a:endParaRPr lang="en-US"/>
          </a:p>
        </p:txBody>
      </p:sp>
    </p:spTree>
    <p:extLst>
      <p:ext uri="{BB962C8B-B14F-4D97-AF65-F5344CB8AC3E}">
        <p14:creationId xmlns:p14="http://schemas.microsoft.com/office/powerpoint/2010/main" val="3074119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DC20FDFB-E607-456D-80B3-9DB019A3E6A9}" type="datetimeFigureOut">
              <a:rPr lang="en-US"/>
              <a:pPr>
                <a:defRPr/>
              </a:pPr>
              <a:t>12/8/2020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A43075A-7967-4DF9-A973-143D4A813818}" type="slidenum">
              <a:rPr lang="en-US"/>
              <a:pPr>
                <a:defRPr/>
              </a:pPr>
              <a:t>‹#›</a:t>
            </a:fld>
            <a:endParaRPr lang="en-US"/>
          </a:p>
        </p:txBody>
      </p:sp>
    </p:spTree>
    <p:extLst>
      <p:ext uri="{BB962C8B-B14F-4D97-AF65-F5344CB8AC3E}">
        <p14:creationId xmlns:p14="http://schemas.microsoft.com/office/powerpoint/2010/main" val="17651782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CFE1EBE-A544-4618-BC93-BA4B80FFE9BA}" type="datetimeFigureOut">
              <a:rPr lang="en-US"/>
              <a:pPr>
                <a:defRPr/>
              </a:pPr>
              <a:t>12/8/2020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41F8594-D905-4988-8EF6-682FBF76683A}" type="slidenum">
              <a:rPr lang="en-US"/>
              <a:pPr>
                <a:defRPr/>
              </a:pPr>
              <a:t>‹#›</a:t>
            </a:fld>
            <a:endParaRPr lang="en-US"/>
          </a:p>
        </p:txBody>
      </p:sp>
    </p:spTree>
    <p:extLst>
      <p:ext uri="{BB962C8B-B14F-4D97-AF65-F5344CB8AC3E}">
        <p14:creationId xmlns:p14="http://schemas.microsoft.com/office/powerpoint/2010/main" val="385207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79354BC-ABAB-470B-B7E0-AB1C3C42DE05}" type="datetimeFigureOut">
              <a:rPr lang="en-US"/>
              <a:pPr>
                <a:defRPr/>
              </a:pPr>
              <a:t>12/8/2020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89BB524-D630-4E75-8101-617C6AEC9724}" type="slidenum">
              <a:rPr lang="en-US"/>
              <a:pPr>
                <a:defRPr/>
              </a:pPr>
              <a:t>‹#›</a:t>
            </a:fld>
            <a:endParaRPr lang="en-US"/>
          </a:p>
        </p:txBody>
      </p:sp>
    </p:spTree>
    <p:extLst>
      <p:ext uri="{BB962C8B-B14F-4D97-AF65-F5344CB8AC3E}">
        <p14:creationId xmlns:p14="http://schemas.microsoft.com/office/powerpoint/2010/main" val="147846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15AA7B5-13FD-4DF1-A4FD-1E933EFE7139}" type="datetimeFigureOut">
              <a:rPr lang="en-US"/>
              <a:pPr>
                <a:defRPr/>
              </a:pPr>
              <a:t>12/8/2020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6EE013B-585C-4FB6-AC40-C110554B3F5A}" type="slidenum">
              <a:rPr lang="en-US"/>
              <a:pPr>
                <a:defRPr/>
              </a:pPr>
              <a:t>‹#›</a:t>
            </a:fld>
            <a:endParaRPr lang="en-US"/>
          </a:p>
        </p:txBody>
      </p:sp>
    </p:spTree>
    <p:extLst>
      <p:ext uri="{BB962C8B-B14F-4D97-AF65-F5344CB8AC3E}">
        <p14:creationId xmlns:p14="http://schemas.microsoft.com/office/powerpoint/2010/main" val="67480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846FF89-343D-4F7C-B761-93843A095059}" type="datetimeFigureOut">
              <a:rPr lang="en-US"/>
              <a:pPr>
                <a:defRPr/>
              </a:pPr>
              <a:t>12/8/2020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803A6371-8416-4F2F-AB2B-C49E5A7F98C2}" type="slidenum">
              <a:rPr lang="en-US"/>
              <a:pPr>
                <a:defRPr/>
              </a:pPr>
              <a:t>‹#›</a:t>
            </a:fld>
            <a:endParaRPr lang="en-US"/>
          </a:p>
        </p:txBody>
      </p:sp>
    </p:spTree>
    <p:extLst>
      <p:ext uri="{BB962C8B-B14F-4D97-AF65-F5344CB8AC3E}">
        <p14:creationId xmlns:p14="http://schemas.microsoft.com/office/powerpoint/2010/main" val="1657388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E1979E4-B3A8-4505-B158-AE4CB48A9FC3}" type="datetimeFigureOut">
              <a:rPr lang="en-US"/>
              <a:pPr>
                <a:defRPr/>
              </a:pPr>
              <a:t>12/8/2020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AA1C2F9-0FD7-4DAC-B40C-45FC8DA2EFF2}" type="slidenum">
              <a:rPr lang="en-US"/>
              <a:pPr>
                <a:defRPr/>
              </a:pPr>
              <a:t>‹#›</a:t>
            </a:fld>
            <a:endParaRPr lang="en-US"/>
          </a:p>
        </p:txBody>
      </p:sp>
    </p:spTree>
    <p:extLst>
      <p:ext uri="{BB962C8B-B14F-4D97-AF65-F5344CB8AC3E}">
        <p14:creationId xmlns:p14="http://schemas.microsoft.com/office/powerpoint/2010/main" val="191762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9804ADE2-C630-477A-9A49-D4B8748E55B3}" type="datetimeFigureOut">
              <a:rPr lang="en-US"/>
              <a:pPr>
                <a:defRPr/>
              </a:pPr>
              <a:t>12/8/2020</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A54622AB-8CC1-4771-8159-6E3B80DCD1A6}" type="slidenum">
              <a:rPr lang="en-US"/>
              <a:pPr>
                <a:defRPr/>
              </a:pPr>
              <a:t>‹#›</a:t>
            </a:fld>
            <a:endParaRPr lang="en-US"/>
          </a:p>
        </p:txBody>
      </p:sp>
    </p:spTree>
    <p:extLst>
      <p:ext uri="{BB962C8B-B14F-4D97-AF65-F5344CB8AC3E}">
        <p14:creationId xmlns:p14="http://schemas.microsoft.com/office/powerpoint/2010/main" val="40484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D050EB59-BC5B-4E6F-A987-4F3A76CE504E}" type="datetimeFigureOut">
              <a:rPr lang="en-US"/>
              <a:pPr>
                <a:defRPr/>
              </a:pPr>
              <a:t>12/8/2020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5FD7B53-F357-467D-8B50-07B84AA9C014}" type="slidenum">
              <a:rPr lang="en-US"/>
              <a:pPr>
                <a:defRPr/>
              </a:pPr>
              <a:t>‹#›</a:t>
            </a:fld>
            <a:endParaRPr lang="en-US"/>
          </a:p>
        </p:txBody>
      </p:sp>
    </p:spTree>
    <p:extLst>
      <p:ext uri="{BB962C8B-B14F-4D97-AF65-F5344CB8AC3E}">
        <p14:creationId xmlns:p14="http://schemas.microsoft.com/office/powerpoint/2010/main" val="56223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6BEAA6E-37F7-449B-9360-F423FBFA5D41}" type="datetimeFigureOut">
              <a:rPr lang="en-US"/>
              <a:pPr>
                <a:defRPr/>
              </a:pPr>
              <a:t>12/8/2020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3B2EFC7F-B264-4818-9D4F-F6AB21BA17AE}" type="slidenum">
              <a:rPr lang="en-US"/>
              <a:pPr>
                <a:defRPr/>
              </a:pPr>
              <a:t>‹#›</a:t>
            </a:fld>
            <a:endParaRPr lang="en-US"/>
          </a:p>
        </p:txBody>
      </p:sp>
    </p:spTree>
    <p:extLst>
      <p:ext uri="{BB962C8B-B14F-4D97-AF65-F5344CB8AC3E}">
        <p14:creationId xmlns:p14="http://schemas.microsoft.com/office/powerpoint/2010/main" val="144966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C134EB7-5437-4A92-B9C7-95F787B6D49E}" type="datetimeFigureOut">
              <a:rPr lang="en-US"/>
              <a:pPr>
                <a:defRPr/>
              </a:pPr>
              <a:t>12/8/2020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0EC5700-E3EB-46E4-AC37-020003C6EFCE}" type="slidenum">
              <a:rPr lang="en-US"/>
              <a:pPr>
                <a:defRPr/>
              </a:pPr>
              <a:t>‹#›</a:t>
            </a:fld>
            <a:endParaRPr lang="en-US"/>
          </a:p>
        </p:txBody>
      </p:sp>
    </p:spTree>
    <p:extLst>
      <p:ext uri="{BB962C8B-B14F-4D97-AF65-F5344CB8AC3E}">
        <p14:creationId xmlns:p14="http://schemas.microsoft.com/office/powerpoint/2010/main" val="220311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4122432-8986-4919-9CEC-2A5EEEA40AC1}" type="datetimeFigureOut">
              <a:rPr lang="en-US"/>
              <a:pPr>
                <a:defRPr/>
              </a:pPr>
              <a:t>12/8/2020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CF42D02C-B6E7-4E2A-9812-BC6AB0FFC2B6}" type="slidenum">
              <a:rPr lang="en-US"/>
              <a:pPr>
                <a:defRPr/>
              </a:pPr>
              <a:t>‹#›</a:t>
            </a:fld>
            <a:endParaRPr lang="en-US"/>
          </a:p>
        </p:txBody>
      </p:sp>
    </p:spTree>
    <p:extLst>
      <p:ext uri="{BB962C8B-B14F-4D97-AF65-F5344CB8AC3E}">
        <p14:creationId xmlns:p14="http://schemas.microsoft.com/office/powerpoint/2010/main" val="36952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E7E2F842-203A-4B31-8241-5F80A4D3E6C3}" type="datetimeFigureOut">
              <a:rPr lang="en-US"/>
              <a:pPr>
                <a:defRPr/>
              </a:pPr>
              <a:t>12/8/2020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defRPr>
            </a:lvl1pPr>
          </a:lstStyle>
          <a:p>
            <a:pPr>
              <a:defRPr/>
            </a:pPr>
            <a:fld id="{2B9039FE-252C-416C-B37F-1E132694BC2A}"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3929" r:id="rId1"/>
    <p:sldLayoutId id="2147483921" r:id="rId2"/>
    <p:sldLayoutId id="2147483930" r:id="rId3"/>
    <p:sldLayoutId id="2147483922" r:id="rId4"/>
    <p:sldLayoutId id="2147483923" r:id="rId5"/>
    <p:sldLayoutId id="2147483924" r:id="rId6"/>
    <p:sldLayoutId id="2147483925" r:id="rId7"/>
    <p:sldLayoutId id="2147483926" r:id="rId8"/>
    <p:sldLayoutId id="2147483931" r:id="rId9"/>
    <p:sldLayoutId id="2147483927" r:id="rId10"/>
    <p:sldLayoutId id="214748392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r.kushal@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7851648" cy="685800"/>
          </a:xfrm>
          <a:ln>
            <a:miter lim="800000"/>
            <a:headEnd/>
            <a:tailEnd/>
          </a:ln>
        </p:spPr>
        <p:txBody>
          <a:bodyPr>
            <a:normAutofit fontScale="90000"/>
          </a:bodyPr>
          <a:lstStyle/>
          <a:p>
            <a:pPr algn="ctr" eaLnBrk="1" fontAlgn="auto" hangingPunct="1">
              <a:spcAft>
                <a:spcPts val="0"/>
              </a:spcAft>
              <a:defRPr/>
            </a:pPr>
            <a:r>
              <a:rPr lang="en-US" dirty="0">
                <a:effectLst>
                  <a:outerShdw blurRad="38100" dist="38100" dir="2700000" algn="tl">
                    <a:srgbClr val="000000">
                      <a:alpha val="43137"/>
                    </a:srgbClr>
                  </a:outerShdw>
                </a:effectLst>
              </a:rPr>
              <a:t>Intro to CSS</a:t>
            </a:r>
          </a:p>
        </p:txBody>
      </p:sp>
      <p:sp>
        <p:nvSpPr>
          <p:cNvPr id="3" name="Rectangle 3"/>
          <p:cNvSpPr>
            <a:spLocks noGrp="1" noChangeArrowheads="1"/>
          </p:cNvSpPr>
          <p:nvPr>
            <p:ph type="subTitle" idx="1"/>
          </p:nvPr>
        </p:nvSpPr>
        <p:spPr>
          <a:xfrm>
            <a:off x="1371600" y="3276600"/>
            <a:ext cx="6400800" cy="1752600"/>
          </a:xfrm>
        </p:spPr>
        <p:txBody>
          <a:bodyPr/>
          <a:lstStyle/>
          <a:p>
            <a:pPr marR="0" algn="ctr">
              <a:defRPr/>
            </a:pPr>
            <a:r>
              <a:rPr lang="en-US" dirty="0">
                <a:effectLst>
                  <a:outerShdw blurRad="38100" dist="38100" dir="2700000" algn="tl">
                    <a:srgbClr val="04617B"/>
                  </a:outerShdw>
                </a:effectLst>
              </a:rPr>
              <a:t>Web Development Club</a:t>
            </a:r>
          </a:p>
          <a:p>
            <a:pPr marR="0" algn="ctr">
              <a:defRPr/>
            </a:pPr>
            <a:r>
              <a:rPr lang="en-US" dirty="0">
                <a:effectLst>
                  <a:outerShdw blurRad="38100" dist="38100" dir="2700000" algn="tl">
                    <a:srgbClr val="04617B"/>
                  </a:outerShdw>
                </a:effectLst>
              </a:rPr>
              <a:t>Dept. of CSE, RU</a:t>
            </a:r>
          </a:p>
          <a:p>
            <a:pPr marR="0" algn="ctr">
              <a:defRPr/>
            </a:pPr>
            <a:r>
              <a:rPr lang="en-US" dirty="0">
                <a:effectLst>
                  <a:outerShdw blurRad="38100" dist="38100" dir="2700000" algn="tl">
                    <a:srgbClr val="04617B"/>
                  </a:outerShdw>
                </a:effectLst>
              </a:rPr>
              <a:t>http://www.ru.ac.bd/cse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33400"/>
            <a:ext cx="6705600" cy="559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TextBox 6"/>
          <p:cNvSpPr txBox="1">
            <a:spLocks noChangeArrowheads="1"/>
          </p:cNvSpPr>
          <p:nvPr/>
        </p:nvSpPr>
        <p:spPr bwMode="auto">
          <a:xfrm>
            <a:off x="3479800" y="6324600"/>
            <a:ext cx="208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Arial" panose="020B0604020202020204" pitchFamily="34" charset="0"/>
              </a:rPr>
              <a:t>SEO friendly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762000"/>
          </a:xfrm>
          <a:ln>
            <a:miter lim="800000"/>
            <a:headEnd/>
            <a:tailEnd/>
          </a:ln>
        </p:spPr>
        <p:txBody>
          <a:bodyPr/>
          <a:lstStyle/>
          <a:p>
            <a:pPr eaLnBrk="1" fontAlgn="auto" hangingPunct="1">
              <a:spcAft>
                <a:spcPts val="0"/>
              </a:spcAft>
              <a:defRPr/>
            </a:pPr>
            <a:r>
              <a:t>CSS Syntax</a:t>
            </a:r>
          </a:p>
        </p:txBody>
      </p:sp>
      <p:sp>
        <p:nvSpPr>
          <p:cNvPr id="7" name="Content Placeholder 2"/>
          <p:cNvSpPr txBox="1">
            <a:spLocks/>
          </p:cNvSpPr>
          <p:nvPr/>
        </p:nvSpPr>
        <p:spPr bwMode="auto">
          <a:xfrm>
            <a:off x="457200" y="1676400"/>
            <a:ext cx="8229600" cy="4572000"/>
          </a:xfrm>
          <a:prstGeom prst="rect">
            <a:avLst/>
          </a:prstGeom>
          <a:noFill/>
          <a:ln w="9525">
            <a:noFill/>
            <a:miter lim="800000"/>
            <a:headEnd/>
            <a:tailEnd/>
          </a:ln>
        </p:spPr>
        <p:txBody>
          <a:bodyPr lIns="45720" rIns="45720"/>
          <a:lstStyle/>
          <a:p>
            <a:pPr marL="274320" indent="-274320" eaLnBrk="1" fontAlgn="auto" hangingPunct="1">
              <a:spcBef>
                <a:spcPct val="20000"/>
              </a:spcBef>
              <a:spcAft>
                <a:spcPts val="0"/>
              </a:spcAft>
              <a:buClr>
                <a:schemeClr val="accent3"/>
              </a:buClr>
              <a:buSzPct val="95000"/>
              <a:buFont typeface="Wingdings 2"/>
              <a:buNone/>
              <a:defRPr/>
            </a:pPr>
            <a:r>
              <a:rPr lang="en-US" sz="2400" dirty="0">
                <a:latin typeface="Tahoma" pitchFamily="34" charset="0"/>
                <a:ea typeface="Tahoma" pitchFamily="34" charset="0"/>
                <a:cs typeface="Tahoma" pitchFamily="34" charset="0"/>
              </a:rPr>
              <a:t>A CSS rule has two main parts: </a:t>
            </a:r>
          </a:p>
          <a:p>
            <a:pPr marL="640080" lvl="1" indent="-246888" eaLnBrk="1" fontAlgn="auto" hangingPunct="1">
              <a:spcBef>
                <a:spcPct val="20000"/>
              </a:spcBef>
              <a:spcAft>
                <a:spcPts val="0"/>
              </a:spcAft>
              <a:buClr>
                <a:schemeClr val="tx1"/>
              </a:buClr>
              <a:buSzPct val="85000"/>
              <a:buFont typeface="Wingdings" pitchFamily="2" charset="2"/>
              <a:buChar char="q"/>
              <a:defRPr/>
            </a:pPr>
            <a:r>
              <a:rPr lang="en-US" sz="2000" dirty="0">
                <a:solidFill>
                  <a:schemeClr val="tx1">
                    <a:tint val="75000"/>
                  </a:schemeClr>
                </a:solidFill>
                <a:latin typeface="Tahoma" pitchFamily="34" charset="0"/>
                <a:ea typeface="Tahoma" pitchFamily="34" charset="0"/>
                <a:cs typeface="Tahoma" pitchFamily="34" charset="0"/>
              </a:rPr>
              <a:t>A selector</a:t>
            </a:r>
          </a:p>
          <a:p>
            <a:pPr lvl="2" indent="-246888" eaLnBrk="1" fontAlgn="auto" hangingPunct="1">
              <a:spcBef>
                <a:spcPct val="20000"/>
              </a:spcBef>
              <a:spcAft>
                <a:spcPts val="0"/>
              </a:spcAft>
              <a:buClr>
                <a:schemeClr val="tx1"/>
              </a:buClr>
              <a:buSzPct val="70000"/>
              <a:buFont typeface="Wingdings" pitchFamily="2" charset="2"/>
              <a:buChar char="ü"/>
              <a:defRPr/>
            </a:pPr>
            <a:r>
              <a:rPr lang="en-US" dirty="0">
                <a:solidFill>
                  <a:schemeClr val="tx1">
                    <a:tint val="75000"/>
                  </a:schemeClr>
                </a:solidFill>
                <a:latin typeface="Tahoma" pitchFamily="34" charset="0"/>
                <a:ea typeface="Tahoma" pitchFamily="34" charset="0"/>
                <a:cs typeface="Tahoma" pitchFamily="34" charset="0"/>
              </a:rPr>
              <a:t>normally  the HTML element you want to style</a:t>
            </a:r>
          </a:p>
          <a:p>
            <a:pPr lvl="2" indent="-246888" eaLnBrk="1" fontAlgn="auto" hangingPunct="1">
              <a:spcBef>
                <a:spcPct val="20000"/>
              </a:spcBef>
              <a:spcAft>
                <a:spcPts val="0"/>
              </a:spcAft>
              <a:buClr>
                <a:schemeClr val="accent2"/>
              </a:buClr>
              <a:buSzPct val="70000"/>
              <a:buFont typeface="Arial" pitchFamily="34" charset="0"/>
              <a:buChar char="•"/>
              <a:defRPr/>
            </a:pPr>
            <a:endParaRPr lang="en-US" dirty="0">
              <a:solidFill>
                <a:schemeClr val="tx1">
                  <a:tint val="75000"/>
                </a:schemeClr>
              </a:solidFill>
              <a:latin typeface="Tahoma" pitchFamily="34" charset="0"/>
              <a:ea typeface="Tahoma" pitchFamily="34" charset="0"/>
              <a:cs typeface="Tahoma" pitchFamily="34" charset="0"/>
            </a:endParaRPr>
          </a:p>
          <a:p>
            <a:pPr marL="640080" lvl="1" indent="-246888" eaLnBrk="1" fontAlgn="auto" hangingPunct="1">
              <a:spcBef>
                <a:spcPct val="20000"/>
              </a:spcBef>
              <a:spcAft>
                <a:spcPts val="0"/>
              </a:spcAft>
              <a:buClr>
                <a:schemeClr val="tx1"/>
              </a:buClr>
              <a:buSzPct val="85000"/>
              <a:buFont typeface="Wingdings" pitchFamily="2" charset="2"/>
              <a:buChar char="q"/>
              <a:defRPr/>
            </a:pPr>
            <a:r>
              <a:rPr lang="en-US" sz="2000" dirty="0">
                <a:solidFill>
                  <a:schemeClr val="tx1">
                    <a:tint val="75000"/>
                  </a:schemeClr>
                </a:solidFill>
                <a:latin typeface="Tahoma" pitchFamily="34" charset="0"/>
                <a:ea typeface="Tahoma" pitchFamily="34" charset="0"/>
                <a:cs typeface="Tahoma" pitchFamily="34" charset="0"/>
              </a:rPr>
              <a:t>One or more  declarations</a:t>
            </a:r>
          </a:p>
          <a:p>
            <a:pPr lvl="2" indent="-246888" eaLnBrk="1" fontAlgn="auto" hangingPunct="1">
              <a:lnSpc>
                <a:spcPct val="170000"/>
              </a:lnSpc>
              <a:spcBef>
                <a:spcPts val="0"/>
              </a:spcBef>
              <a:spcAft>
                <a:spcPts val="0"/>
              </a:spcAft>
              <a:buClr>
                <a:schemeClr val="tx1"/>
              </a:buClr>
              <a:buSzPct val="70000"/>
              <a:buFont typeface="Wingdings" pitchFamily="2" charset="2"/>
              <a:buChar char="ü"/>
              <a:defRPr/>
            </a:pPr>
            <a:r>
              <a:rPr lang="en-US" dirty="0">
                <a:solidFill>
                  <a:schemeClr val="tx1">
                    <a:tint val="75000"/>
                  </a:schemeClr>
                </a:solidFill>
                <a:latin typeface="Tahoma" pitchFamily="34" charset="0"/>
                <a:ea typeface="Tahoma" pitchFamily="34" charset="0"/>
                <a:cs typeface="Tahoma" pitchFamily="34" charset="0"/>
              </a:rPr>
              <a:t> consists of a </a:t>
            </a:r>
            <a:r>
              <a:rPr lang="en-US" b="1" dirty="0">
                <a:solidFill>
                  <a:schemeClr val="tx1">
                    <a:tint val="75000"/>
                  </a:schemeClr>
                </a:solidFill>
                <a:latin typeface="Tahoma" pitchFamily="34" charset="0"/>
                <a:ea typeface="Tahoma" pitchFamily="34" charset="0"/>
                <a:cs typeface="Tahoma" pitchFamily="34" charset="0"/>
              </a:rPr>
              <a:t>property</a:t>
            </a:r>
            <a:r>
              <a:rPr lang="en-US" dirty="0">
                <a:solidFill>
                  <a:schemeClr val="tx1">
                    <a:tint val="75000"/>
                  </a:schemeClr>
                </a:solidFill>
                <a:latin typeface="Tahoma" pitchFamily="34" charset="0"/>
                <a:ea typeface="Tahoma" pitchFamily="34" charset="0"/>
                <a:cs typeface="Tahoma" pitchFamily="34" charset="0"/>
              </a:rPr>
              <a:t> and a </a:t>
            </a:r>
            <a:r>
              <a:rPr lang="en-US" b="1" dirty="0">
                <a:solidFill>
                  <a:schemeClr val="tx1">
                    <a:tint val="75000"/>
                  </a:schemeClr>
                </a:solidFill>
                <a:latin typeface="Tahoma" pitchFamily="34" charset="0"/>
                <a:ea typeface="Tahoma" pitchFamily="34" charset="0"/>
                <a:cs typeface="Tahoma" pitchFamily="34" charset="0"/>
              </a:rPr>
              <a:t>value</a:t>
            </a:r>
          </a:p>
          <a:p>
            <a:pPr lvl="2" indent="-246888" eaLnBrk="1" fontAlgn="auto" hangingPunct="1">
              <a:lnSpc>
                <a:spcPct val="170000"/>
              </a:lnSpc>
              <a:spcBef>
                <a:spcPts val="0"/>
              </a:spcBef>
              <a:spcAft>
                <a:spcPts val="0"/>
              </a:spcAft>
              <a:buClr>
                <a:schemeClr val="tx1"/>
              </a:buClr>
              <a:buSzPct val="70000"/>
              <a:buFont typeface="Wingdings" pitchFamily="2" charset="2"/>
              <a:buChar char="ü"/>
              <a:defRPr/>
            </a:pPr>
            <a:r>
              <a:rPr lang="en-US" dirty="0">
                <a:solidFill>
                  <a:schemeClr val="tx1">
                    <a:tint val="75000"/>
                  </a:schemeClr>
                </a:solidFill>
                <a:latin typeface="Tahoma" pitchFamily="34" charset="0"/>
                <a:ea typeface="Tahoma" pitchFamily="34" charset="0"/>
                <a:cs typeface="Tahoma" pitchFamily="34" charset="0"/>
              </a:rPr>
              <a:t> property is the style attribute you want to change</a:t>
            </a:r>
          </a:p>
          <a:p>
            <a:pPr lvl="2" indent="-246888" eaLnBrk="1" fontAlgn="auto" hangingPunct="1">
              <a:lnSpc>
                <a:spcPct val="170000"/>
              </a:lnSpc>
              <a:spcBef>
                <a:spcPts val="0"/>
              </a:spcBef>
              <a:spcAft>
                <a:spcPts val="0"/>
              </a:spcAft>
              <a:buClr>
                <a:schemeClr val="tx1"/>
              </a:buClr>
              <a:buSzPct val="70000"/>
              <a:buFont typeface="Wingdings" pitchFamily="2" charset="2"/>
              <a:buChar char="ü"/>
              <a:defRPr/>
            </a:pPr>
            <a:r>
              <a:rPr lang="en-US" dirty="0">
                <a:solidFill>
                  <a:schemeClr val="tx1">
                    <a:tint val="75000"/>
                  </a:schemeClr>
                </a:solidFill>
                <a:latin typeface="Tahoma" pitchFamily="34" charset="0"/>
                <a:ea typeface="Tahoma" pitchFamily="34" charset="0"/>
                <a:cs typeface="Tahoma" pitchFamily="34" charset="0"/>
              </a:rPr>
              <a:t>CSS declarations always ends with a semicolon, and declaration groups are surrounded by curly brackets</a:t>
            </a:r>
          </a:p>
          <a:p>
            <a:pPr marL="640080" lvl="1" indent="-246888" eaLnBrk="1" fontAlgn="auto" hangingPunct="1">
              <a:spcBef>
                <a:spcPct val="20000"/>
              </a:spcBef>
              <a:spcAft>
                <a:spcPts val="0"/>
              </a:spcAft>
              <a:buClr>
                <a:schemeClr val="accent1"/>
              </a:buClr>
              <a:buSzPct val="85000"/>
              <a:buFont typeface="Arial" pitchFamily="34" charset="0"/>
              <a:buChar char="•"/>
              <a:defRPr/>
            </a:pPr>
            <a:endParaRPr lang="en-US" sz="2000" dirty="0">
              <a:solidFill>
                <a:schemeClr val="tx1">
                  <a:tint val="75000"/>
                </a:schemeClr>
              </a:solidFill>
              <a:latin typeface="+mn-lt"/>
              <a:cs typeface="+mn-cs"/>
            </a:endParaRPr>
          </a:p>
          <a:p>
            <a:pPr marL="274320" indent="-274320" eaLnBrk="1" fontAlgn="auto" hangingPunct="1">
              <a:spcBef>
                <a:spcPct val="20000"/>
              </a:spcBef>
              <a:spcAft>
                <a:spcPts val="0"/>
              </a:spcAft>
              <a:buClr>
                <a:schemeClr val="accent3"/>
              </a:buClr>
              <a:buSzPct val="95000"/>
              <a:buFont typeface="Wingdings 2"/>
              <a:buNone/>
              <a:defRPr/>
            </a:pPr>
            <a:r>
              <a:rPr lang="en-US" sz="2400" dirty="0">
                <a:latin typeface="+mn-lt"/>
                <a:cs typeface="+mn-cs"/>
              </a:rPr>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 calcmode="lin" valueType="num">
                                      <p:cBhvr additive="base">
                                        <p:cTn id="17"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 calcmode="lin" valueType="num">
                                      <p:cBhvr additive="base">
                                        <p:cTn id="2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 calcmode="lin" valueType="num">
                                      <p:cBhvr additive="base">
                                        <p:cTn id="29" dur="500" fill="hold"/>
                                        <p:tgtEl>
                                          <p:spTgt spid="7">
                                            <p:txEl>
                                              <p:pRg st="7" end="7"/>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a:t>CSS Syntax (Cont.)</a:t>
            </a:r>
            <a:endParaRPr lang="en-US"/>
          </a:p>
        </p:txBody>
      </p:sp>
      <p:sp>
        <p:nvSpPr>
          <p:cNvPr id="3" name="Content Placeholder 2"/>
          <p:cNvSpPr>
            <a:spLocks noGrp="1"/>
          </p:cNvSpPr>
          <p:nvPr>
            <p:ph idx="1"/>
          </p:nvPr>
        </p:nvSpPr>
        <p:spPr/>
        <p:txBody>
          <a:bodyPr/>
          <a:lstStyle/>
          <a:p>
            <a:pPr eaLnBrk="1" hangingPunct="1"/>
            <a:r>
              <a:rPr lang="en-US">
                <a:latin typeface="Tahoma" panose="020B0604030504040204" pitchFamily="34" charset="0"/>
                <a:cs typeface="Tahoma" panose="020B0604030504040204" pitchFamily="34" charset="0"/>
              </a:rPr>
              <a:t>An Example</a:t>
            </a:r>
          </a:p>
          <a:p>
            <a:pPr eaLnBrk="1" hangingPunct="1"/>
            <a:endParaRPr lang="en-US">
              <a:latin typeface="Tahoma" panose="020B0604030504040204" pitchFamily="34" charset="0"/>
              <a:cs typeface="Tahoma" panose="020B0604030504040204" pitchFamily="34" charset="0"/>
            </a:endParaRPr>
          </a:p>
          <a:p>
            <a:pPr eaLnBrk="1" hangingPunct="1">
              <a:buFont typeface="Wingdings 2" panose="05020102010507070707" pitchFamily="18" charset="2"/>
              <a:buNone/>
            </a:pPr>
            <a:r>
              <a:rPr lang="en-US">
                <a:latin typeface="Tahoma" panose="020B0604030504040204" pitchFamily="34" charset="0"/>
                <a:cs typeface="Tahoma" panose="020B0604030504040204" pitchFamily="34" charset="0"/>
              </a:rPr>
              <a:t>	p</a:t>
            </a:r>
          </a:p>
          <a:p>
            <a:pPr eaLnBrk="1" hangingPunct="1">
              <a:buFont typeface="Wingdings 2" panose="05020102010507070707" pitchFamily="18" charset="2"/>
              <a:buNone/>
            </a:pPr>
            <a:r>
              <a:rPr lang="en-US">
                <a:latin typeface="Tahoma" panose="020B0604030504040204" pitchFamily="34" charset="0"/>
                <a:cs typeface="Tahoma" panose="020B0604030504040204" pitchFamily="34" charset="0"/>
              </a:rPr>
              <a:t>   {</a:t>
            </a:r>
          </a:p>
          <a:p>
            <a:pPr eaLnBrk="1" hangingPunct="1">
              <a:buFont typeface="Wingdings 2" panose="05020102010507070707" pitchFamily="18" charset="2"/>
              <a:buNone/>
            </a:pPr>
            <a:r>
              <a:rPr lang="en-US">
                <a:latin typeface="Tahoma" panose="020B0604030504040204" pitchFamily="34" charset="0"/>
                <a:cs typeface="Tahoma" panose="020B0604030504040204" pitchFamily="34" charset="0"/>
              </a:rPr>
              <a:t>		color:red;</a:t>
            </a:r>
          </a:p>
          <a:p>
            <a:pPr eaLnBrk="1" hangingPunct="1">
              <a:buFont typeface="Wingdings 2" panose="05020102010507070707" pitchFamily="18" charset="2"/>
              <a:buNone/>
            </a:pPr>
            <a:r>
              <a:rPr lang="en-US">
                <a:latin typeface="Tahoma" panose="020B0604030504040204" pitchFamily="34" charset="0"/>
                <a:cs typeface="Tahoma" panose="020B0604030504040204" pitchFamily="34" charset="0"/>
              </a:rPr>
              <a:t>		text-align:   center;</a:t>
            </a:r>
          </a:p>
          <a:p>
            <a:pPr eaLnBrk="1" hangingPunct="1">
              <a:buFont typeface="Wingdings 2" panose="05020102010507070707" pitchFamily="18" charset="2"/>
              <a:buNone/>
            </a:pPr>
            <a:r>
              <a:rPr lang="en-US">
                <a:latin typeface="Tahoma" panose="020B0604030504040204" pitchFamily="34" charset="0"/>
                <a:cs typeface="Tahoma" panose="020B0604030504040204" pitchFamily="34" charset="0"/>
              </a:rPr>
              <a:t>	 }</a:t>
            </a:r>
          </a:p>
        </p:txBody>
      </p:sp>
      <p:grpSp>
        <p:nvGrpSpPr>
          <p:cNvPr id="2" name="Group 21"/>
          <p:cNvGrpSpPr>
            <a:grpSpLocks/>
          </p:cNvGrpSpPr>
          <p:nvPr/>
        </p:nvGrpSpPr>
        <p:grpSpPr bwMode="auto">
          <a:xfrm>
            <a:off x="1112838" y="2895600"/>
            <a:ext cx="2997200" cy="369888"/>
            <a:chOff x="1112520" y="2895600"/>
            <a:chExt cx="2997026" cy="369332"/>
          </a:xfrm>
        </p:grpSpPr>
        <p:sp>
          <p:nvSpPr>
            <p:cNvPr id="6" name="TextBox 5"/>
            <p:cNvSpPr txBox="1"/>
            <p:nvPr/>
          </p:nvSpPr>
          <p:spPr>
            <a:xfrm>
              <a:off x="3123765" y="2895600"/>
              <a:ext cx="9857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eaLnBrk="1" fontAlgn="auto" hangingPunct="1">
                <a:spcBef>
                  <a:spcPts val="0"/>
                </a:spcBef>
                <a:spcAft>
                  <a:spcPts val="0"/>
                </a:spcAft>
                <a:defRPr/>
              </a:pPr>
              <a:r>
                <a:rPr lang="en-US" dirty="0"/>
                <a:t>selector</a:t>
              </a:r>
            </a:p>
          </p:txBody>
        </p:sp>
        <p:cxnSp>
          <p:nvCxnSpPr>
            <p:cNvPr id="8" name="Straight Arrow Connector 7"/>
            <p:cNvCxnSpPr/>
            <p:nvPr/>
          </p:nvCxnSpPr>
          <p:spPr>
            <a:xfrm rot="10800000">
              <a:off x="1112520" y="3123856"/>
              <a:ext cx="2011245" cy="1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22"/>
          <p:cNvGrpSpPr>
            <a:grpSpLocks/>
          </p:cNvGrpSpPr>
          <p:nvPr/>
        </p:nvGrpSpPr>
        <p:grpSpPr bwMode="auto">
          <a:xfrm>
            <a:off x="2971800" y="3886200"/>
            <a:ext cx="3429000" cy="369888"/>
            <a:chOff x="2971801" y="3886200"/>
            <a:chExt cx="3428998" cy="369332"/>
          </a:xfrm>
        </p:grpSpPr>
        <p:sp>
          <p:nvSpPr>
            <p:cNvPr id="11" name="TextBox 10"/>
            <p:cNvSpPr txBox="1"/>
            <p:nvPr/>
          </p:nvSpPr>
          <p:spPr>
            <a:xfrm>
              <a:off x="4983163" y="3886200"/>
              <a:ext cx="141763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eaLnBrk="1" fontAlgn="auto" hangingPunct="1">
                <a:spcBef>
                  <a:spcPts val="0"/>
                </a:spcBef>
                <a:spcAft>
                  <a:spcPts val="0"/>
                </a:spcAft>
                <a:defRPr/>
              </a:pPr>
              <a:r>
                <a:rPr lang="en-US" dirty="0"/>
                <a:t>Declaration</a:t>
              </a:r>
            </a:p>
          </p:txBody>
        </p:sp>
        <p:cxnSp>
          <p:nvCxnSpPr>
            <p:cNvPr id="12" name="Straight Arrow Connector 11"/>
            <p:cNvCxnSpPr/>
            <p:nvPr/>
          </p:nvCxnSpPr>
          <p:spPr>
            <a:xfrm rot="10800000">
              <a:off x="2971801" y="4114456"/>
              <a:ext cx="2011362" cy="1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 name="Group 23"/>
          <p:cNvGrpSpPr>
            <a:grpSpLocks/>
          </p:cNvGrpSpPr>
          <p:nvPr/>
        </p:nvGrpSpPr>
        <p:grpSpPr bwMode="auto">
          <a:xfrm>
            <a:off x="1676400" y="4876800"/>
            <a:ext cx="1103313" cy="1055688"/>
            <a:chOff x="1676400" y="4876800"/>
            <a:chExt cx="1102802" cy="1055132"/>
          </a:xfrm>
        </p:grpSpPr>
        <p:sp>
          <p:nvSpPr>
            <p:cNvPr id="15" name="TextBox 14"/>
            <p:cNvSpPr txBox="1"/>
            <p:nvPr/>
          </p:nvSpPr>
          <p:spPr>
            <a:xfrm>
              <a:off x="1676400" y="5562239"/>
              <a:ext cx="1102802" cy="369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eaLnBrk="1" fontAlgn="auto" hangingPunct="1">
                <a:spcBef>
                  <a:spcPts val="0"/>
                </a:spcBef>
                <a:spcAft>
                  <a:spcPts val="0"/>
                </a:spcAft>
                <a:defRPr/>
              </a:pPr>
              <a:r>
                <a:rPr lang="en-US" dirty="0"/>
                <a:t>Attribute</a:t>
              </a:r>
            </a:p>
          </p:txBody>
        </p:sp>
        <p:cxnSp>
          <p:nvCxnSpPr>
            <p:cNvPr id="19" name="Straight Arrow Connector 18"/>
            <p:cNvCxnSpPr>
              <a:stCxn id="15" idx="0"/>
            </p:cNvCxnSpPr>
            <p:nvPr/>
          </p:nvCxnSpPr>
          <p:spPr>
            <a:xfrm rot="16200000" flipV="1">
              <a:off x="1876354" y="5209999"/>
              <a:ext cx="685439" cy="19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 name="Group 24"/>
          <p:cNvGrpSpPr>
            <a:grpSpLocks/>
          </p:cNvGrpSpPr>
          <p:nvPr/>
        </p:nvGrpSpPr>
        <p:grpSpPr bwMode="auto">
          <a:xfrm>
            <a:off x="3810000" y="4876800"/>
            <a:ext cx="741363" cy="1131888"/>
            <a:chOff x="3810000" y="4876800"/>
            <a:chExt cx="741165" cy="1131332"/>
          </a:xfrm>
        </p:grpSpPr>
        <p:sp>
          <p:nvSpPr>
            <p:cNvPr id="17" name="TextBox 16"/>
            <p:cNvSpPr txBox="1"/>
            <p:nvPr/>
          </p:nvSpPr>
          <p:spPr>
            <a:xfrm>
              <a:off x="3810000" y="5638426"/>
              <a:ext cx="741165" cy="3697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eaLnBrk="1" fontAlgn="auto" hangingPunct="1">
                <a:spcBef>
                  <a:spcPts val="0"/>
                </a:spcBef>
                <a:spcAft>
                  <a:spcPts val="0"/>
                </a:spcAft>
                <a:defRPr/>
              </a:pPr>
              <a:r>
                <a:rPr lang="en-US" dirty="0"/>
                <a:t>Value</a:t>
              </a:r>
            </a:p>
          </p:txBody>
        </p:sp>
        <p:cxnSp>
          <p:nvCxnSpPr>
            <p:cNvPr id="21" name="Straight Arrow Connector 20"/>
            <p:cNvCxnSpPr>
              <a:stCxn id="17" idx="0"/>
            </p:cNvCxnSpPr>
            <p:nvPr/>
          </p:nvCxnSpPr>
          <p:spPr>
            <a:xfrm rot="16200000" flipV="1">
              <a:off x="3729145" y="5186194"/>
              <a:ext cx="761626" cy="14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5" presetClass="emph" presetSubtype="1" nodeType="afterEffect">
                                  <p:stCondLst>
                                    <p:cond delay="0"/>
                                  </p:stCondLst>
                                  <p:childTnLst>
                                    <p:set>
                                      <p:cBhvr override="childStyle">
                                        <p:cTn id="17" dur="indefinite"/>
                                        <p:tgtEl>
                                          <p:spTgt spid="3">
                                            <p:txEl>
                                              <p:pRg st="4" end="4"/>
                                            </p:txEl>
                                          </p:spTgt>
                                        </p:tgtEl>
                                        <p:attrNameLst>
                                          <p:attrName>style.fontStyle</p:attrName>
                                        </p:attrNameLst>
                                      </p:cBhvr>
                                      <p:to>
                                        <p:strVal val="normal"/>
                                      </p:to>
                                    </p:set>
                                    <p:set>
                                      <p:cBhvr override="childStyle">
                                        <p:cTn id="18" dur="indefinite"/>
                                        <p:tgtEl>
                                          <p:spTgt spid="3">
                                            <p:txEl>
                                              <p:pRg st="4" end="4"/>
                                            </p:txEl>
                                          </p:spTgt>
                                        </p:tgtEl>
                                        <p:attrNameLst>
                                          <p:attrName>style.fontWeight</p:attrName>
                                        </p:attrNameLst>
                                      </p:cBhvr>
                                      <p:to>
                                        <p:strVal val="bold"/>
                                      </p:to>
                                    </p:set>
                                    <p:set>
                                      <p:cBhvr override="childStyle">
                                        <p:cTn id="19" dur="indefinite"/>
                                        <p:tgtEl>
                                          <p:spTgt spid="3">
                                            <p:txEl>
                                              <p:pRg st="4" end="4"/>
                                            </p:txEl>
                                          </p:spTgt>
                                        </p:tgtEl>
                                        <p:attrNameLst>
                                          <p:attrName>style.textDecorationUnderline</p:attrName>
                                        </p:attrNameLst>
                                      </p:cBhvr>
                                      <p:to>
                                        <p:strVal val="fals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4953000" cy="914400"/>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CSS Selector</a:t>
            </a:r>
            <a:endParaRPr lang="en-US" dirty="0">
              <a:effectLst>
                <a:outerShdw blurRad="38100" dist="38100" dir="2700000" algn="tl">
                  <a:srgbClr val="000000">
                    <a:alpha val="43137"/>
                  </a:srgbClr>
                </a:outerShdw>
              </a:effectLst>
            </a:endParaRPr>
          </a:p>
        </p:txBody>
      </p:sp>
      <p:sp>
        <p:nvSpPr>
          <p:cNvPr id="9" name="TextBox 8"/>
          <p:cNvSpPr txBox="1"/>
          <p:nvPr/>
        </p:nvSpPr>
        <p:spPr>
          <a:xfrm>
            <a:off x="990600" y="2438400"/>
            <a:ext cx="7010400" cy="2800350"/>
          </a:xfrm>
          <a:prstGeom prst="rect">
            <a:avLst/>
          </a:prstGeom>
          <a:noFill/>
        </p:spPr>
        <p:txBody>
          <a:bodyPr>
            <a:spAutoFit/>
          </a:bodyPr>
          <a:lstStyle/>
          <a:p>
            <a:pPr eaLnBrk="1" hangingPunct="1">
              <a:lnSpc>
                <a:spcPct val="150000"/>
              </a:lnSpc>
              <a:buFont typeface="Wingdings" pitchFamily="2" charset="2"/>
              <a:buChar char="q"/>
              <a:defRPr/>
            </a:pPr>
            <a:r>
              <a:rPr lang="en-US" sz="3200" b="1" dirty="0">
                <a:solidFill>
                  <a:schemeClr val="accent1">
                    <a:lumMod val="75000"/>
                  </a:schemeClr>
                </a:solidFill>
                <a:latin typeface="Arial" charset="0"/>
                <a:cs typeface="Arial" charset="0"/>
              </a:rPr>
              <a:t> </a:t>
            </a:r>
            <a:r>
              <a:rPr lang="en-US" sz="3200" b="1" dirty="0">
                <a:solidFill>
                  <a:schemeClr val="accent1">
                    <a:lumMod val="75000"/>
                  </a:schemeClr>
                </a:solidFill>
                <a:latin typeface="Tahoma" pitchFamily="34" charset="0"/>
                <a:ea typeface="Tahoma" pitchFamily="34" charset="0"/>
                <a:cs typeface="Tahoma" pitchFamily="34" charset="0"/>
              </a:rPr>
              <a:t>Element Selector</a:t>
            </a:r>
          </a:p>
          <a:p>
            <a:pPr eaLnBrk="1" hangingPunct="1">
              <a:lnSpc>
                <a:spcPct val="150000"/>
              </a:lnSpc>
              <a:buFont typeface="Wingdings" pitchFamily="2" charset="2"/>
              <a:buChar char="q"/>
              <a:defRPr/>
            </a:pPr>
            <a:r>
              <a:rPr lang="en-US" sz="3200" b="1" dirty="0">
                <a:solidFill>
                  <a:schemeClr val="accent1">
                    <a:lumMod val="75000"/>
                  </a:schemeClr>
                </a:solidFill>
                <a:latin typeface="Tahoma" pitchFamily="34" charset="0"/>
                <a:ea typeface="Tahoma" pitchFamily="34" charset="0"/>
                <a:cs typeface="Tahoma" pitchFamily="34" charset="0"/>
              </a:rPr>
              <a:t> Id Selector</a:t>
            </a:r>
          </a:p>
          <a:p>
            <a:pPr eaLnBrk="1" hangingPunct="1">
              <a:lnSpc>
                <a:spcPct val="150000"/>
              </a:lnSpc>
              <a:buFont typeface="Wingdings" pitchFamily="2" charset="2"/>
              <a:buChar char="q"/>
              <a:defRPr/>
            </a:pPr>
            <a:r>
              <a:rPr lang="en-US" sz="3200" b="1" dirty="0">
                <a:solidFill>
                  <a:schemeClr val="accent1">
                    <a:lumMod val="75000"/>
                  </a:schemeClr>
                </a:solidFill>
                <a:latin typeface="Tahoma" pitchFamily="34" charset="0"/>
                <a:ea typeface="Tahoma" pitchFamily="34" charset="0"/>
                <a:cs typeface="Tahoma" pitchFamily="34" charset="0"/>
              </a:rPr>
              <a:t> Class Selector</a:t>
            </a:r>
          </a:p>
          <a:p>
            <a:pPr eaLnBrk="1" hangingPunct="1">
              <a:buFont typeface="Wingdings" pitchFamily="2" charset="2"/>
              <a:buChar char="q"/>
              <a:defRPr/>
            </a:pPr>
            <a:endParaRPr lang="en-US" sz="3200" dirty="0">
              <a:solidFill>
                <a:schemeClr val="accent1">
                  <a:lumMod val="75000"/>
                </a:schemeClr>
              </a:solidFill>
              <a:latin typeface="Arial" charset="0"/>
              <a:cs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57200"/>
            <a:ext cx="8229600" cy="1143000"/>
          </a:xfrm>
        </p:spPr>
        <p:txBody>
          <a:bodyPr/>
          <a:lstStyle/>
          <a:p>
            <a:pPr eaLnBrk="1" hangingPunct="1"/>
            <a:r>
              <a:rPr lang="en-US" b="1"/>
              <a:t>The Element  Selector</a:t>
            </a:r>
            <a:endParaRPr lang="en-US"/>
          </a:p>
        </p:txBody>
      </p:sp>
      <p:sp>
        <p:nvSpPr>
          <p:cNvPr id="12291" name="Content Placeholder 2"/>
          <p:cNvSpPr>
            <a:spLocks noGrp="1"/>
          </p:cNvSpPr>
          <p:nvPr>
            <p:ph idx="1"/>
          </p:nvPr>
        </p:nvSpPr>
        <p:spPr/>
        <p:txBody>
          <a:bodyPr>
            <a:normAutofit fontScale="92500" lnSpcReduction="10000"/>
          </a:bodyPr>
          <a:lstStyle/>
          <a:p>
            <a:pPr marL="640080" lvl="1" indent="-246888" eaLnBrk="1" fontAlgn="auto" hangingPunct="1">
              <a:spcAft>
                <a:spcPts val="0"/>
              </a:spcAft>
              <a:buFont typeface="Wingdings 2"/>
              <a:buNone/>
              <a:defRPr/>
            </a:pPr>
            <a:r>
              <a:rPr lang="en-US" dirty="0"/>
              <a:t>The Element selector is used to specify a style for an HTML elements like &lt;p&gt;, &lt;h1&gt;, &lt;</a:t>
            </a:r>
            <a:r>
              <a:rPr lang="en-US" dirty="0" err="1"/>
              <a:t>li</a:t>
            </a:r>
            <a:r>
              <a:rPr lang="en-US" dirty="0"/>
              <a:t>&gt;, &lt;div&gt; etc.</a:t>
            </a:r>
          </a:p>
          <a:p>
            <a:pPr marL="640080" lvl="1" indent="-246888" eaLnBrk="1" fontAlgn="auto" hangingPunct="1">
              <a:spcAft>
                <a:spcPts val="0"/>
              </a:spcAft>
              <a:buFont typeface="Wingdings 2"/>
              <a:buChar char=""/>
              <a:defRPr/>
            </a:pPr>
            <a:endParaRPr lang="en-US" dirty="0"/>
          </a:p>
          <a:p>
            <a:pPr marL="640080" lvl="1" indent="-246888" eaLnBrk="1" fontAlgn="auto" hangingPunct="1">
              <a:spcAft>
                <a:spcPts val="0"/>
              </a:spcAft>
              <a:buFont typeface="Wingdings 2"/>
              <a:buNone/>
              <a:defRPr/>
            </a:pPr>
            <a:r>
              <a:rPr lang="en-US" b="1" dirty="0"/>
              <a:t>p </a:t>
            </a:r>
            <a:r>
              <a:rPr lang="en-US" dirty="0"/>
              <a:t>{</a:t>
            </a:r>
          </a:p>
          <a:p>
            <a:pPr marL="1188720" lvl="3" indent="-210312" eaLnBrk="1" fontAlgn="auto" hangingPunct="1">
              <a:spcAft>
                <a:spcPts val="0"/>
              </a:spcAft>
              <a:buClr>
                <a:schemeClr val="accent3"/>
              </a:buClr>
              <a:buFont typeface="Wingdings 2"/>
              <a:buNone/>
              <a:defRPr/>
            </a:pPr>
            <a:r>
              <a:rPr lang="en-US" dirty="0"/>
              <a:t>font-family: Arial;</a:t>
            </a:r>
          </a:p>
          <a:p>
            <a:pPr marL="1188720" lvl="3" indent="-210312" eaLnBrk="1" fontAlgn="auto" hangingPunct="1">
              <a:spcAft>
                <a:spcPts val="0"/>
              </a:spcAft>
              <a:buClr>
                <a:schemeClr val="accent3"/>
              </a:buClr>
              <a:buFont typeface="Wingdings 2"/>
              <a:buNone/>
              <a:defRPr/>
            </a:pPr>
            <a:r>
              <a:rPr lang="en-US" dirty="0"/>
              <a:t>font-size: 14pt;</a:t>
            </a:r>
          </a:p>
          <a:p>
            <a:pPr marL="640080" lvl="1" indent="-246888" eaLnBrk="1" fontAlgn="auto" hangingPunct="1">
              <a:spcAft>
                <a:spcPts val="0"/>
              </a:spcAft>
              <a:buFont typeface="Wingdings 2"/>
              <a:buNone/>
              <a:defRPr/>
            </a:pPr>
            <a:r>
              <a:rPr lang="en-US" dirty="0"/>
              <a:t>	}</a:t>
            </a:r>
          </a:p>
          <a:p>
            <a:pPr marL="640080" lvl="1" indent="-246888" eaLnBrk="1" fontAlgn="auto" hangingPunct="1">
              <a:spcAft>
                <a:spcPts val="0"/>
              </a:spcAft>
              <a:buFont typeface="Wingdings 2"/>
              <a:buNone/>
              <a:defRPr/>
            </a:pPr>
            <a:endParaRPr lang="en-US" dirty="0"/>
          </a:p>
          <a:p>
            <a:pPr marL="640080" lvl="1" indent="-246888" eaLnBrk="1" fontAlgn="auto" hangingPunct="1">
              <a:spcAft>
                <a:spcPts val="0"/>
              </a:spcAft>
              <a:buFont typeface="Wingdings 2"/>
              <a:buNone/>
              <a:defRPr/>
            </a:pPr>
            <a:r>
              <a:rPr lang="en-US" b="1" dirty="0"/>
              <a:t>h1</a:t>
            </a:r>
            <a:r>
              <a:rPr lang="en-US" dirty="0"/>
              <a:t> {</a:t>
            </a:r>
          </a:p>
          <a:p>
            <a:pPr marL="1188720" lvl="3" indent="-210312" eaLnBrk="1" fontAlgn="auto" hangingPunct="1">
              <a:spcAft>
                <a:spcPts val="0"/>
              </a:spcAft>
              <a:buClr>
                <a:schemeClr val="accent3"/>
              </a:buClr>
              <a:buFont typeface="Wingdings 2"/>
              <a:buNone/>
              <a:defRPr/>
            </a:pPr>
            <a:r>
              <a:rPr lang="en-US" dirty="0"/>
              <a:t>color: black;</a:t>
            </a:r>
          </a:p>
          <a:p>
            <a:pPr marL="1188720" lvl="3" indent="-210312" eaLnBrk="1" fontAlgn="auto" hangingPunct="1">
              <a:spcAft>
                <a:spcPts val="0"/>
              </a:spcAft>
              <a:buClr>
                <a:schemeClr val="accent3"/>
              </a:buClr>
              <a:buFont typeface="Wingdings 2"/>
              <a:buNone/>
              <a:defRPr/>
            </a:pPr>
            <a:r>
              <a:rPr lang="en-US" dirty="0"/>
              <a:t>border: 5px solid black;</a:t>
            </a:r>
          </a:p>
          <a:p>
            <a:pPr lvl="2" indent="-246888" eaLnBrk="1" fontAlgn="auto" hangingPunct="1">
              <a:spcAft>
                <a:spcPts val="0"/>
              </a:spcAft>
              <a:buFont typeface="Wingdings 2"/>
              <a:buNone/>
              <a:defRPr/>
            </a:pPr>
            <a:r>
              <a:rPr lang="en-US" dirty="0"/>
              <a:t>}</a:t>
            </a:r>
          </a:p>
        </p:txBody>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457200"/>
            <a:ext cx="8229600" cy="533400"/>
          </a:xfrm>
        </p:spPr>
        <p:txBody>
          <a:bodyPr>
            <a:normAutofit fontScale="90000"/>
          </a:bodyPr>
          <a:lstStyle/>
          <a:p>
            <a:pPr eaLnBrk="1" fontAlgn="auto" hangingPunct="1">
              <a:spcAft>
                <a:spcPts val="0"/>
              </a:spcAft>
              <a:defRPr/>
            </a:pPr>
            <a:r>
              <a:rPr lang="en-US" sz="3600" b="1" dirty="0"/>
              <a:t>The Element  Selector</a:t>
            </a:r>
            <a:endParaRPr lang="en-US" sz="3600" dirty="0"/>
          </a:p>
        </p:txBody>
      </p:sp>
      <p:sp>
        <p:nvSpPr>
          <p:cNvPr id="12291" name="Content Placeholder 2"/>
          <p:cNvSpPr>
            <a:spLocks noGrp="1"/>
          </p:cNvSpPr>
          <p:nvPr>
            <p:ph idx="1"/>
          </p:nvPr>
        </p:nvSpPr>
        <p:spPr>
          <a:xfrm>
            <a:off x="76200" y="1066800"/>
            <a:ext cx="8229600" cy="609600"/>
          </a:xfrm>
        </p:spPr>
        <p:txBody>
          <a:bodyPr>
            <a:normAutofit lnSpcReduction="10000"/>
          </a:bodyPr>
          <a:lstStyle/>
          <a:p>
            <a:pPr marL="640080" lvl="1" indent="-246888" eaLnBrk="1" fontAlgn="auto" hangingPunct="1">
              <a:spcAft>
                <a:spcPts val="0"/>
              </a:spcAft>
              <a:buFont typeface="Wingdings 2"/>
              <a:buNone/>
              <a:defRPr/>
            </a:pPr>
            <a:r>
              <a:rPr lang="en-US" sz="1800" dirty="0">
                <a:latin typeface="Tahoma" pitchFamily="34" charset="0"/>
                <a:ea typeface="Tahoma" pitchFamily="34" charset="0"/>
                <a:cs typeface="Tahoma" pitchFamily="34" charset="0"/>
              </a:rPr>
              <a:t>The Element selector is used to specify a style for HTML elements like </a:t>
            </a:r>
            <a:r>
              <a:rPr lang="en-US" sz="1800" b="1" dirty="0">
                <a:latin typeface="Tahoma" pitchFamily="34" charset="0"/>
                <a:ea typeface="Tahoma" pitchFamily="34" charset="0"/>
                <a:cs typeface="Tahoma" pitchFamily="34" charset="0"/>
              </a:rPr>
              <a:t>&lt;body&gt;,&lt;p&gt;</a:t>
            </a:r>
            <a:r>
              <a:rPr lang="en-US" sz="1800" dirty="0">
                <a:latin typeface="Tahoma" pitchFamily="34" charset="0"/>
                <a:ea typeface="Tahoma" pitchFamily="34" charset="0"/>
                <a:cs typeface="Tahoma" pitchFamily="34" charset="0"/>
              </a:rPr>
              <a:t>, </a:t>
            </a:r>
            <a:r>
              <a:rPr lang="en-US" sz="1800" b="1" dirty="0">
                <a:latin typeface="Tahoma" pitchFamily="34" charset="0"/>
                <a:ea typeface="Tahoma" pitchFamily="34" charset="0"/>
                <a:cs typeface="Tahoma" pitchFamily="34" charset="0"/>
              </a:rPr>
              <a:t>&lt;h1&gt;</a:t>
            </a:r>
            <a:r>
              <a:rPr lang="en-US" sz="1800" dirty="0">
                <a:latin typeface="Tahoma" pitchFamily="34" charset="0"/>
                <a:ea typeface="Tahoma" pitchFamily="34" charset="0"/>
                <a:cs typeface="Tahoma" pitchFamily="34" charset="0"/>
              </a:rPr>
              <a:t>, </a:t>
            </a:r>
            <a:r>
              <a:rPr lang="en-US" sz="1800" b="1" dirty="0">
                <a:latin typeface="Tahoma" pitchFamily="34" charset="0"/>
                <a:ea typeface="Tahoma" pitchFamily="34" charset="0"/>
                <a:cs typeface="Tahoma" pitchFamily="34" charset="0"/>
              </a:rPr>
              <a:t>&lt;</a:t>
            </a:r>
            <a:r>
              <a:rPr lang="en-US" sz="1800" b="1" dirty="0" err="1">
                <a:latin typeface="Tahoma" pitchFamily="34" charset="0"/>
                <a:ea typeface="Tahoma" pitchFamily="34" charset="0"/>
                <a:cs typeface="Tahoma" pitchFamily="34" charset="0"/>
              </a:rPr>
              <a:t>li</a:t>
            </a:r>
            <a:r>
              <a:rPr lang="en-US" sz="1800" b="1" dirty="0">
                <a:latin typeface="Tahoma" pitchFamily="34" charset="0"/>
                <a:ea typeface="Tahoma" pitchFamily="34" charset="0"/>
                <a:cs typeface="Tahoma" pitchFamily="34" charset="0"/>
              </a:rPr>
              <a:t>&gt;</a:t>
            </a:r>
            <a:r>
              <a:rPr lang="en-US" sz="1800" dirty="0">
                <a:latin typeface="Tahoma" pitchFamily="34" charset="0"/>
                <a:ea typeface="Tahoma" pitchFamily="34" charset="0"/>
                <a:cs typeface="Tahoma" pitchFamily="34" charset="0"/>
              </a:rPr>
              <a:t>, </a:t>
            </a:r>
            <a:r>
              <a:rPr lang="en-US" sz="1800" b="1" dirty="0">
                <a:latin typeface="Tahoma" pitchFamily="34" charset="0"/>
                <a:ea typeface="Tahoma" pitchFamily="34" charset="0"/>
                <a:cs typeface="Tahoma" pitchFamily="34" charset="0"/>
              </a:rPr>
              <a:t>&lt;div&gt;, &lt;</a:t>
            </a:r>
            <a:r>
              <a:rPr lang="en-US" sz="1800" b="1" dirty="0" err="1">
                <a:latin typeface="Tahoma" pitchFamily="34" charset="0"/>
                <a:ea typeface="Tahoma" pitchFamily="34" charset="0"/>
                <a:cs typeface="Tahoma" pitchFamily="34" charset="0"/>
              </a:rPr>
              <a:t>img</a:t>
            </a:r>
            <a:r>
              <a:rPr lang="en-US" sz="1800" b="1" dirty="0">
                <a:latin typeface="Tahoma" pitchFamily="34" charset="0"/>
                <a:ea typeface="Tahoma" pitchFamily="34" charset="0"/>
                <a:cs typeface="Tahoma" pitchFamily="34" charset="0"/>
              </a:rPr>
              <a:t>&gt;</a:t>
            </a:r>
            <a:r>
              <a:rPr lang="en-US" sz="1800" dirty="0">
                <a:latin typeface="Tahoma" pitchFamily="34" charset="0"/>
                <a:ea typeface="Tahoma" pitchFamily="34" charset="0"/>
                <a:cs typeface="Tahoma" pitchFamily="34" charset="0"/>
              </a:rPr>
              <a:t> etc.</a:t>
            </a:r>
            <a:endParaRPr lang="en-US" dirty="0">
              <a:latin typeface="Tahoma" pitchFamily="34" charset="0"/>
              <a:ea typeface="Tahoma" pitchFamily="34" charset="0"/>
              <a:cs typeface="Tahoma" pitchFamily="34" charset="0"/>
            </a:endParaRPr>
          </a:p>
        </p:txBody>
      </p:sp>
      <p:pic>
        <p:nvPicPr>
          <p:cNvPr id="22532" name="Picture 3" descr="img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6200" y="2590800"/>
            <a:ext cx="4419600" cy="2133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0" y="5181600"/>
            <a:ext cx="4495800" cy="457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742950"/>
          </a:xfrm>
        </p:spPr>
        <p:txBody>
          <a:bodyPr anchor="ctr"/>
          <a:lstStyle/>
          <a:p>
            <a:pPr eaLnBrk="1" hangingPunct="1"/>
            <a:r>
              <a:rPr lang="en-US" b="1"/>
              <a:t>The Id Selector</a:t>
            </a:r>
            <a:endParaRPr lang="en-US"/>
          </a:p>
        </p:txBody>
      </p:sp>
      <p:sp>
        <p:nvSpPr>
          <p:cNvPr id="23555" name="Content Placeholder 2"/>
          <p:cNvSpPr>
            <a:spLocks noGrp="1"/>
          </p:cNvSpPr>
          <p:nvPr>
            <p:ph idx="1"/>
          </p:nvPr>
        </p:nvSpPr>
        <p:spPr/>
        <p:txBody>
          <a:bodyPr/>
          <a:lstStyle/>
          <a:p>
            <a:pPr lvl="1" eaLnBrk="1" hangingPunct="1"/>
            <a:r>
              <a:rPr lang="en-US">
                <a:latin typeface="Tahoma" panose="020B0604030504040204" pitchFamily="34" charset="0"/>
                <a:cs typeface="Tahoma" panose="020B0604030504040204" pitchFamily="34" charset="0"/>
              </a:rPr>
              <a:t>The id selector is used to specify a style for a </a:t>
            </a:r>
            <a:r>
              <a:rPr lang="en-US" b="1">
                <a:latin typeface="Tahoma" panose="020B0604030504040204" pitchFamily="34" charset="0"/>
                <a:cs typeface="Tahoma" panose="020B0604030504040204" pitchFamily="34" charset="0"/>
              </a:rPr>
              <a:t>single</a:t>
            </a:r>
            <a:r>
              <a:rPr lang="en-US">
                <a:latin typeface="Tahoma" panose="020B0604030504040204" pitchFamily="34" charset="0"/>
                <a:cs typeface="Tahoma" panose="020B0604030504040204" pitchFamily="34" charset="0"/>
              </a:rPr>
              <a:t>, </a:t>
            </a:r>
            <a:r>
              <a:rPr lang="en-US" b="1">
                <a:latin typeface="Tahoma" panose="020B0604030504040204" pitchFamily="34" charset="0"/>
                <a:cs typeface="Tahoma" panose="020B0604030504040204" pitchFamily="34" charset="0"/>
              </a:rPr>
              <a:t>unique</a:t>
            </a:r>
            <a:r>
              <a:rPr lang="en-US">
                <a:latin typeface="Tahoma" panose="020B0604030504040204" pitchFamily="34" charset="0"/>
                <a:cs typeface="Tahoma" panose="020B0604030504040204" pitchFamily="34" charset="0"/>
              </a:rPr>
              <a:t> element. </a:t>
            </a:r>
          </a:p>
          <a:p>
            <a:pPr lvl="1" eaLnBrk="1" hangingPunct="1"/>
            <a:endParaRPr lang="en-US">
              <a:latin typeface="Tahoma" panose="020B0604030504040204" pitchFamily="34" charset="0"/>
              <a:cs typeface="Tahoma" panose="020B0604030504040204" pitchFamily="34" charset="0"/>
            </a:endParaRPr>
          </a:p>
          <a:p>
            <a:pPr lvl="1" eaLnBrk="1" hangingPunct="1"/>
            <a:r>
              <a:rPr lang="en-US">
                <a:latin typeface="Tahoma" panose="020B0604030504040204" pitchFamily="34" charset="0"/>
                <a:cs typeface="Tahoma" panose="020B0604030504040204" pitchFamily="34" charset="0"/>
              </a:rPr>
              <a:t>The </a:t>
            </a:r>
            <a:r>
              <a:rPr lang="en-US" b="1">
                <a:latin typeface="Tahoma" panose="020B0604030504040204" pitchFamily="34" charset="0"/>
                <a:cs typeface="Tahoma" panose="020B0604030504040204" pitchFamily="34" charset="0"/>
              </a:rPr>
              <a:t>id</a:t>
            </a:r>
            <a:r>
              <a:rPr lang="en-US">
                <a:latin typeface="Tahoma" panose="020B0604030504040204" pitchFamily="34" charset="0"/>
                <a:cs typeface="Tahoma" panose="020B0604030504040204" pitchFamily="34" charset="0"/>
              </a:rPr>
              <a:t> selector uses the id attribute of the HTML element</a:t>
            </a:r>
          </a:p>
          <a:p>
            <a:pPr lvl="1" eaLnBrk="1" hangingPunct="1"/>
            <a:endParaRPr lang="en-US">
              <a:latin typeface="Tahoma" panose="020B0604030504040204" pitchFamily="34" charset="0"/>
              <a:cs typeface="Tahoma" panose="020B0604030504040204" pitchFamily="34" charset="0"/>
            </a:endParaRPr>
          </a:p>
          <a:p>
            <a:pPr lvl="1" eaLnBrk="1" hangingPunct="1"/>
            <a:r>
              <a:rPr lang="en-US">
                <a:latin typeface="Tahoma" panose="020B0604030504040204" pitchFamily="34" charset="0"/>
                <a:cs typeface="Tahoma" panose="020B0604030504040204" pitchFamily="34" charset="0"/>
              </a:rPr>
              <a:t>and is defined with a "#“ followed by a unique Id name (e.g. #left_menu)</a:t>
            </a:r>
          </a:p>
        </p:txBody>
      </p:sp>
    </p:spTree>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57200"/>
            <a:ext cx="8229600" cy="533400"/>
          </a:xfrm>
        </p:spPr>
        <p:txBody>
          <a:bodyPr/>
          <a:lstStyle/>
          <a:p>
            <a:pPr eaLnBrk="1" hangingPunct="1"/>
            <a:r>
              <a:rPr lang="en-US" sz="4000" b="1"/>
              <a:t>The Id Selector (Example)</a:t>
            </a:r>
            <a:endParaRPr lang="en-US" sz="4000"/>
          </a:p>
        </p:txBody>
      </p:sp>
      <p:sp>
        <p:nvSpPr>
          <p:cNvPr id="3" name="Content Placeholder 2"/>
          <p:cNvSpPr>
            <a:spLocks noGrp="1"/>
          </p:cNvSpPr>
          <p:nvPr>
            <p:ph idx="1"/>
          </p:nvPr>
        </p:nvSpPr>
        <p:spPr>
          <a:xfrm>
            <a:off x="685800" y="990600"/>
            <a:ext cx="7543800" cy="533400"/>
          </a:xfrm>
        </p:spPr>
        <p:txBody>
          <a:bodyPr>
            <a:normAutofit fontScale="77500" lnSpcReduction="20000"/>
          </a:bodyPr>
          <a:lstStyle/>
          <a:p>
            <a:pPr marL="274320" indent="-274320" eaLnBrk="1" fontAlgn="auto" hangingPunct="1">
              <a:spcAft>
                <a:spcPts val="0"/>
              </a:spcAft>
              <a:buClr>
                <a:schemeClr val="accent3"/>
              </a:buClr>
              <a:buFont typeface="Wingdings 2"/>
              <a:buNone/>
              <a:defRPr/>
            </a:pPr>
            <a:r>
              <a:rPr lang="en-US" sz="2400" dirty="0">
                <a:solidFill>
                  <a:schemeClr val="tx1">
                    <a:lumMod val="75000"/>
                    <a:lumOff val="25000"/>
                  </a:schemeClr>
                </a:solidFill>
                <a:latin typeface="Tahoma" pitchFamily="34" charset="0"/>
                <a:ea typeface="Tahoma" pitchFamily="34" charset="0"/>
                <a:cs typeface="Tahoma" pitchFamily="34" charset="0"/>
              </a:rPr>
              <a:t>The style rule below will be applied to the element with id="para1":</a:t>
            </a:r>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None/>
              <a:defRPr/>
            </a:pPr>
            <a:endParaRPr lang="en-US" dirty="0"/>
          </a:p>
        </p:txBody>
      </p:sp>
      <p:pic>
        <p:nvPicPr>
          <p:cNvPr id="24580" name="Picture 8" descr="img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471613"/>
            <a:ext cx="8524875"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04800" y="2209800"/>
            <a:ext cx="4191000" cy="1219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4419600"/>
            <a:ext cx="4191000" cy="3048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304800" y="4876800"/>
            <a:ext cx="4191000" cy="533400"/>
          </a:xfrm>
          <a:prstGeom prst="rect">
            <a:avLst/>
          </a:prstGeom>
          <a:solidFill>
            <a:srgbClr val="FFC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762000" y="4419600"/>
            <a:ext cx="1143000" cy="304800"/>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1050"/>
          </a:xfrm>
        </p:spPr>
        <p:txBody>
          <a:bodyPr>
            <a:normAutofit fontScale="90000"/>
          </a:bodyPr>
          <a:lstStyle/>
          <a:p>
            <a:pPr eaLnBrk="1" fontAlgn="auto" hangingPunct="1">
              <a:spcAft>
                <a:spcPts val="0"/>
              </a:spcAft>
              <a:defRPr/>
            </a:pPr>
            <a:r>
              <a:rPr lang="en-US" b="1" dirty="0"/>
              <a:t>The class Selector</a:t>
            </a:r>
            <a:endParaRPr lang="en-US" dirty="0"/>
          </a:p>
        </p:txBody>
      </p:sp>
      <p:sp>
        <p:nvSpPr>
          <p:cNvPr id="25603" name="Content Placeholder 2"/>
          <p:cNvSpPr>
            <a:spLocks noGrp="1"/>
          </p:cNvSpPr>
          <p:nvPr>
            <p:ph idx="1"/>
          </p:nvPr>
        </p:nvSpPr>
        <p:spPr/>
        <p:txBody>
          <a:bodyPr/>
          <a:lstStyle/>
          <a:p>
            <a:pPr eaLnBrk="1" hangingPunct="1">
              <a:lnSpc>
                <a:spcPct val="150000"/>
              </a:lnSpc>
            </a:pPr>
            <a:r>
              <a:rPr lang="en-US" sz="2400">
                <a:latin typeface="Tahoma" panose="020B0604030504040204" pitchFamily="34" charset="0"/>
                <a:cs typeface="Tahoma" panose="020B0604030504040204" pitchFamily="34" charset="0"/>
              </a:rPr>
              <a:t>used to specify a style for a group of elements. </a:t>
            </a:r>
          </a:p>
          <a:p>
            <a:pPr eaLnBrk="1" hangingPunct="1">
              <a:lnSpc>
                <a:spcPct val="150000"/>
              </a:lnSpc>
            </a:pPr>
            <a:r>
              <a:rPr lang="en-US" sz="2400">
                <a:latin typeface="Tahoma" panose="020B0604030504040204" pitchFamily="34" charset="0"/>
                <a:cs typeface="Tahoma" panose="020B0604030504040204" pitchFamily="34" charset="0"/>
              </a:rPr>
              <a:t> This allows you to set a particular style for any HTML elements with the same class</a:t>
            </a:r>
          </a:p>
          <a:p>
            <a:pPr eaLnBrk="1" hangingPunct="1">
              <a:lnSpc>
                <a:spcPct val="150000"/>
              </a:lnSpc>
            </a:pPr>
            <a:r>
              <a:rPr lang="en-US" sz="2400">
                <a:latin typeface="Tahoma" panose="020B0604030504040204" pitchFamily="34" charset="0"/>
                <a:cs typeface="Tahoma" panose="020B0604030504040204" pitchFamily="34" charset="0"/>
              </a:rPr>
              <a:t>The class selector uses the HTML class attribute, and is defined with a ".“ followed by a class name (i.e : </a:t>
            </a:r>
            <a:r>
              <a:rPr lang="en-US" sz="2400" b="1">
                <a:latin typeface="Tahoma" panose="020B0604030504040204" pitchFamily="34" charset="0"/>
                <a:cs typeface="Tahoma" panose="020B0604030504040204" pitchFamily="34" charset="0"/>
              </a:rPr>
              <a:t>.text</a:t>
            </a:r>
            <a:r>
              <a:rPr lang="en-US" sz="2400">
                <a:latin typeface="Tahoma" panose="020B0604030504040204" pitchFamily="34" charset="0"/>
                <a:cs typeface="Tahoma" panose="020B0604030504040204" pitchFamily="34" charset="0"/>
              </a:rPr>
              <a:t>)</a:t>
            </a:r>
            <a:endParaRPr lang="en-US">
              <a:latin typeface="Tahoma" panose="020B0604030504040204" pitchFamily="34" charset="0"/>
              <a:cs typeface="Tahoma" panose="020B0604030504040204" pitchFamily="34" charset="0"/>
            </a:endParaRPr>
          </a:p>
          <a:p>
            <a:pPr eaLnBrk="1" hangingPunct="1"/>
            <a:endParaRPr lang="en-US"/>
          </a:p>
        </p:txBody>
      </p:sp>
    </p:spTree>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838200"/>
            <a:ext cx="8229600" cy="628650"/>
          </a:xfrm>
        </p:spPr>
        <p:txBody>
          <a:bodyPr>
            <a:normAutofit fontScale="90000"/>
          </a:bodyPr>
          <a:lstStyle/>
          <a:p>
            <a:pPr eaLnBrk="1" fontAlgn="auto" hangingPunct="1">
              <a:spcAft>
                <a:spcPts val="0"/>
              </a:spcAft>
              <a:defRPr/>
            </a:pPr>
            <a:r>
              <a:rPr lang="en-US" dirty="0"/>
              <a:t>Example</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sz="2400" dirty="0">
                <a:effectLst>
                  <a:outerShdw blurRad="38100" dist="38100" dir="2700000" algn="tl">
                    <a:srgbClr val="000000">
                      <a:alpha val="43137"/>
                    </a:srgbClr>
                  </a:outerShdw>
                </a:effectLst>
              </a:rPr>
              <a:t>In the example below, all HTML elements with class="center" will be center-aligned</a:t>
            </a:r>
          </a:p>
          <a:p>
            <a:pPr marL="274320" indent="-274320" eaLnBrk="1" fontAlgn="auto" hangingPunct="1">
              <a:spcAft>
                <a:spcPts val="0"/>
              </a:spcAft>
              <a:buClr>
                <a:schemeClr val="accent3"/>
              </a:buClr>
              <a:buFont typeface="Wingdings 2"/>
              <a:buNone/>
              <a:defRPr/>
            </a:pPr>
            <a:endParaRPr lang="en-US" sz="2400" dirty="0">
              <a:effectLst>
                <a:outerShdw blurRad="38100" dist="38100" dir="2700000" algn="tl">
                  <a:srgbClr val="000000">
                    <a:alpha val="43137"/>
                  </a:srgbClr>
                </a:outerShdw>
              </a:effectLst>
            </a:endParaRPr>
          </a:p>
          <a:p>
            <a:pPr marL="274320" indent="-274320" eaLnBrk="1" fontAlgn="auto" hangingPunct="1">
              <a:spcAft>
                <a:spcPts val="0"/>
              </a:spcAft>
              <a:buClr>
                <a:schemeClr val="accent3"/>
              </a:buClr>
              <a:buFont typeface="Wingdings 2"/>
              <a:buNone/>
              <a:defRPr/>
            </a:pPr>
            <a:r>
              <a:rPr lang="en-US" sz="2400" dirty="0"/>
              <a:t>.center </a:t>
            </a:r>
          </a:p>
          <a:p>
            <a:pPr marL="274320" indent="-274320" eaLnBrk="1" fontAlgn="auto" hangingPunct="1">
              <a:spcAft>
                <a:spcPts val="0"/>
              </a:spcAft>
              <a:buClr>
                <a:schemeClr val="accent3"/>
              </a:buClr>
              <a:buFont typeface="Wingdings 2"/>
              <a:buNone/>
              <a:defRPr/>
            </a:pPr>
            <a:r>
              <a:rPr lang="en-US" sz="2400" dirty="0"/>
              <a:t>{</a:t>
            </a:r>
          </a:p>
          <a:p>
            <a:pPr marL="274320" indent="-274320" eaLnBrk="1" fontAlgn="auto" hangingPunct="1">
              <a:spcAft>
                <a:spcPts val="0"/>
              </a:spcAft>
              <a:buClr>
                <a:schemeClr val="accent3"/>
              </a:buClr>
              <a:buFont typeface="Wingdings 2"/>
              <a:buNone/>
              <a:defRPr/>
            </a:pPr>
            <a:r>
              <a:rPr lang="en-US" sz="2400" dirty="0"/>
              <a:t>	text-</a:t>
            </a:r>
            <a:r>
              <a:rPr lang="en-US" sz="2400" dirty="0" err="1"/>
              <a:t>align:center</a:t>
            </a:r>
            <a:r>
              <a:rPr lang="en-US" sz="2400" dirty="0"/>
              <a:t>;</a:t>
            </a:r>
          </a:p>
          <a:p>
            <a:pPr marL="274320" indent="-274320" eaLnBrk="1" fontAlgn="auto" hangingPunct="1">
              <a:spcAft>
                <a:spcPts val="0"/>
              </a:spcAft>
              <a:buClr>
                <a:schemeClr val="accent3"/>
              </a:buClr>
              <a:buFont typeface="Wingdings 2"/>
              <a:buNone/>
              <a:defRPr/>
            </a:pPr>
            <a:r>
              <a:rPr lang="en-US" sz="2400" dirty="0"/>
              <a:t>} </a:t>
            </a:r>
          </a:p>
          <a:p>
            <a:pPr marL="274320" indent="-274320" eaLnBrk="1" fontAlgn="auto" hangingPunct="1">
              <a:spcAft>
                <a:spcPts val="0"/>
              </a:spcAft>
              <a:buClr>
                <a:schemeClr val="accent3"/>
              </a:buClr>
              <a:buFont typeface="Wingdings 2"/>
              <a:buNone/>
              <a:defRPr/>
            </a:pPr>
            <a:endParaRPr lang="en-US" sz="2400" dirty="0">
              <a:effectLst>
                <a:outerShdw blurRad="38100" dist="38100" dir="2700000" algn="tl">
                  <a:srgbClr val="000000">
                    <a:alpha val="43137"/>
                  </a:srgbClr>
                </a:outerShdw>
              </a:effectLst>
            </a:endParaRPr>
          </a:p>
          <a:p>
            <a:pPr marL="274320" indent="-274320" eaLnBrk="1" fontAlgn="auto" hangingPunct="1">
              <a:spcAft>
                <a:spcPts val="0"/>
              </a:spcAft>
              <a:buClr>
                <a:schemeClr val="accent3"/>
              </a:buClr>
              <a:buFont typeface="Wingdings 2"/>
              <a:buNone/>
              <a:defRPr/>
            </a:pPr>
            <a:r>
              <a:rPr lang="en-US" sz="2400" dirty="0"/>
              <a:t>&lt;p class=“center”&gt;sample text&lt;/p&gt;</a:t>
            </a:r>
          </a:p>
          <a:p>
            <a:pPr marL="274320" indent="-274320" eaLnBrk="1" fontAlgn="auto" hangingPunct="1">
              <a:spcAft>
                <a:spcPts val="0"/>
              </a:spcAft>
              <a:buClr>
                <a:schemeClr val="accent3"/>
              </a:buClr>
              <a:buFont typeface="Wingdings 2"/>
              <a:buNone/>
              <a:defRPr/>
            </a:pPr>
            <a:r>
              <a:rPr lang="en-US" sz="2400" dirty="0"/>
              <a:t>&lt;h1 class =“center”&gt; Sample header &lt;/h1&gt;</a:t>
            </a:r>
          </a:p>
        </p:txBody>
      </p:sp>
    </p:spTree>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defRPr/>
            </a:pPr>
            <a:r>
              <a:rPr lang="en-US" dirty="0"/>
              <a:t>Introduction to CSS</a:t>
            </a:r>
          </a:p>
        </p:txBody>
      </p:sp>
      <p:sp>
        <p:nvSpPr>
          <p:cNvPr id="6" name="Subtitle 2"/>
          <p:cNvSpPr txBox="1">
            <a:spLocks/>
          </p:cNvSpPr>
          <p:nvPr/>
        </p:nvSpPr>
        <p:spPr bwMode="auto">
          <a:xfrm>
            <a:off x="1371600" y="41910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18288">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80000"/>
              </a:lnSpc>
              <a:spcBef>
                <a:spcPct val="20000"/>
              </a:spcBef>
              <a:buClr>
                <a:srgbClr val="0BD0D9"/>
              </a:buClr>
              <a:buSzPct val="95000"/>
              <a:buFont typeface="Arial" charset="0"/>
              <a:buNone/>
              <a:defRPr/>
            </a:pPr>
            <a:r>
              <a:rPr lang="en-US" sz="2500" dirty="0">
                <a:effectLst>
                  <a:outerShdw blurRad="38100" dist="38100" dir="2700000" algn="tl">
                    <a:srgbClr val="04617B"/>
                  </a:outerShdw>
                </a:effectLst>
                <a:latin typeface="Constantia" pitchFamily="18" charset="0"/>
              </a:rPr>
              <a:t>A.F.M. Mahbubur Rahman</a:t>
            </a:r>
            <a:endParaRPr lang="en-US" sz="2000" dirty="0">
              <a:effectLst>
                <a:outerShdw blurRad="38100" dist="38100" dir="2700000" algn="tl">
                  <a:srgbClr val="04617B"/>
                </a:outerShdw>
              </a:effectLst>
              <a:latin typeface="Constantia" pitchFamily="18" charset="0"/>
            </a:endParaRPr>
          </a:p>
          <a:p>
            <a:pPr>
              <a:lnSpc>
                <a:spcPct val="80000"/>
              </a:lnSpc>
              <a:spcBef>
                <a:spcPct val="20000"/>
              </a:spcBef>
              <a:buClr>
                <a:srgbClr val="0BD0D9"/>
              </a:buClr>
              <a:buSzPct val="95000"/>
              <a:buFont typeface="Arial" charset="0"/>
              <a:buNone/>
              <a:defRPr/>
            </a:pPr>
            <a:r>
              <a:rPr lang="en-US" sz="2000" dirty="0">
                <a:effectLst>
                  <a:outerShdw blurRad="38100" dist="38100" dir="2700000" algn="tl">
                    <a:srgbClr val="04617B"/>
                  </a:outerShdw>
                </a:effectLst>
                <a:latin typeface="Constantia" pitchFamily="18" charset="0"/>
              </a:rPr>
              <a:t>Asst. </a:t>
            </a:r>
            <a:r>
              <a:rPr lang="en-US" sz="2000">
                <a:effectLst>
                  <a:outerShdw blurRad="38100" dist="38100" dir="2700000" algn="tl">
                    <a:srgbClr val="04617B"/>
                  </a:outerShdw>
                </a:effectLst>
                <a:latin typeface="Constantia" pitchFamily="18" charset="0"/>
              </a:rPr>
              <a:t>Professor</a:t>
            </a:r>
            <a:endParaRPr lang="en-US" sz="2000" dirty="0">
              <a:effectLst>
                <a:outerShdw blurRad="38100" dist="38100" dir="2700000" algn="tl">
                  <a:srgbClr val="04617B"/>
                </a:outerShdw>
              </a:effectLst>
              <a:latin typeface="Constantia" pitchFamily="18" charset="0"/>
            </a:endParaRPr>
          </a:p>
          <a:p>
            <a:pPr>
              <a:lnSpc>
                <a:spcPct val="80000"/>
              </a:lnSpc>
              <a:spcBef>
                <a:spcPct val="20000"/>
              </a:spcBef>
              <a:buClr>
                <a:srgbClr val="0BD0D9"/>
              </a:buClr>
              <a:buSzPct val="95000"/>
              <a:buFont typeface="Arial" charset="0"/>
              <a:buNone/>
              <a:defRPr/>
            </a:pPr>
            <a:r>
              <a:rPr lang="en-US" sz="2000" dirty="0">
                <a:effectLst>
                  <a:outerShdw blurRad="38100" dist="38100" dir="2700000" algn="tl">
                    <a:srgbClr val="04617B"/>
                  </a:outerShdw>
                </a:effectLst>
                <a:latin typeface="Constantia" pitchFamily="18" charset="0"/>
              </a:rPr>
              <a:t>Dept. of Computer Science &amp; Engineering</a:t>
            </a:r>
          </a:p>
          <a:p>
            <a:pPr>
              <a:lnSpc>
                <a:spcPct val="80000"/>
              </a:lnSpc>
              <a:spcBef>
                <a:spcPct val="20000"/>
              </a:spcBef>
              <a:buClr>
                <a:srgbClr val="0BD0D9"/>
              </a:buClr>
              <a:buSzPct val="95000"/>
              <a:buFont typeface="Arial" charset="0"/>
              <a:buNone/>
              <a:defRPr/>
            </a:pPr>
            <a:r>
              <a:rPr lang="en-US" sz="2000" dirty="0">
                <a:effectLst>
                  <a:outerShdw blurRad="38100" dist="38100" dir="2700000" algn="tl">
                    <a:srgbClr val="04617B"/>
                  </a:outerShdw>
                </a:effectLst>
                <a:latin typeface="Constantia" pitchFamily="18" charset="0"/>
              </a:rPr>
              <a:t>Email     : </a:t>
            </a:r>
            <a:r>
              <a:rPr lang="en-US" sz="2000" dirty="0">
                <a:effectLst>
                  <a:outerShdw blurRad="38100" dist="38100" dir="2700000" algn="tl">
                    <a:srgbClr val="04617B"/>
                  </a:outerShdw>
                </a:effectLst>
                <a:latin typeface="Constantia" pitchFamily="18" charset="0"/>
                <a:hlinkClick r:id="rId2"/>
              </a:rPr>
              <a:t>m.r.kushal@gmail.com</a:t>
            </a:r>
            <a:endParaRPr lang="en-US" sz="2000" dirty="0">
              <a:effectLst>
                <a:outerShdw blurRad="38100" dist="38100" dir="2700000" algn="tl">
                  <a:srgbClr val="04617B"/>
                </a:outerShdw>
              </a:effectLst>
              <a:latin typeface="Constantia" pitchFamily="18" charset="0"/>
            </a:endParaRPr>
          </a:p>
          <a:p>
            <a:pPr>
              <a:lnSpc>
                <a:spcPct val="80000"/>
              </a:lnSpc>
              <a:spcBef>
                <a:spcPct val="20000"/>
              </a:spcBef>
              <a:buClr>
                <a:srgbClr val="0BD0D9"/>
              </a:buClr>
              <a:buSzPct val="95000"/>
              <a:buFont typeface="Arial" charset="0"/>
              <a:buNone/>
              <a:defRPr/>
            </a:pPr>
            <a:r>
              <a:rPr lang="en-US" sz="2000" dirty="0">
                <a:effectLst>
                  <a:outerShdw blurRad="38100" dist="38100" dir="2700000" algn="tl">
                    <a:srgbClr val="04617B"/>
                  </a:outerShdw>
                </a:effectLst>
                <a:latin typeface="Constantia" pitchFamily="18" charset="0"/>
              </a:rPr>
              <a:t>Contact : 01911064969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838200"/>
            <a:ext cx="8229600" cy="628650"/>
          </a:xfrm>
        </p:spPr>
        <p:txBody>
          <a:bodyPr/>
          <a:lstStyle/>
          <a:p>
            <a:pPr eaLnBrk="1" hangingPunct="1"/>
            <a:r>
              <a:rPr lang="en-US" sz="4000"/>
              <a:t>Example</a:t>
            </a:r>
          </a:p>
        </p:txBody>
      </p:sp>
      <p:sp>
        <p:nvSpPr>
          <p:cNvPr id="3" name="Content Placeholder 2"/>
          <p:cNvSpPr>
            <a:spLocks noGrp="1"/>
          </p:cNvSpPr>
          <p:nvPr>
            <p:ph idx="1"/>
          </p:nvPr>
        </p:nvSpPr>
        <p:spPr>
          <a:xfrm>
            <a:off x="457200" y="1447800"/>
            <a:ext cx="8229600" cy="457200"/>
          </a:xfrm>
        </p:spPr>
        <p:txBody>
          <a:bodyPr>
            <a:normAutofit fontScale="92500"/>
          </a:bodyPr>
          <a:lstStyle/>
          <a:p>
            <a:pPr marL="274320" indent="-274320" eaLnBrk="1" fontAlgn="auto" hangingPunct="1">
              <a:spcAft>
                <a:spcPts val="0"/>
              </a:spcAft>
              <a:buClr>
                <a:schemeClr val="accent3"/>
              </a:buClr>
              <a:buFont typeface="Wingdings 2"/>
              <a:buNone/>
              <a:defRPr/>
            </a:pPr>
            <a:r>
              <a:rPr lang="en-US" sz="1800" dirty="0">
                <a:latin typeface="Tahoma" pitchFamily="34" charset="0"/>
                <a:ea typeface="Tahoma" pitchFamily="34" charset="0"/>
                <a:cs typeface="Tahoma" pitchFamily="34" charset="0"/>
              </a:rPr>
              <a:t>In the example below, all HTML elements with class="center" will be center-aligned</a:t>
            </a:r>
            <a:endParaRPr lang="en-US" sz="2400"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7652" name="Picture 3" descr="img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4000"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6200" y="2667000"/>
            <a:ext cx="4114800"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0" y="4191000"/>
            <a:ext cx="4191000" cy="3810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04850"/>
            <a:ext cx="8229600" cy="742950"/>
          </a:xfrm>
        </p:spPr>
        <p:txBody>
          <a:bodyPr/>
          <a:lstStyle/>
          <a:p>
            <a:r>
              <a:rPr lang="en-US" sz="4400"/>
              <a:t>Selector Grouping</a:t>
            </a:r>
            <a:endParaRPr lang="en-US" sz="4000"/>
          </a:p>
        </p:txBody>
      </p:sp>
      <p:sp>
        <p:nvSpPr>
          <p:cNvPr id="28675" name="Content Placeholder 2"/>
          <p:cNvSpPr>
            <a:spLocks noGrp="1"/>
          </p:cNvSpPr>
          <p:nvPr>
            <p:ph idx="1"/>
          </p:nvPr>
        </p:nvSpPr>
        <p:spPr>
          <a:xfrm>
            <a:off x="457200" y="1676400"/>
            <a:ext cx="8229600" cy="1066800"/>
          </a:xfrm>
        </p:spPr>
        <p:txBody>
          <a:bodyPr/>
          <a:lstStyle/>
          <a:p>
            <a:r>
              <a:rPr lang="en-US"/>
              <a:t>In style sheets there are often elements with the same style. To minimize the code, we can group selectors.</a:t>
            </a:r>
          </a:p>
        </p:txBody>
      </p:sp>
      <p:sp>
        <p:nvSpPr>
          <p:cNvPr id="28676" name="TextBox 3"/>
          <p:cNvSpPr txBox="1">
            <a:spLocks noChangeArrowheads="1"/>
          </p:cNvSpPr>
          <p:nvPr/>
        </p:nvSpPr>
        <p:spPr bwMode="auto">
          <a:xfrm>
            <a:off x="838200" y="3124200"/>
            <a:ext cx="2895600" cy="120032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400" dirty="0">
                <a:latin typeface="Arial" panose="020B0604020202020204" pitchFamily="34" charset="0"/>
              </a:rPr>
              <a:t>h1 {  </a:t>
            </a:r>
            <a:r>
              <a:rPr lang="en-US" sz="2400" dirty="0" err="1">
                <a:latin typeface="Arial" panose="020B0604020202020204" pitchFamily="34" charset="0"/>
              </a:rPr>
              <a:t>color:green</a:t>
            </a:r>
            <a:r>
              <a:rPr lang="en-US" sz="2400" dirty="0">
                <a:latin typeface="Arial" panose="020B0604020202020204" pitchFamily="34" charset="0"/>
              </a:rPr>
              <a:t>;  }</a:t>
            </a:r>
            <a:br>
              <a:rPr lang="en-US" sz="2400" dirty="0">
                <a:latin typeface="Arial" panose="020B0604020202020204" pitchFamily="34" charset="0"/>
              </a:rPr>
            </a:br>
            <a:r>
              <a:rPr lang="en-US" sz="2400" dirty="0">
                <a:latin typeface="Arial" panose="020B0604020202020204" pitchFamily="34" charset="0"/>
              </a:rPr>
              <a:t>h2 {  </a:t>
            </a:r>
            <a:r>
              <a:rPr lang="en-US" sz="2400" dirty="0" err="1">
                <a:latin typeface="Arial" panose="020B0604020202020204" pitchFamily="34" charset="0"/>
              </a:rPr>
              <a:t>color:green</a:t>
            </a:r>
            <a:r>
              <a:rPr lang="en-US" sz="2400" dirty="0">
                <a:latin typeface="Arial" panose="020B0604020202020204" pitchFamily="34" charset="0"/>
              </a:rPr>
              <a:t>;  }</a:t>
            </a:r>
            <a:br>
              <a:rPr lang="en-US" sz="2400" dirty="0">
                <a:latin typeface="Arial" panose="020B0604020202020204" pitchFamily="34" charset="0"/>
              </a:rPr>
            </a:br>
            <a:r>
              <a:rPr lang="en-US" sz="2400" dirty="0">
                <a:latin typeface="Arial" panose="020B0604020202020204" pitchFamily="34" charset="0"/>
              </a:rPr>
              <a:t>p   {  </a:t>
            </a:r>
            <a:r>
              <a:rPr lang="en-US" sz="2400" dirty="0" err="1">
                <a:latin typeface="Arial" panose="020B0604020202020204" pitchFamily="34" charset="0"/>
              </a:rPr>
              <a:t>color:green</a:t>
            </a:r>
            <a:r>
              <a:rPr lang="en-US" sz="2400" dirty="0">
                <a:latin typeface="Arial" panose="020B0604020202020204" pitchFamily="34" charset="0"/>
              </a:rPr>
              <a:t>;  }</a:t>
            </a:r>
            <a:endParaRPr lang="en-US" sz="2800" dirty="0">
              <a:latin typeface="Arial" panose="020B0604020202020204" pitchFamily="34" charset="0"/>
            </a:endParaRPr>
          </a:p>
        </p:txBody>
      </p:sp>
      <p:sp>
        <p:nvSpPr>
          <p:cNvPr id="5" name="Right Arrow 4"/>
          <p:cNvSpPr/>
          <p:nvPr/>
        </p:nvSpPr>
        <p:spPr>
          <a:xfrm>
            <a:off x="4191000" y="3457664"/>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8678" name="TextBox 5"/>
          <p:cNvSpPr txBox="1">
            <a:spLocks noChangeArrowheads="1"/>
          </p:cNvSpPr>
          <p:nvPr/>
        </p:nvSpPr>
        <p:spPr bwMode="auto">
          <a:xfrm>
            <a:off x="5562600" y="2939534"/>
            <a:ext cx="2438400" cy="156966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400" dirty="0">
                <a:latin typeface="Arial" panose="020B0604020202020204" pitchFamily="34" charset="0"/>
              </a:rPr>
              <a:t>h1 , h2, p  </a:t>
            </a:r>
          </a:p>
          <a:p>
            <a:pPr eaLnBrk="1" hangingPunct="1">
              <a:spcBef>
                <a:spcPct val="0"/>
              </a:spcBef>
              <a:buClrTx/>
              <a:buSzTx/>
              <a:buFontTx/>
              <a:buNone/>
            </a:pPr>
            <a:r>
              <a:rPr lang="en-US" sz="2400" dirty="0">
                <a:latin typeface="Arial" panose="020B0604020202020204" pitchFamily="34" charset="0"/>
              </a:rPr>
              <a:t>{</a:t>
            </a:r>
            <a:br>
              <a:rPr lang="en-US" sz="2400" dirty="0">
                <a:latin typeface="Arial" panose="020B0604020202020204" pitchFamily="34" charset="0"/>
              </a:rPr>
            </a:br>
            <a:r>
              <a:rPr lang="en-US" sz="2400" dirty="0">
                <a:latin typeface="Arial" panose="020B0604020202020204" pitchFamily="34" charset="0"/>
              </a:rPr>
              <a:t>   </a:t>
            </a:r>
            <a:r>
              <a:rPr lang="en-US" sz="2400" dirty="0" err="1">
                <a:latin typeface="Arial" panose="020B0604020202020204" pitchFamily="34" charset="0"/>
              </a:rPr>
              <a:t>color:green</a:t>
            </a:r>
            <a:r>
              <a:rPr lang="en-US" sz="2400" dirty="0">
                <a:latin typeface="Arial" panose="020B0604020202020204" pitchFamily="34" charset="0"/>
              </a:rPr>
              <a:t>;</a:t>
            </a:r>
            <a:br>
              <a:rPr lang="en-US" sz="2400" dirty="0">
                <a:latin typeface="Arial" panose="020B0604020202020204" pitchFamily="34" charset="0"/>
              </a:rPr>
            </a:br>
            <a:r>
              <a:rPr lang="en-US" sz="2400" dirty="0">
                <a:latin typeface="Arial" panose="020B0604020202020204" pitchFamily="34" charset="0"/>
              </a:rPr>
              <a:t>}</a:t>
            </a:r>
            <a:endParaRPr lang="en-US" sz="2800" dirty="0">
              <a:latin typeface="Arial" panose="020B0604020202020204" pitchFamily="34" charset="0"/>
            </a:endParaRPr>
          </a:p>
        </p:txBody>
      </p:sp>
    </p:spTree>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CSS Comments</a:t>
            </a:r>
            <a:br>
              <a:rPr lang="en-US" dirty="0"/>
            </a:br>
            <a:endParaRPr lang="en-US" dirty="0"/>
          </a:p>
        </p:txBody>
      </p:sp>
      <p:sp>
        <p:nvSpPr>
          <p:cNvPr id="3" name="Content Placeholder 2"/>
          <p:cNvSpPr>
            <a:spLocks noGrp="1"/>
          </p:cNvSpPr>
          <p:nvPr>
            <p:ph idx="1"/>
          </p:nvPr>
        </p:nvSpPr>
        <p:spPr>
          <a:xfrm>
            <a:off x="457200" y="1295400"/>
            <a:ext cx="8229600" cy="4389438"/>
          </a:xfrm>
        </p:spPr>
        <p:txBody>
          <a:bodyPr>
            <a:normAutofit lnSpcReduction="10000"/>
          </a:bodyPr>
          <a:lstStyle/>
          <a:p>
            <a:pPr marL="274320" indent="-274320" eaLnBrk="1" fontAlgn="auto" hangingPunct="1">
              <a:spcAft>
                <a:spcPts val="0"/>
              </a:spcAft>
              <a:buClr>
                <a:schemeClr val="accent3"/>
              </a:buClr>
              <a:buFont typeface="Wingdings 2"/>
              <a:buNone/>
              <a:defRPr/>
            </a:pPr>
            <a:r>
              <a:rPr lang="en-US" dirty="0">
                <a:latin typeface="Tahoma" pitchFamily="34" charset="0"/>
                <a:ea typeface="Tahoma" pitchFamily="34" charset="0"/>
                <a:cs typeface="Tahoma" pitchFamily="34" charset="0"/>
              </a:rPr>
              <a:t>A CSS comment begins with "/*", and ends with "*/", like this:</a:t>
            </a:r>
          </a:p>
          <a:p>
            <a:pPr marL="274320" indent="-274320" eaLnBrk="1" fontAlgn="auto" hangingPunct="1">
              <a:spcAft>
                <a:spcPts val="0"/>
              </a:spcAft>
              <a:buClr>
                <a:schemeClr val="accent3"/>
              </a:buClr>
              <a:buFont typeface="Wingdings 2"/>
              <a:buChar char=""/>
              <a:defRPr/>
            </a:pPr>
            <a:endParaRPr lang="en-US" dirty="0">
              <a:latin typeface="Tahoma" pitchFamily="34" charset="0"/>
              <a:ea typeface="Tahoma" pitchFamily="34" charset="0"/>
              <a:cs typeface="Tahoma" pitchFamily="34" charset="0"/>
            </a:endParaRPr>
          </a:p>
          <a:p>
            <a:pPr marL="274320" indent="-274320" eaLnBrk="1" fontAlgn="auto" hangingPunct="1">
              <a:spcAft>
                <a:spcPts val="0"/>
              </a:spcAft>
              <a:buClr>
                <a:schemeClr val="accent3"/>
              </a:buClr>
              <a:buFont typeface="Wingdings 2"/>
              <a:buNone/>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/*This is a comment*/</a:t>
            </a:r>
          </a:p>
          <a:p>
            <a:pPr marL="274320" indent="-274320" eaLnBrk="1" fontAlgn="auto" hangingPunct="1">
              <a:spcAft>
                <a:spcPts val="0"/>
              </a:spcAft>
              <a:buClr>
                <a:schemeClr val="accent3"/>
              </a:buClr>
              <a:buFont typeface="Wingdings 2"/>
              <a:buNone/>
              <a:defRPr/>
            </a:pPr>
            <a:r>
              <a:rPr lang="en-US" dirty="0">
                <a:latin typeface="Tahoma" pitchFamily="34" charset="0"/>
                <a:ea typeface="Tahoma" pitchFamily="34" charset="0"/>
                <a:cs typeface="Tahoma" pitchFamily="34" charset="0"/>
              </a:rPr>
              <a:t>   p</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   text-</a:t>
            </a:r>
            <a:r>
              <a:rPr lang="en-US" dirty="0" err="1">
                <a:latin typeface="Tahoma" pitchFamily="34" charset="0"/>
                <a:ea typeface="Tahoma" pitchFamily="34" charset="0"/>
                <a:cs typeface="Tahoma" pitchFamily="34" charset="0"/>
              </a:rPr>
              <a:t>align:center</a:t>
            </a:r>
            <a:r>
              <a:rPr lang="en-US" dirty="0">
                <a:latin typeface="Tahoma" pitchFamily="34" charset="0"/>
                <a:ea typeface="Tahoma" pitchFamily="34" charset="0"/>
                <a:cs typeface="Tahoma" pitchFamily="34" charset="0"/>
              </a:rPr>
              <a:t>;</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/*This is another comment*/</a:t>
            </a:r>
            <a:br>
              <a:rPr lang="en-US" b="1" dirty="0">
                <a:latin typeface="Tahoma" pitchFamily="34" charset="0"/>
                <a:ea typeface="Tahoma" pitchFamily="34" charset="0"/>
                <a:cs typeface="Tahoma" pitchFamily="34" charset="0"/>
              </a:rPr>
            </a:br>
            <a:r>
              <a:rPr lang="en-US" b="1"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color:black</a:t>
            </a:r>
            <a:r>
              <a:rPr lang="en-US" dirty="0">
                <a:latin typeface="Tahoma" pitchFamily="34" charset="0"/>
                <a:ea typeface="Tahoma" pitchFamily="34" charset="0"/>
                <a:cs typeface="Tahoma" pitchFamily="34" charset="0"/>
              </a:rPr>
              <a:t>;</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   font-</a:t>
            </a:r>
            <a:r>
              <a:rPr lang="en-US" dirty="0" err="1">
                <a:latin typeface="Tahoma" pitchFamily="34" charset="0"/>
                <a:ea typeface="Tahoma" pitchFamily="34" charset="0"/>
                <a:cs typeface="Tahoma" pitchFamily="34" charset="0"/>
              </a:rPr>
              <a:t>family:arial</a:t>
            </a:r>
            <a:r>
              <a:rPr lang="en-US" dirty="0">
                <a:latin typeface="Tahoma" pitchFamily="34" charset="0"/>
                <a:ea typeface="Tahoma" pitchFamily="34" charset="0"/>
                <a:cs typeface="Tahoma" pitchFamily="34" charset="0"/>
              </a:rPr>
              <a:t>;</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533400"/>
            <a:ext cx="8229600" cy="838200"/>
          </a:xfrm>
        </p:spPr>
        <p:txBody>
          <a:bodyPr/>
          <a:lstStyle/>
          <a:p>
            <a:pPr eaLnBrk="1" hangingPunct="1"/>
            <a:r>
              <a:rPr lang="en-US" b="1"/>
              <a:t>Including CSS in web page</a:t>
            </a:r>
            <a:endParaRPr lang="en-US"/>
          </a:p>
        </p:txBody>
      </p:sp>
      <p:sp>
        <p:nvSpPr>
          <p:cNvPr id="30723" name="Content Placeholder 2"/>
          <p:cNvSpPr>
            <a:spLocks noGrp="1"/>
          </p:cNvSpPr>
          <p:nvPr>
            <p:ph idx="1"/>
          </p:nvPr>
        </p:nvSpPr>
        <p:spPr>
          <a:xfrm>
            <a:off x="457200" y="1935163"/>
            <a:ext cx="8229600" cy="2332037"/>
          </a:xfrm>
        </p:spPr>
        <p:txBody>
          <a:bodyPr/>
          <a:lstStyle/>
          <a:p>
            <a:pPr lvl="1" eaLnBrk="1" hangingPunct="1"/>
            <a:r>
              <a:rPr lang="en-US" sz="3200">
                <a:latin typeface="Tahoma" panose="020B0604030504040204" pitchFamily="34" charset="0"/>
                <a:cs typeface="Tahoma" panose="020B0604030504040204" pitchFamily="34" charset="0"/>
              </a:rPr>
              <a:t>External style sheet</a:t>
            </a:r>
          </a:p>
          <a:p>
            <a:pPr lvl="1" eaLnBrk="1" hangingPunct="1"/>
            <a:r>
              <a:rPr lang="en-US" sz="3200">
                <a:latin typeface="Tahoma" panose="020B0604030504040204" pitchFamily="34" charset="0"/>
                <a:cs typeface="Tahoma" panose="020B0604030504040204" pitchFamily="34" charset="0"/>
              </a:rPr>
              <a:t>Embedded style sheet</a:t>
            </a:r>
          </a:p>
          <a:p>
            <a:pPr lvl="1" eaLnBrk="1" hangingPunct="1"/>
            <a:r>
              <a:rPr lang="en-US" sz="3200">
                <a:latin typeface="Tahoma" panose="020B0604030504040204" pitchFamily="34" charset="0"/>
                <a:cs typeface="Tahoma" panose="020B0604030504040204" pitchFamily="34" charset="0"/>
              </a:rPr>
              <a:t>Inline style</a:t>
            </a:r>
          </a:p>
          <a:p>
            <a:pPr eaLnBrk="1" hangingPunct="1"/>
            <a:endParaRPr lang="en-US"/>
          </a:p>
        </p:txBody>
      </p:sp>
    </p:spTree>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33400" y="304800"/>
            <a:ext cx="8229600" cy="762000"/>
          </a:xfrm>
        </p:spPr>
        <p:txBody>
          <a:bodyPr anchor="ctr"/>
          <a:lstStyle/>
          <a:p>
            <a:pPr eaLnBrk="1" hangingPunct="1"/>
            <a:r>
              <a:rPr lang="en-US" sz="4400"/>
              <a:t>External style </a:t>
            </a:r>
            <a:r>
              <a:rPr lang="en-US" sz="4000"/>
              <a:t>sheet</a:t>
            </a:r>
            <a:endParaRPr lang="en-US" sz="4400"/>
          </a:p>
        </p:txBody>
      </p:sp>
      <p:sp>
        <p:nvSpPr>
          <p:cNvPr id="17411" name="Content Placeholder 2"/>
          <p:cNvSpPr>
            <a:spLocks noGrp="1"/>
          </p:cNvSpPr>
          <p:nvPr>
            <p:ph idx="1"/>
          </p:nvPr>
        </p:nvSpPr>
        <p:spPr>
          <a:xfrm>
            <a:off x="533400" y="1447800"/>
            <a:ext cx="8229600" cy="4389438"/>
          </a:xfrm>
        </p:spPr>
        <p:txBody>
          <a:bodyPr>
            <a:normAutofit/>
          </a:bodyPr>
          <a:lstStyle/>
          <a:p>
            <a:pPr marL="274320" indent="-274320" eaLnBrk="1" fontAlgn="auto" hangingPunct="1">
              <a:lnSpc>
                <a:spcPct val="120000"/>
              </a:lnSpc>
              <a:spcAft>
                <a:spcPts val="0"/>
              </a:spcAft>
              <a:buClr>
                <a:schemeClr val="accent3"/>
              </a:buClr>
              <a:buFont typeface="Wingdings 2"/>
              <a:buChar char=""/>
              <a:defRPr/>
            </a:pPr>
            <a:r>
              <a:rPr lang="en-US" sz="2400" dirty="0">
                <a:latin typeface="Tahoma" pitchFamily="34" charset="0"/>
                <a:ea typeface="Tahoma" pitchFamily="34" charset="0"/>
                <a:cs typeface="Tahoma" pitchFamily="34" charset="0"/>
              </a:rPr>
              <a:t>An </a:t>
            </a:r>
            <a:r>
              <a:rPr lang="en-US" sz="2400" b="1" dirty="0">
                <a:latin typeface="Tahoma" pitchFamily="34" charset="0"/>
                <a:ea typeface="Tahoma" pitchFamily="34" charset="0"/>
                <a:cs typeface="Tahoma" pitchFamily="34" charset="0"/>
              </a:rPr>
              <a:t>external style</a:t>
            </a:r>
            <a:r>
              <a:rPr lang="en-US" sz="2400" dirty="0">
                <a:latin typeface="Tahoma" pitchFamily="34" charset="0"/>
                <a:ea typeface="Tahoma" pitchFamily="34" charset="0"/>
                <a:cs typeface="Tahoma" pitchFamily="34" charset="0"/>
              </a:rPr>
              <a:t> sheet is ideal when the style is applied to many pages</a:t>
            </a:r>
          </a:p>
          <a:p>
            <a:pPr marL="274320" indent="-274320" eaLnBrk="1" fontAlgn="auto" hangingPunct="1">
              <a:lnSpc>
                <a:spcPct val="120000"/>
              </a:lnSpc>
              <a:spcAft>
                <a:spcPts val="0"/>
              </a:spcAft>
              <a:buClr>
                <a:schemeClr val="accent3"/>
              </a:buClr>
              <a:buFont typeface="Wingdings 2"/>
              <a:buChar char=""/>
              <a:defRPr/>
            </a:pPr>
            <a:r>
              <a:rPr lang="en-US" sz="2400" dirty="0">
                <a:latin typeface="Tahoma" pitchFamily="34" charset="0"/>
                <a:ea typeface="Tahoma" pitchFamily="34" charset="0"/>
                <a:cs typeface="Tahoma" pitchFamily="34" charset="0"/>
              </a:rPr>
              <a:t>Usually A file with </a:t>
            </a:r>
            <a:r>
              <a:rPr lang="en-US" sz="2400" b="1" dirty="0">
                <a:latin typeface="Tahoma" pitchFamily="34" charset="0"/>
                <a:ea typeface="Tahoma" pitchFamily="34" charset="0"/>
                <a:cs typeface="Tahoma" pitchFamily="34" charset="0"/>
              </a:rPr>
              <a:t>.</a:t>
            </a:r>
            <a:r>
              <a:rPr lang="en-US" sz="2400" b="1" dirty="0" err="1">
                <a:latin typeface="Tahoma" pitchFamily="34" charset="0"/>
                <a:ea typeface="Tahoma" pitchFamily="34" charset="0"/>
                <a:cs typeface="Tahoma" pitchFamily="34" charset="0"/>
              </a:rPr>
              <a:t>css</a:t>
            </a:r>
            <a:r>
              <a:rPr lang="en-US" sz="2400" dirty="0">
                <a:latin typeface="Tahoma" pitchFamily="34" charset="0"/>
                <a:ea typeface="Tahoma" pitchFamily="34" charset="0"/>
                <a:cs typeface="Tahoma" pitchFamily="34" charset="0"/>
              </a:rPr>
              <a:t> extension contains style </a:t>
            </a:r>
          </a:p>
          <a:p>
            <a:pPr marL="274320" indent="-274320" eaLnBrk="1" fontAlgn="auto" hangingPunct="1">
              <a:lnSpc>
                <a:spcPct val="120000"/>
              </a:lnSpc>
              <a:spcAft>
                <a:spcPts val="0"/>
              </a:spcAft>
              <a:buClr>
                <a:schemeClr val="accent3"/>
              </a:buClr>
              <a:buFont typeface="Wingdings 2"/>
              <a:buChar char=""/>
              <a:defRPr/>
            </a:pPr>
            <a:r>
              <a:rPr lang="en-US" sz="2400" dirty="0">
                <a:latin typeface="Tahoma" pitchFamily="34" charset="0"/>
                <a:ea typeface="Tahoma" pitchFamily="34" charset="0"/>
                <a:cs typeface="Tahoma" pitchFamily="34" charset="0"/>
              </a:rPr>
              <a:t>The &lt;link&gt; tag is used inside the head section to include external  style sheet in a web page</a:t>
            </a:r>
          </a:p>
          <a:p>
            <a:pPr marL="274320" indent="-274320" eaLnBrk="1" fontAlgn="auto" hangingPunct="1">
              <a:spcAft>
                <a:spcPts val="0"/>
              </a:spcAft>
              <a:buClr>
                <a:schemeClr val="accent3"/>
              </a:buClr>
              <a:buFont typeface="Wingdings 2"/>
              <a:buChar char=""/>
              <a:defRPr/>
            </a:pPr>
            <a:endParaRPr lang="en-US" sz="2400" dirty="0"/>
          </a:p>
          <a:p>
            <a:pPr lvl="2" indent="-246888" eaLnBrk="1" fontAlgn="auto" hangingPunct="1">
              <a:spcAft>
                <a:spcPts val="0"/>
              </a:spcAft>
              <a:buFont typeface="Wingdings 2" panose="05020102010507070707" pitchFamily="18" charset="2"/>
              <a:buNone/>
              <a:defRPr/>
            </a:pPr>
            <a:r>
              <a:rPr lang="en-US" sz="2000" dirty="0">
                <a:latin typeface="+mj-lt"/>
              </a:rPr>
              <a:t>&lt;head&gt;</a:t>
            </a:r>
            <a:br>
              <a:rPr lang="en-US" sz="2000" dirty="0">
                <a:latin typeface="+mj-lt"/>
              </a:rPr>
            </a:br>
            <a:r>
              <a:rPr lang="en-US" sz="2000" dirty="0">
                <a:latin typeface="+mj-lt"/>
              </a:rPr>
              <a:t>&lt;link </a:t>
            </a:r>
            <a:r>
              <a:rPr lang="en-US" sz="2000" dirty="0" err="1">
                <a:latin typeface="+mj-lt"/>
              </a:rPr>
              <a:t>rel</a:t>
            </a:r>
            <a:r>
              <a:rPr lang="en-US" sz="2000" dirty="0">
                <a:latin typeface="+mj-lt"/>
              </a:rPr>
              <a:t>="</a:t>
            </a:r>
            <a:r>
              <a:rPr lang="en-US" sz="2000" dirty="0" err="1">
                <a:latin typeface="+mj-lt"/>
              </a:rPr>
              <a:t>stylesheet</a:t>
            </a:r>
            <a:r>
              <a:rPr lang="en-US" sz="2000" dirty="0">
                <a:latin typeface="+mj-lt"/>
              </a:rPr>
              <a:t>" type="text/</a:t>
            </a:r>
            <a:r>
              <a:rPr lang="en-US" sz="2000" dirty="0" err="1">
                <a:latin typeface="+mj-lt"/>
              </a:rPr>
              <a:t>css</a:t>
            </a:r>
            <a:r>
              <a:rPr lang="en-US" sz="2000" dirty="0">
                <a:latin typeface="+mj-lt"/>
              </a:rPr>
              <a:t>" </a:t>
            </a:r>
            <a:r>
              <a:rPr lang="en-US" sz="2000" dirty="0" err="1">
                <a:latin typeface="+mj-lt"/>
              </a:rPr>
              <a:t>href</a:t>
            </a:r>
            <a:r>
              <a:rPr lang="en-US" sz="2000" dirty="0">
                <a:latin typeface="+mj-lt"/>
              </a:rPr>
              <a:t>="</a:t>
            </a:r>
            <a:r>
              <a:rPr lang="en-US" sz="2000" b="1" dirty="0">
                <a:latin typeface="+mj-lt"/>
              </a:rPr>
              <a:t>mystyle.css</a:t>
            </a:r>
            <a:r>
              <a:rPr lang="en-US" sz="2000" dirty="0">
                <a:latin typeface="+mj-lt"/>
              </a:rPr>
              <a:t>" /&gt;</a:t>
            </a:r>
          </a:p>
          <a:p>
            <a:pPr lvl="2" indent="-246888" eaLnBrk="1" fontAlgn="auto" hangingPunct="1">
              <a:spcAft>
                <a:spcPts val="0"/>
              </a:spcAft>
              <a:buFont typeface="Wingdings 2" panose="05020102010507070707" pitchFamily="18" charset="2"/>
              <a:buNone/>
              <a:defRPr/>
            </a:pPr>
            <a:r>
              <a:rPr lang="en-US" sz="2000" dirty="0">
                <a:latin typeface="+mj-lt"/>
              </a:rPr>
              <a:t>&lt;/head&gt;</a:t>
            </a:r>
          </a:p>
        </p:txBody>
      </p:sp>
      <p:sp>
        <p:nvSpPr>
          <p:cNvPr id="4" name="Rectangle 3"/>
          <p:cNvSpPr/>
          <p:nvPr/>
        </p:nvSpPr>
        <p:spPr>
          <a:xfrm>
            <a:off x="990600" y="4343400"/>
            <a:ext cx="7315200" cy="11430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381000"/>
            <a:ext cx="8229600" cy="933450"/>
          </a:xfrm>
        </p:spPr>
        <p:txBody>
          <a:bodyPr/>
          <a:lstStyle/>
          <a:p>
            <a:pPr eaLnBrk="1" hangingPunct="1"/>
            <a:r>
              <a:rPr lang="en-US" sz="5400"/>
              <a:t>Embedded </a:t>
            </a:r>
            <a:r>
              <a:rPr lang="en-US"/>
              <a:t>Style Sheet</a:t>
            </a:r>
          </a:p>
        </p:txBody>
      </p:sp>
      <p:sp>
        <p:nvSpPr>
          <p:cNvPr id="32771" name="Content Placeholder 2"/>
          <p:cNvSpPr>
            <a:spLocks noGrp="1"/>
          </p:cNvSpPr>
          <p:nvPr>
            <p:ph idx="1"/>
          </p:nvPr>
        </p:nvSpPr>
        <p:spPr>
          <a:xfrm>
            <a:off x="457200" y="1600200"/>
            <a:ext cx="8229600" cy="1905000"/>
          </a:xfrm>
        </p:spPr>
        <p:txBody>
          <a:bodyPr/>
          <a:lstStyle/>
          <a:p>
            <a:pPr algn="just" eaLnBrk="1" hangingPunct="1"/>
            <a:r>
              <a:rPr lang="en-US" sz="2400">
                <a:latin typeface="Tahoma" panose="020B0604030504040204" pitchFamily="34" charset="0"/>
                <a:cs typeface="Tahoma" panose="020B0604030504040204" pitchFamily="34" charset="0"/>
              </a:rPr>
              <a:t>An embedded style sheet should be used when a single document has a unique style.</a:t>
            </a:r>
          </a:p>
          <a:p>
            <a:pPr algn="just" eaLnBrk="1" hangingPunct="1"/>
            <a:r>
              <a:rPr lang="en-US" sz="2400">
                <a:latin typeface="Tahoma" panose="020B0604030504040204" pitchFamily="34" charset="0"/>
                <a:cs typeface="Tahoma" panose="020B0604030504040204" pitchFamily="34" charset="0"/>
              </a:rPr>
              <a:t>internal styles are defined in the head section of an HTML page, by using the &lt;style&gt; tag, like this</a:t>
            </a:r>
            <a:r>
              <a:rPr lang="en-US">
                <a:latin typeface="Tahoma" panose="020B0604030504040204" pitchFamily="34" charset="0"/>
                <a:cs typeface="Tahoma" panose="020B0604030504040204" pitchFamily="34" charset="0"/>
              </a:rPr>
              <a:t>:</a:t>
            </a:r>
          </a:p>
        </p:txBody>
      </p:sp>
      <p:pic>
        <p:nvPicPr>
          <p:cNvPr id="3277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3352800"/>
            <a:ext cx="57816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438400" y="3783013"/>
            <a:ext cx="4876800"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685800"/>
            <a:ext cx="8229600" cy="704850"/>
          </a:xfrm>
        </p:spPr>
        <p:txBody>
          <a:bodyPr/>
          <a:lstStyle/>
          <a:p>
            <a:pPr eaLnBrk="1" hangingPunct="1"/>
            <a:r>
              <a:rPr lang="en-US" sz="4800"/>
              <a:t>Inline Styles</a:t>
            </a:r>
          </a:p>
        </p:txBody>
      </p:sp>
      <p:sp>
        <p:nvSpPr>
          <p:cNvPr id="19459" name="Content Placeholder 2"/>
          <p:cNvSpPr>
            <a:spLocks noGrp="1"/>
          </p:cNvSpPr>
          <p:nvPr>
            <p:ph idx="1"/>
          </p:nvPr>
        </p:nvSpPr>
        <p:spPr>
          <a:xfrm>
            <a:off x="457200" y="1524000"/>
            <a:ext cx="8229600" cy="3429000"/>
          </a:xfrm>
        </p:spPr>
        <p:txBody>
          <a:bodyPr>
            <a:normAutofit/>
          </a:bodyPr>
          <a:lstStyle/>
          <a:p>
            <a:pPr marL="274320" indent="-274320" algn="just" eaLnBrk="1" fontAlgn="auto" hangingPunct="1">
              <a:spcAft>
                <a:spcPts val="0"/>
              </a:spcAft>
              <a:buClr>
                <a:schemeClr val="accent3"/>
              </a:buClr>
              <a:buFont typeface="Wingdings 2"/>
              <a:buNone/>
              <a:defRPr/>
            </a:pPr>
            <a:r>
              <a:rPr lang="en-US" dirty="0"/>
              <a:t>   </a:t>
            </a:r>
            <a:r>
              <a:rPr lang="en-US" dirty="0">
                <a:latin typeface="Tahoma" pitchFamily="34" charset="0"/>
                <a:ea typeface="Tahoma" pitchFamily="34" charset="0"/>
                <a:cs typeface="Tahoma" pitchFamily="34" charset="0"/>
              </a:rPr>
              <a:t>To use inline styles you use the style attribute in the relevant tag. The style attribute can contain any CSS property. The example shows how to change the color and the left margin of a paragraph:</a:t>
            </a:r>
          </a:p>
          <a:p>
            <a:pPr marL="274320" indent="-274320" eaLnBrk="1" fontAlgn="auto" hangingPunct="1">
              <a:spcAft>
                <a:spcPts val="0"/>
              </a:spcAft>
              <a:buClr>
                <a:schemeClr val="accent3"/>
              </a:buClr>
              <a:buFont typeface="Wingdings 2"/>
              <a:buNone/>
              <a:defRPr/>
            </a:pPr>
            <a:endParaRPr lang="en-US" dirty="0"/>
          </a:p>
          <a:p>
            <a:pPr marL="274320" indent="-274320" eaLnBrk="1" fontAlgn="auto" hangingPunct="1">
              <a:spcAft>
                <a:spcPts val="0"/>
              </a:spcAft>
              <a:buClr>
                <a:schemeClr val="accent3"/>
              </a:buClr>
              <a:buFont typeface="Wingdings 2" panose="05020102010507070707" pitchFamily="18" charset="2"/>
              <a:buNone/>
              <a:defRPr/>
            </a:pPr>
            <a:r>
              <a:rPr lang="en-US" sz="2000" dirty="0">
                <a:latin typeface="Arial" pitchFamily="34" charset="0"/>
                <a:cs typeface="Arial" pitchFamily="34" charset="0"/>
              </a:rPr>
              <a:t>&lt;p </a:t>
            </a:r>
            <a:r>
              <a:rPr lang="en-US" sz="2000" b="1" dirty="0">
                <a:latin typeface="Arial" pitchFamily="34" charset="0"/>
                <a:cs typeface="Arial" pitchFamily="34" charset="0"/>
              </a:rPr>
              <a:t>style="color:#ff00ff; margin-left:20px"</a:t>
            </a:r>
            <a:r>
              <a:rPr lang="en-US" sz="2000" dirty="0">
                <a:latin typeface="Arial" pitchFamily="34" charset="0"/>
                <a:cs typeface="Arial" pitchFamily="34" charset="0"/>
              </a:rPr>
              <a:t>&gt; This is a paragraph. &lt;/p&gt;</a:t>
            </a:r>
            <a:endParaRPr lang="en-US" dirty="0">
              <a:latin typeface="Arial" pitchFamily="34" charset="0"/>
              <a:cs typeface="Arial" pitchFamily="34" charset="0"/>
            </a:endParaRPr>
          </a:p>
        </p:txBody>
      </p:sp>
      <p:sp>
        <p:nvSpPr>
          <p:cNvPr id="5" name="Rectangle 4"/>
          <p:cNvSpPr/>
          <p:nvPr/>
        </p:nvSpPr>
        <p:spPr>
          <a:xfrm>
            <a:off x="914400" y="3657600"/>
            <a:ext cx="4572000" cy="457200"/>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
            <a:ext cx="8229600" cy="762000"/>
          </a:xfrm>
        </p:spPr>
        <p:txBody>
          <a:bodyPr/>
          <a:lstStyle/>
          <a:p>
            <a:pPr algn="ctr" eaLnBrk="1" hangingPunct="1">
              <a:defRPr/>
            </a:pPr>
            <a:r>
              <a:rPr lang="en-US" sz="3400" b="1" dirty="0">
                <a:effectLst>
                  <a:outerShdw blurRad="38100" dist="38100" dir="2700000" algn="tl">
                    <a:srgbClr val="000000">
                      <a:alpha val="43137"/>
                    </a:srgbClr>
                  </a:outerShdw>
                </a:effectLst>
              </a:rPr>
              <a:t>A Problem</a:t>
            </a:r>
          </a:p>
        </p:txBody>
      </p:sp>
      <p:sp>
        <p:nvSpPr>
          <p:cNvPr id="34819" name="TextBox 4"/>
          <p:cNvSpPr txBox="1">
            <a:spLocks noChangeArrowheads="1"/>
          </p:cNvSpPr>
          <p:nvPr/>
        </p:nvSpPr>
        <p:spPr bwMode="auto">
          <a:xfrm>
            <a:off x="381000" y="1052790"/>
            <a:ext cx="3657600" cy="36933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dirty="0">
                <a:latin typeface="Tahoma" panose="020B0604030504040204" pitchFamily="34" charset="0"/>
                <a:cs typeface="Tahoma" panose="020B0604030504040204" pitchFamily="34" charset="0"/>
              </a:rPr>
              <a:t>p { </a:t>
            </a:r>
            <a:r>
              <a:rPr lang="en-US" sz="1800" dirty="0" err="1">
                <a:latin typeface="Tahoma" panose="020B0604030504040204" pitchFamily="34" charset="0"/>
                <a:cs typeface="Tahoma" panose="020B0604030504040204" pitchFamily="34" charset="0"/>
              </a:rPr>
              <a:t>color:red</a:t>
            </a:r>
            <a:r>
              <a:rPr lang="en-US" sz="1800" dirty="0">
                <a:latin typeface="Tahoma" panose="020B0604030504040204" pitchFamily="34" charset="0"/>
                <a:cs typeface="Tahoma" panose="020B0604030504040204" pitchFamily="34" charset="0"/>
              </a:rPr>
              <a:t>; font-size:40px; }</a:t>
            </a:r>
            <a:endParaRPr lang="en-US" sz="1800" dirty="0">
              <a:latin typeface="Arial" panose="020B0604020202020204" pitchFamily="34" charset="0"/>
            </a:endParaRPr>
          </a:p>
        </p:txBody>
      </p:sp>
      <p:sp>
        <p:nvSpPr>
          <p:cNvPr id="34820" name="TextBox 5"/>
          <p:cNvSpPr txBox="1">
            <a:spLocks noChangeArrowheads="1"/>
          </p:cNvSpPr>
          <p:nvPr/>
        </p:nvSpPr>
        <p:spPr bwMode="auto">
          <a:xfrm>
            <a:off x="381000" y="1778277"/>
            <a:ext cx="3657600" cy="369332"/>
          </a:xfrm>
          <a:prstGeom prst="rect">
            <a:avLst/>
          </a:prstGeom>
          <a:noFill/>
          <a:ln w="254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dirty="0">
                <a:latin typeface="Tahoma" panose="020B0604030504040204" pitchFamily="34" charset="0"/>
                <a:cs typeface="Tahoma" panose="020B0604030504040204" pitchFamily="34" charset="0"/>
              </a:rPr>
              <a:t>p { </a:t>
            </a:r>
            <a:r>
              <a:rPr lang="en-US" sz="1800" dirty="0" err="1">
                <a:latin typeface="Tahoma" panose="020B0604030504040204" pitchFamily="34" charset="0"/>
                <a:cs typeface="Tahoma" panose="020B0604030504040204" pitchFamily="34" charset="0"/>
              </a:rPr>
              <a:t>color:green</a:t>
            </a:r>
            <a:r>
              <a:rPr lang="en-US" sz="1800" dirty="0">
                <a:latin typeface="Tahoma" panose="020B0604030504040204" pitchFamily="34" charset="0"/>
                <a:cs typeface="Tahoma" panose="020B0604030504040204" pitchFamily="34" charset="0"/>
              </a:rPr>
              <a:t>; font-size:30px;  }</a:t>
            </a:r>
            <a:endParaRPr lang="en-US" sz="1800" dirty="0">
              <a:latin typeface="Arial" panose="020B0604020202020204" pitchFamily="34" charset="0"/>
            </a:endParaRPr>
          </a:p>
        </p:txBody>
      </p:sp>
      <p:sp>
        <p:nvSpPr>
          <p:cNvPr id="34821" name="TextBox 6"/>
          <p:cNvSpPr txBox="1">
            <a:spLocks noChangeArrowheads="1"/>
          </p:cNvSpPr>
          <p:nvPr/>
        </p:nvSpPr>
        <p:spPr bwMode="auto">
          <a:xfrm>
            <a:off x="381000" y="2362200"/>
            <a:ext cx="2133600" cy="64611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Arial" panose="020B0604020202020204" pitchFamily="34" charset="0"/>
              </a:rPr>
              <a:t>p { color:blue;  }</a:t>
            </a:r>
          </a:p>
          <a:p>
            <a:pPr eaLnBrk="1" hangingPunct="1">
              <a:spcBef>
                <a:spcPct val="0"/>
              </a:spcBef>
              <a:buClrTx/>
              <a:buSzTx/>
              <a:buFontTx/>
              <a:buNone/>
            </a:pPr>
            <a:endParaRPr lang="en-US" sz="1800">
              <a:latin typeface="Arial" panose="020B0604020202020204" pitchFamily="34" charset="0"/>
            </a:endParaRPr>
          </a:p>
        </p:txBody>
      </p:sp>
      <p:sp>
        <p:nvSpPr>
          <p:cNvPr id="34822" name="Rectangle 14"/>
          <p:cNvSpPr>
            <a:spLocks noChangeArrowheads="1"/>
          </p:cNvSpPr>
          <p:nvPr/>
        </p:nvSpPr>
        <p:spPr bwMode="auto">
          <a:xfrm>
            <a:off x="4460081" y="1083984"/>
            <a:ext cx="2205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600" dirty="0">
                <a:latin typeface="Tahoma" panose="020B0604030504040204" pitchFamily="34" charset="0"/>
                <a:cs typeface="Tahoma" panose="020B0604030504040204" pitchFamily="34" charset="0"/>
              </a:rPr>
              <a:t>In External style sheet</a:t>
            </a:r>
            <a:endParaRPr lang="en-US" sz="1600" dirty="0">
              <a:latin typeface="Arial" panose="020B0604020202020204" pitchFamily="34" charset="0"/>
            </a:endParaRPr>
          </a:p>
        </p:txBody>
      </p:sp>
      <p:sp>
        <p:nvSpPr>
          <p:cNvPr id="34823" name="Rectangle 15"/>
          <p:cNvSpPr>
            <a:spLocks noChangeArrowheads="1"/>
          </p:cNvSpPr>
          <p:nvPr/>
        </p:nvSpPr>
        <p:spPr bwMode="auto">
          <a:xfrm>
            <a:off x="4414838" y="1781761"/>
            <a:ext cx="3657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600" dirty="0">
                <a:latin typeface="Tahoma" panose="020B0604030504040204" pitchFamily="34" charset="0"/>
                <a:cs typeface="Tahoma" panose="020B0604030504040204" pitchFamily="34" charset="0"/>
              </a:rPr>
              <a:t>In embedded style sheet</a:t>
            </a:r>
            <a:endParaRPr lang="en-US" sz="1600" dirty="0">
              <a:latin typeface="Arial" panose="020B0604020202020204" pitchFamily="34" charset="0"/>
            </a:endParaRPr>
          </a:p>
        </p:txBody>
      </p:sp>
      <p:sp>
        <p:nvSpPr>
          <p:cNvPr id="34824" name="Rectangle 16"/>
          <p:cNvSpPr>
            <a:spLocks noChangeArrowheads="1"/>
          </p:cNvSpPr>
          <p:nvPr/>
        </p:nvSpPr>
        <p:spPr bwMode="auto">
          <a:xfrm>
            <a:off x="2595563" y="2328863"/>
            <a:ext cx="11382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600">
                <a:latin typeface="Tahoma" panose="020B0604030504040204" pitchFamily="34" charset="0"/>
                <a:cs typeface="Tahoma" panose="020B0604030504040204" pitchFamily="34" charset="0"/>
              </a:rPr>
              <a:t>inline style</a:t>
            </a:r>
            <a:endParaRPr lang="en-US" sz="1600">
              <a:latin typeface="Arial" panose="020B0604020202020204" pitchFamily="34" charset="0"/>
            </a:endParaRPr>
          </a:p>
        </p:txBody>
      </p:sp>
      <p:sp>
        <p:nvSpPr>
          <p:cNvPr id="34825" name="TextBox 22"/>
          <p:cNvSpPr txBox="1">
            <a:spLocks noChangeArrowheads="1"/>
          </p:cNvSpPr>
          <p:nvPr/>
        </p:nvSpPr>
        <p:spPr bwMode="auto">
          <a:xfrm>
            <a:off x="2971800" y="3032125"/>
            <a:ext cx="6096000" cy="3140075"/>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Arial" panose="020B0604020202020204" pitchFamily="34" charset="0"/>
              </a:rPr>
              <a:t>&lt;html&gt;</a:t>
            </a:r>
          </a:p>
          <a:p>
            <a:pPr eaLnBrk="1" hangingPunct="1">
              <a:spcBef>
                <a:spcPct val="0"/>
              </a:spcBef>
              <a:buClrTx/>
              <a:buSzTx/>
              <a:buFontTx/>
              <a:buNone/>
            </a:pPr>
            <a:r>
              <a:rPr lang="en-US" sz="1800">
                <a:latin typeface="Arial" panose="020B0604020202020204" pitchFamily="34" charset="0"/>
              </a:rPr>
              <a:t>&lt;head&gt;</a:t>
            </a:r>
          </a:p>
          <a:p>
            <a:pPr eaLnBrk="1" hangingPunct="1">
              <a:spcBef>
                <a:spcPct val="0"/>
              </a:spcBef>
              <a:buClrTx/>
              <a:buSzTx/>
              <a:buFontTx/>
              <a:buNone/>
            </a:pPr>
            <a:r>
              <a:rPr lang="en-US" sz="1800">
                <a:latin typeface="Arial" panose="020B0604020202020204" pitchFamily="34" charset="0"/>
              </a:rPr>
              <a:t>&lt;style type="text/css"&gt;</a:t>
            </a:r>
          </a:p>
          <a:p>
            <a:pPr eaLnBrk="1" hangingPunct="1">
              <a:spcBef>
                <a:spcPct val="0"/>
              </a:spcBef>
              <a:buClrTx/>
              <a:buSzTx/>
              <a:buFontTx/>
              <a:buNone/>
            </a:pPr>
            <a:r>
              <a:rPr lang="en-US" sz="1800">
                <a:latin typeface="Arial" panose="020B0604020202020204" pitchFamily="34" charset="0"/>
              </a:rPr>
              <a:t>   p { color:red; } </a:t>
            </a:r>
          </a:p>
          <a:p>
            <a:pPr eaLnBrk="1" hangingPunct="1">
              <a:spcBef>
                <a:spcPct val="0"/>
              </a:spcBef>
              <a:buClrTx/>
              <a:buSzTx/>
              <a:buFontTx/>
              <a:buNone/>
            </a:pPr>
            <a:r>
              <a:rPr lang="en-US" sz="1800">
                <a:latin typeface="Arial" panose="020B0604020202020204" pitchFamily="34" charset="0"/>
              </a:rPr>
              <a:t>&lt;/style&gt;</a:t>
            </a:r>
          </a:p>
          <a:p>
            <a:pPr eaLnBrk="1" hangingPunct="1">
              <a:spcBef>
                <a:spcPct val="0"/>
              </a:spcBef>
              <a:buClrTx/>
              <a:buSzTx/>
              <a:buFontTx/>
              <a:buNone/>
            </a:pPr>
            <a:r>
              <a:rPr lang="en-US" sz="1800">
                <a:latin typeface="Arial" panose="020B0604020202020204" pitchFamily="34" charset="0"/>
              </a:rPr>
              <a:t>&lt;/head&gt;</a:t>
            </a:r>
          </a:p>
          <a:p>
            <a:pPr eaLnBrk="1" hangingPunct="1">
              <a:spcBef>
                <a:spcPct val="0"/>
              </a:spcBef>
              <a:buClrTx/>
              <a:buSzTx/>
              <a:buFontTx/>
              <a:buNone/>
            </a:pPr>
            <a:endParaRPr lang="en-US" sz="1800">
              <a:latin typeface="Arial" panose="020B0604020202020204" pitchFamily="34" charset="0"/>
            </a:endParaRPr>
          </a:p>
          <a:p>
            <a:pPr eaLnBrk="1" hangingPunct="1">
              <a:spcBef>
                <a:spcPct val="0"/>
              </a:spcBef>
              <a:buClrTx/>
              <a:buSzTx/>
              <a:buFontTx/>
              <a:buNone/>
            </a:pPr>
            <a:r>
              <a:rPr lang="en-US" sz="1800">
                <a:latin typeface="Arial" panose="020B0604020202020204" pitchFamily="34" charset="0"/>
              </a:rPr>
              <a:t>&lt;body&gt;</a:t>
            </a:r>
          </a:p>
          <a:p>
            <a:pPr eaLnBrk="1" hangingPunct="1">
              <a:spcBef>
                <a:spcPct val="0"/>
              </a:spcBef>
              <a:buClrTx/>
              <a:buSzTx/>
              <a:buFontTx/>
              <a:buNone/>
            </a:pPr>
            <a:r>
              <a:rPr lang="en-US" sz="1800">
                <a:latin typeface="Arial" panose="020B0604020202020204" pitchFamily="34" charset="0"/>
              </a:rPr>
              <a:t>    &lt;p style=“color:blue</a:t>
            </a:r>
            <a:r>
              <a:rPr lang="en-US" sz="1800" b="1">
                <a:latin typeface="Arial" panose="020B0604020202020204" pitchFamily="34" charset="0"/>
              </a:rPr>
              <a:t>”</a:t>
            </a:r>
            <a:r>
              <a:rPr lang="en-US" sz="1800">
                <a:latin typeface="Arial" panose="020B0604020202020204" pitchFamily="34" charset="0"/>
              </a:rPr>
              <a:t>&gt;</a:t>
            </a:r>
            <a:r>
              <a:rPr lang="en-US" sz="1800" b="1">
                <a:latin typeface="Arial" panose="020B0604020202020204" pitchFamily="34" charset="0"/>
              </a:rPr>
              <a:t>What will be my color?</a:t>
            </a:r>
            <a:r>
              <a:rPr lang="en-US" sz="1800">
                <a:latin typeface="Arial" panose="020B0604020202020204" pitchFamily="34" charset="0"/>
              </a:rPr>
              <a:t>&lt;/p&gt;</a:t>
            </a:r>
          </a:p>
          <a:p>
            <a:pPr eaLnBrk="1" hangingPunct="1">
              <a:spcBef>
                <a:spcPct val="0"/>
              </a:spcBef>
              <a:buClrTx/>
              <a:buSzTx/>
              <a:buFontTx/>
              <a:buNone/>
            </a:pPr>
            <a:r>
              <a:rPr lang="en-US" sz="1800">
                <a:latin typeface="Arial" panose="020B0604020202020204" pitchFamily="34" charset="0"/>
              </a:rPr>
              <a:t>&lt;/body&gt;</a:t>
            </a:r>
          </a:p>
          <a:p>
            <a:pPr eaLnBrk="1" hangingPunct="1">
              <a:spcBef>
                <a:spcPct val="0"/>
              </a:spcBef>
              <a:buClrTx/>
              <a:buSzTx/>
              <a:buFontTx/>
              <a:buNone/>
            </a:pPr>
            <a:r>
              <a:rPr lang="en-US" sz="1800">
                <a:latin typeface="Arial" panose="020B0604020202020204" pitchFamily="34" charset="0"/>
              </a:rPr>
              <a:t>&lt;/html&gt;</a:t>
            </a:r>
          </a:p>
        </p:txBody>
      </p:sp>
      <p:sp>
        <p:nvSpPr>
          <p:cNvPr id="26" name="Rectangle 25"/>
          <p:cNvSpPr/>
          <p:nvPr/>
        </p:nvSpPr>
        <p:spPr>
          <a:xfrm>
            <a:off x="2971800" y="3657600"/>
            <a:ext cx="3505200" cy="838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7" name="Rectangle 26"/>
          <p:cNvSpPr/>
          <p:nvPr/>
        </p:nvSpPr>
        <p:spPr>
          <a:xfrm>
            <a:off x="3657600" y="5105400"/>
            <a:ext cx="1905000" cy="5334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8600"/>
            <a:ext cx="8229600" cy="762000"/>
          </a:xfrm>
        </p:spPr>
        <p:txBody>
          <a:bodyPr/>
          <a:lstStyle/>
          <a:p>
            <a:pPr eaLnBrk="1" hangingPunct="1"/>
            <a:r>
              <a:rPr lang="en-US" sz="4800"/>
              <a:t>Cascading Rule</a:t>
            </a:r>
            <a:endParaRPr lang="en-US"/>
          </a:p>
        </p:txBody>
      </p:sp>
      <p:sp>
        <p:nvSpPr>
          <p:cNvPr id="35843" name="Content Placeholder 2"/>
          <p:cNvSpPr>
            <a:spLocks noGrp="1"/>
          </p:cNvSpPr>
          <p:nvPr>
            <p:ph idx="1"/>
          </p:nvPr>
        </p:nvSpPr>
        <p:spPr>
          <a:xfrm>
            <a:off x="457200" y="1066800"/>
            <a:ext cx="8153400" cy="5380038"/>
          </a:xfrm>
        </p:spPr>
        <p:txBody>
          <a:bodyPr/>
          <a:lstStyle/>
          <a:p>
            <a:pPr eaLnBrk="1" hangingPunct="1"/>
            <a:r>
              <a:rPr lang="en-US" sz="2400">
                <a:latin typeface="Tahoma" panose="020B0604030504040204" pitchFamily="34" charset="0"/>
                <a:cs typeface="Tahoma" panose="020B0604030504040204" pitchFamily="34" charset="0"/>
              </a:rPr>
              <a:t>All the styles will "cascade" into a new "virtual" style sheet by the following rules</a:t>
            </a:r>
          </a:p>
          <a:p>
            <a:pPr lvl="1" eaLnBrk="1" hangingPunct="1"/>
            <a:r>
              <a:rPr lang="en-US" sz="2200">
                <a:latin typeface="Tahoma" panose="020B0604030504040204" pitchFamily="34" charset="0"/>
                <a:cs typeface="Tahoma" panose="020B0604030504040204" pitchFamily="34" charset="0"/>
              </a:rPr>
              <a:t>Browser default (lowest Priority)</a:t>
            </a:r>
          </a:p>
          <a:p>
            <a:pPr lvl="1" eaLnBrk="1" hangingPunct="1"/>
            <a:r>
              <a:rPr lang="en-US" sz="2200">
                <a:latin typeface="Tahoma" panose="020B0604030504040204" pitchFamily="34" charset="0"/>
                <a:cs typeface="Tahoma" panose="020B0604030504040204" pitchFamily="34" charset="0"/>
              </a:rPr>
              <a:t>External style sheet</a:t>
            </a:r>
          </a:p>
          <a:p>
            <a:pPr lvl="1" eaLnBrk="1" hangingPunct="1"/>
            <a:r>
              <a:rPr lang="en-US" sz="2200">
                <a:latin typeface="Tahoma" panose="020B0604030504040204" pitchFamily="34" charset="0"/>
                <a:cs typeface="Tahoma" panose="020B0604030504040204" pitchFamily="34" charset="0"/>
              </a:rPr>
              <a:t>Embedded style sheet</a:t>
            </a:r>
          </a:p>
          <a:p>
            <a:pPr lvl="1" eaLnBrk="1" hangingPunct="1"/>
            <a:r>
              <a:rPr lang="en-US" sz="2200">
                <a:latin typeface="Tahoma" panose="020B0604030504040204" pitchFamily="34" charset="0"/>
                <a:cs typeface="Tahoma" panose="020B0604030504040204" pitchFamily="34" charset="0"/>
              </a:rPr>
              <a:t>Inline style (Highest Priority)</a:t>
            </a:r>
          </a:p>
          <a:p>
            <a:pPr eaLnBrk="1" hangingPunct="1"/>
            <a:endParaRPr lang="en-US" sz="2400">
              <a:latin typeface="Tahoma" panose="020B0604030504040204" pitchFamily="34" charset="0"/>
              <a:cs typeface="Tahoma" panose="020B0604030504040204" pitchFamily="34" charset="0"/>
            </a:endParaRPr>
          </a:p>
          <a:p>
            <a:pPr eaLnBrk="1" hangingPunct="1"/>
            <a:r>
              <a:rPr lang="en-US" sz="2400">
                <a:latin typeface="Tahoma" panose="020B0604030504040204" pitchFamily="34" charset="0"/>
                <a:cs typeface="Tahoma" panose="020B0604030504040204" pitchFamily="34" charset="0"/>
              </a:rPr>
              <a:t>So, an </a:t>
            </a:r>
            <a:r>
              <a:rPr lang="en-US" sz="2400" b="1">
                <a:latin typeface="Tahoma" panose="020B0604030504040204" pitchFamily="34" charset="0"/>
                <a:cs typeface="Tahoma" panose="020B0604030504040204" pitchFamily="34" charset="0"/>
              </a:rPr>
              <a:t>inline style </a:t>
            </a:r>
            <a:r>
              <a:rPr lang="en-US" sz="2400">
                <a:latin typeface="Tahoma" panose="020B0604030504040204" pitchFamily="34" charset="0"/>
                <a:cs typeface="Tahoma" panose="020B0604030504040204" pitchFamily="34" charset="0"/>
              </a:rPr>
              <a:t>(inside an HTML element) </a:t>
            </a:r>
            <a:r>
              <a:rPr lang="en-US" sz="2400" b="1">
                <a:latin typeface="Tahoma" panose="020B0604030504040204" pitchFamily="34" charset="0"/>
                <a:cs typeface="Tahoma" panose="020B0604030504040204" pitchFamily="34" charset="0"/>
              </a:rPr>
              <a:t>has the highest priority</a:t>
            </a:r>
            <a:r>
              <a:rPr lang="en-US" sz="2400">
                <a:latin typeface="Tahoma" panose="020B0604030504040204" pitchFamily="34" charset="0"/>
                <a:cs typeface="Tahoma" panose="020B0604030504040204" pitchFamily="34" charset="0"/>
              </a:rPr>
              <a:t>, which means that it will override a style defined inside the &lt;head&gt; tag, or in an external style sheet, or in a browser (a default value).</a:t>
            </a:r>
          </a:p>
          <a:p>
            <a:pPr eaLnBrk="1" hangingPunct="1"/>
            <a:endParaRPr lang="en-US" sz="2400"/>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00200"/>
            <a:ext cx="2667000"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032375" cy="1200150"/>
          </a:xfrm>
          <a:prstGeom prst="rect">
            <a:avLst/>
          </a:prstGeom>
          <a:noFill/>
        </p:spPr>
        <p:txBody>
          <a:bodyPr wrap="none">
            <a:spAutoFit/>
          </a:bodyPr>
          <a:lstStyle/>
          <a:p>
            <a:pPr eaLnBrk="1" hangingPunct="1">
              <a:defRPr/>
            </a:pPr>
            <a:r>
              <a:rPr lang="en-US" sz="3600" dirty="0">
                <a:effectLst>
                  <a:outerShdw blurRad="38100" dist="38100" dir="2700000" algn="tl">
                    <a:srgbClr val="000000">
                      <a:alpha val="43137"/>
                    </a:srgbClr>
                  </a:outerShdw>
                </a:effectLst>
                <a:latin typeface="Tahoma" pitchFamily="34" charset="0"/>
                <a:ea typeface="Tahoma" pitchFamily="34" charset="0"/>
                <a:cs typeface="Tahoma" pitchFamily="34" charset="0"/>
              </a:rPr>
              <a:t>So the text color of the </a:t>
            </a:r>
          </a:p>
          <a:p>
            <a:pPr algn="ctr" eaLnBrk="1" hangingPunct="1">
              <a:defRPr/>
            </a:pPr>
            <a:r>
              <a:rPr lang="en-US" sz="3600" dirty="0">
                <a:effectLst>
                  <a:outerShdw blurRad="38100" dist="38100" dir="2700000" algn="tl">
                    <a:srgbClr val="000000">
                      <a:alpha val="43137"/>
                    </a:srgbClr>
                  </a:outerShdw>
                </a:effectLst>
                <a:latin typeface="Tahoma" pitchFamily="34" charset="0"/>
                <a:ea typeface="Tahoma" pitchFamily="34" charset="0"/>
                <a:cs typeface="Tahoma" pitchFamily="34" charset="0"/>
              </a:rPr>
              <a:t>paragraph will be…. ?</a:t>
            </a:r>
          </a:p>
        </p:txBody>
      </p:sp>
      <p:sp>
        <p:nvSpPr>
          <p:cNvPr id="5" name="TextBox 4"/>
          <p:cNvSpPr txBox="1"/>
          <p:nvPr/>
        </p:nvSpPr>
        <p:spPr>
          <a:xfrm>
            <a:off x="838200" y="2667000"/>
            <a:ext cx="7943850" cy="2800350"/>
          </a:xfrm>
          <a:prstGeom prst="rect">
            <a:avLst/>
          </a:prstGeom>
          <a:noFill/>
        </p:spPr>
        <p:txBody>
          <a:bodyPr wrap="none">
            <a:spAutoFit/>
          </a:bodyPr>
          <a:lstStyle/>
          <a:p>
            <a:pPr algn="ctr" eaLnBrk="1" hangingPunct="1">
              <a:defRPr/>
            </a:pPr>
            <a:r>
              <a:rPr lang="en-US" sz="8800" dirty="0">
                <a:solidFill>
                  <a:schemeClr val="accent1">
                    <a:lumMod val="75000"/>
                  </a:schemeClr>
                </a:solidFill>
                <a:latin typeface="Tahoma" pitchFamily="34" charset="0"/>
                <a:ea typeface="Tahoma" pitchFamily="34" charset="0"/>
                <a:cs typeface="Tahoma" pitchFamily="34" charset="0"/>
              </a:rPr>
              <a:t>Blue </a:t>
            </a:r>
            <a:r>
              <a:rPr lang="en-US" sz="7200" dirty="0">
                <a:solidFill>
                  <a:schemeClr val="accent1">
                    <a:lumMod val="75000"/>
                  </a:schemeClr>
                </a:solidFill>
                <a:latin typeface="Tahoma" pitchFamily="34" charset="0"/>
                <a:ea typeface="Tahoma" pitchFamily="34" charset="0"/>
                <a:cs typeface="Tahoma" pitchFamily="34" charset="0"/>
              </a:rPr>
              <a:t>and</a:t>
            </a:r>
            <a:r>
              <a:rPr lang="en-US" sz="8800" dirty="0">
                <a:solidFill>
                  <a:schemeClr val="accent1">
                    <a:lumMod val="75000"/>
                  </a:schemeClr>
                </a:solidFill>
                <a:latin typeface="Tahoma" pitchFamily="34" charset="0"/>
                <a:ea typeface="Tahoma" pitchFamily="34" charset="0"/>
                <a:cs typeface="Tahoma" pitchFamily="34" charset="0"/>
              </a:rPr>
              <a:t> </a:t>
            </a:r>
          </a:p>
          <a:p>
            <a:pPr algn="ctr" eaLnBrk="1" hangingPunct="1">
              <a:defRPr/>
            </a:pPr>
            <a:r>
              <a:rPr lang="en-US" sz="8800" dirty="0">
                <a:solidFill>
                  <a:schemeClr val="accent1">
                    <a:lumMod val="75000"/>
                  </a:schemeClr>
                </a:solidFill>
                <a:latin typeface="Tahoma" pitchFamily="34" charset="0"/>
                <a:ea typeface="Tahoma" pitchFamily="34" charset="0"/>
                <a:cs typeface="Tahoma" pitchFamily="34" charset="0"/>
              </a:rPr>
              <a:t>font size =30px</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14600"/>
            <a:ext cx="7851648" cy="685800"/>
          </a:xfrm>
          <a:ln>
            <a:miter lim="800000"/>
            <a:headEnd/>
            <a:tailEnd/>
          </a:ln>
        </p:spPr>
        <p:txBody>
          <a:bodyPr>
            <a:noAutofit/>
          </a:bodyPr>
          <a:lstStyle/>
          <a:p>
            <a:pPr eaLnBrk="1" fontAlgn="auto" hangingPunct="1">
              <a:spcAft>
                <a:spcPts val="0"/>
              </a:spcAft>
              <a:defRPr/>
            </a:pPr>
            <a:r>
              <a:rPr lang="en-US" sz="8000" dirty="0"/>
              <a:t>CSS Basic</a:t>
            </a:r>
          </a:p>
        </p:txBody>
      </p:sp>
    </p:spTree>
  </p:cSld>
  <p:clrMapOvr>
    <a:masterClrMapping/>
  </p:clrMapOvr>
  <p:transition>
    <p:cover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p:spPr>
        <p:txBody>
          <a:bodyPr/>
          <a:lstStyle/>
          <a:p>
            <a:pPr eaLnBrk="1" fontAlgn="auto" hangingPunct="1">
              <a:spcAft>
                <a:spcPts val="0"/>
              </a:spcAft>
              <a:defRPr/>
            </a:pPr>
            <a:r>
              <a:rPr lang="en-US" dirty="0"/>
              <a:t>CSS Background</a:t>
            </a:r>
            <a:br>
              <a:rPr lang="en-US" dirty="0"/>
            </a:br>
            <a:endParaRPr lang="en-US" dirty="0"/>
          </a:p>
        </p:txBody>
      </p:sp>
    </p:spTree>
  </p:cSld>
  <p:clrMapOvr>
    <a:masterClrMapping/>
  </p:clrMapOvr>
  <p:transition>
    <p:cover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3200"/>
              <a:t>CSS background properties are used to define the background effects of an element.</a:t>
            </a:r>
          </a:p>
        </p:txBody>
      </p:sp>
      <p:sp>
        <p:nvSpPr>
          <p:cNvPr id="38915" name="Content Placeholder 2"/>
          <p:cNvSpPr>
            <a:spLocks noGrp="1"/>
          </p:cNvSpPr>
          <p:nvPr>
            <p:ph idx="1"/>
          </p:nvPr>
        </p:nvSpPr>
        <p:spPr>
          <a:xfrm>
            <a:off x="457200" y="1935163"/>
            <a:ext cx="8229600" cy="3551237"/>
          </a:xfrm>
        </p:spPr>
        <p:txBody>
          <a:bodyPr/>
          <a:lstStyle/>
          <a:p>
            <a:pPr eaLnBrk="1" hangingPunct="1">
              <a:buFont typeface="Wingdings 2" panose="05020102010507070707" pitchFamily="18" charset="2"/>
              <a:buNone/>
            </a:pPr>
            <a:endParaRPr lang="en-US"/>
          </a:p>
          <a:p>
            <a:pPr eaLnBrk="1" hangingPunct="1">
              <a:buFont typeface="Wingdings 2" panose="05020102010507070707" pitchFamily="18" charset="2"/>
              <a:buNone/>
            </a:pPr>
            <a:r>
              <a:rPr lang="en-US">
                <a:latin typeface="Tahoma" panose="020B0604030504040204" pitchFamily="34" charset="0"/>
                <a:cs typeface="Tahoma" panose="020B0604030504040204" pitchFamily="34" charset="0"/>
              </a:rPr>
              <a:t>Common CSS properties used for background effects:</a:t>
            </a:r>
          </a:p>
          <a:p>
            <a:pPr lvl="1" eaLnBrk="1" hangingPunct="1"/>
            <a:r>
              <a:rPr lang="en-US">
                <a:latin typeface="Tahoma" panose="020B0604030504040204" pitchFamily="34" charset="0"/>
                <a:cs typeface="Tahoma" panose="020B0604030504040204" pitchFamily="34" charset="0"/>
              </a:rPr>
              <a:t>background-color</a:t>
            </a:r>
          </a:p>
          <a:p>
            <a:pPr lvl="1" eaLnBrk="1" hangingPunct="1"/>
            <a:r>
              <a:rPr lang="en-US">
                <a:latin typeface="Tahoma" panose="020B0604030504040204" pitchFamily="34" charset="0"/>
                <a:cs typeface="Tahoma" panose="020B0604030504040204" pitchFamily="34" charset="0"/>
              </a:rPr>
              <a:t>background-image</a:t>
            </a:r>
          </a:p>
          <a:p>
            <a:pPr lvl="1" eaLnBrk="1" hangingPunct="1"/>
            <a:r>
              <a:rPr lang="en-US">
                <a:latin typeface="Tahoma" panose="020B0604030504040204" pitchFamily="34" charset="0"/>
                <a:cs typeface="Tahoma" panose="020B0604030504040204" pitchFamily="34" charset="0"/>
              </a:rPr>
              <a:t>background-repeat</a:t>
            </a:r>
          </a:p>
          <a:p>
            <a:pPr lvl="1" eaLnBrk="1" hangingPunct="1"/>
            <a:endParaRPr lang="en-US"/>
          </a:p>
          <a:p>
            <a:pPr eaLnBrk="1" hangingPunct="1"/>
            <a:endParaRPr lang="en-US"/>
          </a:p>
        </p:txBody>
      </p:sp>
    </p:spTree>
  </p:cSld>
  <p:clrMapOvr>
    <a:masterClrMapping/>
  </p:clrMapOvr>
  <p:transition>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762000"/>
            <a:ext cx="8229600" cy="457200"/>
          </a:xfrm>
        </p:spPr>
        <p:txBody>
          <a:bodyPr/>
          <a:lstStyle/>
          <a:p>
            <a:pPr eaLnBrk="1" hangingPunct="1"/>
            <a:r>
              <a:rPr lang="en-US" sz="3600" b="1"/>
              <a:t>Background Color</a:t>
            </a:r>
            <a:endParaRPr lang="en-US" sz="3600"/>
          </a:p>
        </p:txBody>
      </p:sp>
      <p:sp>
        <p:nvSpPr>
          <p:cNvPr id="4" name="TextBox 3"/>
          <p:cNvSpPr txBox="1"/>
          <p:nvPr/>
        </p:nvSpPr>
        <p:spPr>
          <a:xfrm>
            <a:off x="228600" y="1709738"/>
            <a:ext cx="8458200" cy="3578225"/>
          </a:xfrm>
          <a:prstGeom prst="rect">
            <a:avLst/>
          </a:prstGeom>
          <a:noFill/>
        </p:spPr>
        <p:txBody>
          <a:bodyPr>
            <a:spAutoFit/>
          </a:bodyPr>
          <a:lstStyle/>
          <a:p>
            <a:pPr eaLnBrk="1" hangingPunct="1">
              <a:defRPr/>
            </a:pPr>
            <a:r>
              <a:rPr lang="en-US" sz="2400" dirty="0">
                <a:latin typeface="Tahoma" pitchFamily="34" charset="0"/>
                <a:ea typeface="Tahoma" pitchFamily="34" charset="0"/>
                <a:cs typeface="Tahoma" pitchFamily="34" charset="0"/>
              </a:rPr>
              <a:t>The background-color property specifies the background color of an element</a:t>
            </a:r>
            <a:r>
              <a:rPr lang="en-US" sz="2400" dirty="0">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2000"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eaLnBrk="1" hangingPunct="1">
              <a:defRPr/>
            </a:pPr>
            <a:endParaRPr lang="en-US" sz="2000"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eaLnBrk="1" hangingPunct="1">
              <a:defRPr/>
            </a:pPr>
            <a:r>
              <a:rPr lang="en-US" sz="2000" dirty="0">
                <a:latin typeface="Tahoma" pitchFamily="34" charset="0"/>
                <a:ea typeface="Tahoma" pitchFamily="34" charset="0"/>
                <a:cs typeface="Tahoma" pitchFamily="34" charset="0"/>
              </a:rPr>
              <a:t>The background color can be specified by:</a:t>
            </a:r>
          </a:p>
          <a:p>
            <a:pPr lvl="1" eaLnBrk="1" hangingPunct="1">
              <a:defRPr/>
            </a:pPr>
            <a:endParaRPr lang="en-US" sz="1050" dirty="0">
              <a:latin typeface="Tahoma" pitchFamily="34" charset="0"/>
              <a:ea typeface="Tahoma" pitchFamily="34" charset="0"/>
              <a:cs typeface="Tahoma" pitchFamily="34" charset="0"/>
            </a:endParaRPr>
          </a:p>
          <a:p>
            <a:pPr lvl="1" eaLnBrk="1" hangingPunct="1">
              <a:lnSpc>
                <a:spcPct val="150000"/>
              </a:lnSpc>
              <a:buFont typeface="Arial" pitchFamily="34" charset="0"/>
              <a:buChar char="•"/>
              <a:defRPr/>
            </a:pPr>
            <a:r>
              <a:rPr lang="en-US" sz="2400" dirty="0">
                <a:latin typeface="Tahoma" pitchFamily="34" charset="0"/>
                <a:ea typeface="Tahoma" pitchFamily="34" charset="0"/>
                <a:cs typeface="Tahoma" pitchFamily="34" charset="0"/>
              </a:rPr>
              <a:t>  Name - a color name, like </a:t>
            </a:r>
            <a:r>
              <a:rPr lang="en-US" sz="2400" b="1" dirty="0">
                <a:latin typeface="Tahoma" pitchFamily="34" charset="0"/>
                <a:ea typeface="Tahoma" pitchFamily="34" charset="0"/>
                <a:cs typeface="Tahoma" pitchFamily="34" charset="0"/>
              </a:rPr>
              <a:t>"red"</a:t>
            </a:r>
          </a:p>
          <a:p>
            <a:pPr lvl="1" eaLnBrk="1" hangingPunct="1">
              <a:lnSpc>
                <a:spcPct val="150000"/>
              </a:lnSpc>
              <a:buFont typeface="Arial" pitchFamily="34" charset="0"/>
              <a:buChar char="•"/>
              <a:defRPr/>
            </a:pPr>
            <a:r>
              <a:rPr lang="en-US" sz="2400" dirty="0">
                <a:latin typeface="Tahoma" pitchFamily="34" charset="0"/>
                <a:ea typeface="Tahoma" pitchFamily="34" charset="0"/>
                <a:cs typeface="Tahoma" pitchFamily="34" charset="0"/>
              </a:rPr>
              <a:t>  RGB - an RGB value, like </a:t>
            </a:r>
            <a:r>
              <a:rPr lang="en-US" sz="2400" b="1" dirty="0">
                <a:latin typeface="Tahoma" pitchFamily="34" charset="0"/>
                <a:ea typeface="Tahoma" pitchFamily="34" charset="0"/>
                <a:cs typeface="Tahoma" pitchFamily="34" charset="0"/>
              </a:rPr>
              <a:t>"</a:t>
            </a:r>
            <a:r>
              <a:rPr lang="en-US" sz="2400" b="1" dirty="0" err="1">
                <a:latin typeface="Tahoma" pitchFamily="34" charset="0"/>
                <a:ea typeface="Tahoma" pitchFamily="34" charset="0"/>
                <a:cs typeface="Tahoma" pitchFamily="34" charset="0"/>
              </a:rPr>
              <a:t>rgb</a:t>
            </a:r>
            <a:r>
              <a:rPr lang="en-US" sz="2400" b="1" dirty="0">
                <a:latin typeface="Tahoma" pitchFamily="34" charset="0"/>
                <a:ea typeface="Tahoma" pitchFamily="34" charset="0"/>
                <a:cs typeface="Tahoma" pitchFamily="34" charset="0"/>
              </a:rPr>
              <a:t>(255,0,0)"</a:t>
            </a:r>
          </a:p>
          <a:p>
            <a:pPr lvl="1" eaLnBrk="1" hangingPunct="1">
              <a:lnSpc>
                <a:spcPct val="150000"/>
              </a:lnSpc>
              <a:buFont typeface="Arial" pitchFamily="34" charset="0"/>
              <a:buChar char="•"/>
              <a:defRPr/>
            </a:pPr>
            <a:r>
              <a:rPr lang="en-US" sz="2400" dirty="0">
                <a:latin typeface="Tahoma" pitchFamily="34" charset="0"/>
                <a:ea typeface="Tahoma" pitchFamily="34" charset="0"/>
                <a:cs typeface="Tahoma" pitchFamily="34" charset="0"/>
              </a:rPr>
              <a:t>  Hex - a hex value, like </a:t>
            </a:r>
            <a:r>
              <a:rPr lang="en-US" sz="2400" b="1" dirty="0">
                <a:latin typeface="Tahoma" pitchFamily="34" charset="0"/>
                <a:ea typeface="Tahoma" pitchFamily="34" charset="0"/>
                <a:cs typeface="Tahoma" pitchFamily="34" charset="0"/>
              </a:rPr>
              <a:t>"#ff0000"</a:t>
            </a:r>
            <a:endParaRPr lang="en-US" sz="2000" b="1" dirty="0">
              <a:latin typeface="Tahoma" pitchFamily="34" charset="0"/>
              <a:ea typeface="Tahoma" pitchFamily="34" charset="0"/>
              <a:cs typeface="Tahoma" pitchFamily="34" charset="0"/>
            </a:endParaRPr>
          </a:p>
          <a:p>
            <a:pPr eaLnBrk="1" hangingPunct="1">
              <a:defRPr/>
            </a:pPr>
            <a:endParaRPr lang="en-US" sz="2000" dirty="0">
              <a:effectLst>
                <a:outerShdw blurRad="38100" dist="38100" dir="2700000" algn="tl">
                  <a:srgbClr val="000000">
                    <a:alpha val="43137"/>
                  </a:srgbClr>
                </a:outerShdw>
              </a:effectLst>
              <a:latin typeface="Arial" charset="0"/>
              <a:cs typeface="Arial" charset="0"/>
            </a:endParaRPr>
          </a:p>
        </p:txBody>
      </p:sp>
    </p:spTree>
  </p:cSld>
  <p:clrMapOvr>
    <a:masterClrMapping/>
  </p:clrMapOvr>
  <p:transition>
    <p:cover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762000"/>
            <a:ext cx="8229600" cy="457200"/>
          </a:xfrm>
        </p:spPr>
        <p:txBody>
          <a:bodyPr/>
          <a:lstStyle/>
          <a:p>
            <a:pPr eaLnBrk="1" hangingPunct="1"/>
            <a:r>
              <a:rPr lang="en-US" sz="3200" b="1"/>
              <a:t>Background Color (Example)</a:t>
            </a:r>
            <a:endParaRPr lang="en-US" sz="3200"/>
          </a:p>
        </p:txBody>
      </p:sp>
      <p:pic>
        <p:nvPicPr>
          <p:cNvPr id="40963" name="Picture 6" descr="img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1905000"/>
            <a:ext cx="4267200" cy="10668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457200"/>
            <a:ext cx="8229600" cy="457200"/>
          </a:xfrm>
        </p:spPr>
        <p:txBody>
          <a:bodyPr/>
          <a:lstStyle/>
          <a:p>
            <a:pPr eaLnBrk="1" hangingPunct="1"/>
            <a:r>
              <a:rPr lang="en-US" sz="3600" b="1"/>
              <a:t>Background Image</a:t>
            </a:r>
            <a:endParaRPr lang="en-US" sz="3600"/>
          </a:p>
        </p:txBody>
      </p:sp>
      <p:sp>
        <p:nvSpPr>
          <p:cNvPr id="41987" name="TextBox 4"/>
          <p:cNvSpPr txBox="1">
            <a:spLocks noChangeArrowheads="1"/>
          </p:cNvSpPr>
          <p:nvPr/>
        </p:nvSpPr>
        <p:spPr bwMode="auto">
          <a:xfrm>
            <a:off x="381000" y="12954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a:t>
            </a:r>
            <a:r>
              <a:rPr lang="en-US" sz="1800" b="1">
                <a:latin typeface="Tahoma" panose="020B0604030504040204" pitchFamily="34" charset="0"/>
                <a:cs typeface="Tahoma" panose="020B0604030504040204" pitchFamily="34" charset="0"/>
              </a:rPr>
              <a:t>background-image</a:t>
            </a:r>
            <a:r>
              <a:rPr lang="en-US" sz="1800">
                <a:latin typeface="Tahoma" panose="020B0604030504040204" pitchFamily="34" charset="0"/>
                <a:cs typeface="Tahoma" panose="020B0604030504040204" pitchFamily="34" charset="0"/>
              </a:rPr>
              <a:t> property specifies an image to use as the background of an element.</a:t>
            </a:r>
          </a:p>
        </p:txBody>
      </p:sp>
      <p:pic>
        <p:nvPicPr>
          <p:cNvPr id="41988" name="Picture 5" descr="img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25" y="2057400"/>
            <a:ext cx="89693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2667000"/>
            <a:ext cx="4267200" cy="7620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990600"/>
            <a:ext cx="7620000" cy="381000"/>
          </a:xfrm>
        </p:spPr>
        <p:txBody>
          <a:bodyPr/>
          <a:lstStyle/>
          <a:p>
            <a:pPr eaLnBrk="1" hangingPunct="1"/>
            <a:r>
              <a:rPr lang="en-US" sz="3200"/>
              <a:t>background-repeat</a:t>
            </a:r>
            <a:endParaRPr lang="en-US" sz="2800"/>
          </a:p>
        </p:txBody>
      </p:sp>
      <p:sp>
        <p:nvSpPr>
          <p:cNvPr id="43011" name="TextBox 3"/>
          <p:cNvSpPr txBox="1">
            <a:spLocks noChangeArrowheads="1"/>
          </p:cNvSpPr>
          <p:nvPr/>
        </p:nvSpPr>
        <p:spPr bwMode="auto">
          <a:xfrm>
            <a:off x="685800" y="14478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just" eaLnBrk="1" hangingPunct="1">
              <a:spcBef>
                <a:spcPct val="0"/>
              </a:spcBef>
              <a:buClrTx/>
              <a:buSzTx/>
              <a:buFontTx/>
              <a:buNone/>
            </a:pPr>
            <a:r>
              <a:rPr lang="en-US" sz="2000">
                <a:latin typeface="Tahoma" panose="020B0604030504040204" pitchFamily="34" charset="0"/>
                <a:cs typeface="Tahoma" panose="020B0604030504040204" pitchFamily="34" charset="0"/>
              </a:rPr>
              <a:t>The</a:t>
            </a:r>
            <a:r>
              <a:rPr lang="en-US" sz="2000" b="1">
                <a:latin typeface="Tahoma" panose="020B0604030504040204" pitchFamily="34" charset="0"/>
                <a:cs typeface="Tahoma" panose="020B0604030504040204" pitchFamily="34" charset="0"/>
              </a:rPr>
              <a:t> background-repeat</a:t>
            </a:r>
            <a:r>
              <a:rPr lang="en-US" sz="2000">
                <a:latin typeface="Tahoma" panose="020B0604030504040204" pitchFamily="34" charset="0"/>
                <a:cs typeface="Tahoma" panose="020B0604030504040204" pitchFamily="34" charset="0"/>
              </a:rPr>
              <a:t> property sets if/how a background image will be repeated</a:t>
            </a:r>
          </a:p>
        </p:txBody>
      </p:sp>
      <p:sp>
        <p:nvSpPr>
          <p:cNvPr id="43012"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43013"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graphicFrame>
        <p:nvGraphicFramePr>
          <p:cNvPr id="11" name="Table 10"/>
          <p:cNvGraphicFramePr>
            <a:graphicFrameLocks noGrp="1"/>
          </p:cNvGraphicFramePr>
          <p:nvPr/>
        </p:nvGraphicFramePr>
        <p:xfrm>
          <a:off x="1066800" y="2519363"/>
          <a:ext cx="7010400" cy="2967037"/>
        </p:xfrm>
        <a:graphic>
          <a:graphicData uri="http://schemas.openxmlformats.org/drawingml/2006/table">
            <a:tbl>
              <a:tblPr firstRow="1" bandRow="1">
                <a:tableStyleId>{5C22544A-7EE6-4342-B048-85BDC9FD1C3A}</a:tableStyleId>
              </a:tblPr>
              <a:tblGrid>
                <a:gridCol w="1577340">
                  <a:extLst>
                    <a:ext uri="{9D8B030D-6E8A-4147-A177-3AD203B41FA5}">
                      <a16:colId xmlns:a16="http://schemas.microsoft.com/office/drawing/2014/main" val="20000"/>
                    </a:ext>
                  </a:extLst>
                </a:gridCol>
                <a:gridCol w="5433060">
                  <a:extLst>
                    <a:ext uri="{9D8B030D-6E8A-4147-A177-3AD203B41FA5}">
                      <a16:colId xmlns:a16="http://schemas.microsoft.com/office/drawing/2014/main" val="20001"/>
                    </a:ext>
                  </a:extLst>
                </a:gridCol>
              </a:tblGrid>
              <a:tr h="413347">
                <a:tc>
                  <a:txBody>
                    <a:bodyPr/>
                    <a:lstStyle/>
                    <a:p>
                      <a:pPr algn="l"/>
                      <a:r>
                        <a:rPr lang="en-US" sz="1600" dirty="0">
                          <a:latin typeface="+mj-lt"/>
                        </a:rPr>
                        <a:t>Value</a:t>
                      </a:r>
                    </a:p>
                  </a:txBody>
                  <a:tcPr marT="45725" marB="45725" anchor="ctr"/>
                </a:tc>
                <a:tc>
                  <a:txBody>
                    <a:bodyPr/>
                    <a:lstStyle/>
                    <a:p>
                      <a:pPr algn="l"/>
                      <a:r>
                        <a:rPr lang="en-US" sz="1600" dirty="0">
                          <a:latin typeface="+mj-lt"/>
                        </a:rPr>
                        <a:t>Description</a:t>
                      </a:r>
                    </a:p>
                  </a:txBody>
                  <a:tcPr marT="45725" marB="45725" anchor="ctr"/>
                </a:tc>
                <a:extLst>
                  <a:ext uri="{0D108BD9-81ED-4DB2-BD59-A6C34878D82A}">
                    <a16:rowId xmlns:a16="http://schemas.microsoft.com/office/drawing/2014/main" val="10000"/>
                  </a:ext>
                </a:extLst>
              </a:tr>
              <a:tr h="713448">
                <a:tc>
                  <a:txBody>
                    <a:bodyPr/>
                    <a:lstStyle/>
                    <a:p>
                      <a:r>
                        <a:rPr lang="en-US" sz="1800" dirty="0">
                          <a:latin typeface="Tahoma" pitchFamily="34" charset="0"/>
                          <a:ea typeface="Tahoma" pitchFamily="34" charset="0"/>
                          <a:cs typeface="Tahoma" pitchFamily="34" charset="0"/>
                        </a:rPr>
                        <a:t>repeat</a:t>
                      </a:r>
                    </a:p>
                  </a:txBody>
                  <a:tcPr marT="45725" marB="45725" anchor="ctr"/>
                </a:tc>
                <a:tc>
                  <a:txBody>
                    <a:bodyPr/>
                    <a:lstStyle/>
                    <a:p>
                      <a:r>
                        <a:rPr lang="en-US" sz="1800" dirty="0">
                          <a:latin typeface="Tahoma" pitchFamily="34" charset="0"/>
                          <a:ea typeface="Tahoma" pitchFamily="34" charset="0"/>
                          <a:cs typeface="Tahoma" pitchFamily="34" charset="0"/>
                        </a:rPr>
                        <a:t>The background image will be repeated </a:t>
                      </a:r>
                      <a:r>
                        <a:rPr lang="en-US" sz="1800" b="1" dirty="0">
                          <a:latin typeface="Tahoma" pitchFamily="34" charset="0"/>
                          <a:ea typeface="Tahoma" pitchFamily="34" charset="0"/>
                          <a:cs typeface="Tahoma" pitchFamily="34" charset="0"/>
                        </a:rPr>
                        <a:t>both vertically and horizontally</a:t>
                      </a:r>
                      <a:r>
                        <a:rPr lang="en-US" sz="1800" dirty="0">
                          <a:latin typeface="Tahoma" pitchFamily="34" charset="0"/>
                          <a:ea typeface="Tahoma" pitchFamily="34" charset="0"/>
                          <a:cs typeface="Tahoma" pitchFamily="34" charset="0"/>
                        </a:rPr>
                        <a:t>. This is default</a:t>
                      </a:r>
                    </a:p>
                  </a:txBody>
                  <a:tcPr marT="45725" marB="45725" anchor="ctr"/>
                </a:tc>
                <a:extLst>
                  <a:ext uri="{0D108BD9-81ED-4DB2-BD59-A6C34878D82A}">
                    <a16:rowId xmlns:a16="http://schemas.microsoft.com/office/drawing/2014/main" val="10001"/>
                  </a:ext>
                </a:extLst>
              </a:tr>
              <a:tr h="713448">
                <a:tc>
                  <a:txBody>
                    <a:bodyPr/>
                    <a:lstStyle/>
                    <a:p>
                      <a:r>
                        <a:rPr lang="en-US" sz="1800">
                          <a:latin typeface="Tahoma" pitchFamily="34" charset="0"/>
                          <a:ea typeface="Tahoma" pitchFamily="34" charset="0"/>
                          <a:cs typeface="Tahoma" pitchFamily="34" charset="0"/>
                        </a:rPr>
                        <a:t>repeat-x</a:t>
                      </a:r>
                    </a:p>
                  </a:txBody>
                  <a:tcPr marT="45725" marB="45725" anchor="ctr"/>
                </a:tc>
                <a:tc>
                  <a:txBody>
                    <a:bodyPr/>
                    <a:lstStyle/>
                    <a:p>
                      <a:r>
                        <a:rPr lang="en-US" sz="1800" dirty="0">
                          <a:latin typeface="Tahoma" pitchFamily="34" charset="0"/>
                          <a:ea typeface="Tahoma" pitchFamily="34" charset="0"/>
                          <a:cs typeface="Tahoma" pitchFamily="34" charset="0"/>
                        </a:rPr>
                        <a:t>The background image will be repeated only </a:t>
                      </a:r>
                      <a:r>
                        <a:rPr lang="en-US" sz="1800" b="1" dirty="0">
                          <a:latin typeface="Tahoma" pitchFamily="34" charset="0"/>
                          <a:ea typeface="Tahoma" pitchFamily="34" charset="0"/>
                          <a:cs typeface="Tahoma" pitchFamily="34" charset="0"/>
                        </a:rPr>
                        <a:t>horizontally</a:t>
                      </a:r>
                    </a:p>
                  </a:txBody>
                  <a:tcPr marT="45725" marB="45725" anchor="ctr"/>
                </a:tc>
                <a:extLst>
                  <a:ext uri="{0D108BD9-81ED-4DB2-BD59-A6C34878D82A}">
                    <a16:rowId xmlns:a16="http://schemas.microsoft.com/office/drawing/2014/main" val="10002"/>
                  </a:ext>
                </a:extLst>
              </a:tr>
              <a:tr h="713448">
                <a:tc>
                  <a:txBody>
                    <a:bodyPr/>
                    <a:lstStyle/>
                    <a:p>
                      <a:r>
                        <a:rPr lang="en-US" sz="1800" dirty="0">
                          <a:latin typeface="Tahoma" pitchFamily="34" charset="0"/>
                          <a:ea typeface="Tahoma" pitchFamily="34" charset="0"/>
                          <a:cs typeface="Tahoma" pitchFamily="34" charset="0"/>
                        </a:rPr>
                        <a:t>repeat-y</a:t>
                      </a:r>
                    </a:p>
                  </a:txBody>
                  <a:tcPr marT="45725" marB="45725" anchor="ctr"/>
                </a:tc>
                <a:tc>
                  <a:txBody>
                    <a:bodyPr/>
                    <a:lstStyle/>
                    <a:p>
                      <a:r>
                        <a:rPr lang="en-US" sz="1800" dirty="0">
                          <a:latin typeface="Tahoma" pitchFamily="34" charset="0"/>
                          <a:ea typeface="Tahoma" pitchFamily="34" charset="0"/>
                          <a:cs typeface="Tahoma" pitchFamily="34" charset="0"/>
                        </a:rPr>
                        <a:t>The background image will be repeated only </a:t>
                      </a:r>
                      <a:r>
                        <a:rPr lang="en-US" sz="1800" b="1" dirty="0">
                          <a:latin typeface="Tahoma" pitchFamily="34" charset="0"/>
                          <a:ea typeface="Tahoma" pitchFamily="34" charset="0"/>
                          <a:cs typeface="Tahoma" pitchFamily="34" charset="0"/>
                        </a:rPr>
                        <a:t>vertically</a:t>
                      </a:r>
                    </a:p>
                  </a:txBody>
                  <a:tcPr marT="45725" marB="45725" anchor="ctr"/>
                </a:tc>
                <a:extLst>
                  <a:ext uri="{0D108BD9-81ED-4DB2-BD59-A6C34878D82A}">
                    <a16:rowId xmlns:a16="http://schemas.microsoft.com/office/drawing/2014/main" val="10003"/>
                  </a:ext>
                </a:extLst>
              </a:tr>
              <a:tr h="413347">
                <a:tc>
                  <a:txBody>
                    <a:bodyPr/>
                    <a:lstStyle/>
                    <a:p>
                      <a:r>
                        <a:rPr lang="en-US" sz="1800">
                          <a:latin typeface="Tahoma" pitchFamily="34" charset="0"/>
                          <a:ea typeface="Tahoma" pitchFamily="34" charset="0"/>
                          <a:cs typeface="Tahoma" pitchFamily="34" charset="0"/>
                        </a:rPr>
                        <a:t>no-repeat</a:t>
                      </a:r>
                    </a:p>
                  </a:txBody>
                  <a:tcPr marT="45725" marB="45725" anchor="ctr"/>
                </a:tc>
                <a:tc>
                  <a:txBody>
                    <a:bodyPr/>
                    <a:lstStyle/>
                    <a:p>
                      <a:r>
                        <a:rPr lang="en-US" sz="1800" dirty="0">
                          <a:latin typeface="Tahoma" pitchFamily="34" charset="0"/>
                          <a:ea typeface="Tahoma" pitchFamily="34" charset="0"/>
                          <a:cs typeface="Tahoma" pitchFamily="34" charset="0"/>
                        </a:rPr>
                        <a:t>The background-image </a:t>
                      </a:r>
                      <a:r>
                        <a:rPr lang="en-US" sz="1800" b="1" dirty="0">
                          <a:latin typeface="Tahoma" pitchFamily="34" charset="0"/>
                          <a:ea typeface="Tahoma" pitchFamily="34" charset="0"/>
                          <a:cs typeface="Tahoma" pitchFamily="34" charset="0"/>
                        </a:rPr>
                        <a:t>will not be repeated</a:t>
                      </a:r>
                    </a:p>
                  </a:txBody>
                  <a:tcPr marT="45725" marB="45725" anchor="ctr"/>
                </a:tc>
                <a:extLst>
                  <a:ext uri="{0D108BD9-81ED-4DB2-BD59-A6C34878D82A}">
                    <a16:rowId xmlns:a16="http://schemas.microsoft.com/office/drawing/2014/main" val="10004"/>
                  </a:ext>
                </a:extLst>
              </a:tr>
            </a:tbl>
          </a:graphicData>
        </a:graphic>
      </p:graphicFrame>
    </p:spTree>
  </p:cSld>
  <p:clrMapOvr>
    <a:masterClrMapping/>
  </p:clrMapOvr>
  <p:transition>
    <p:cover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81000" y="609600"/>
            <a:ext cx="7620000" cy="381000"/>
          </a:xfrm>
        </p:spPr>
        <p:txBody>
          <a:bodyPr/>
          <a:lstStyle/>
          <a:p>
            <a:pPr eaLnBrk="1" hangingPunct="1"/>
            <a:r>
              <a:rPr lang="en-US" sz="3600"/>
              <a:t>background-repeat Example  (no-repeat)</a:t>
            </a:r>
            <a:endParaRPr lang="en-US" sz="3200"/>
          </a:p>
        </p:txBody>
      </p:sp>
      <p:sp>
        <p:nvSpPr>
          <p:cNvPr id="44035"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44036"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44037" name="Picture 6" descr="img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134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57200" y="2743200"/>
            <a:ext cx="4114800" cy="457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685800"/>
            <a:ext cx="7620000" cy="381000"/>
          </a:xfrm>
        </p:spPr>
        <p:txBody>
          <a:bodyPr/>
          <a:lstStyle/>
          <a:p>
            <a:pPr eaLnBrk="1" hangingPunct="1"/>
            <a:r>
              <a:rPr lang="en-US" sz="3200"/>
              <a:t>background-repeat Example  (repeat-x)</a:t>
            </a:r>
            <a:endParaRPr lang="en-US" sz="2800"/>
          </a:p>
        </p:txBody>
      </p:sp>
      <p:sp>
        <p:nvSpPr>
          <p:cNvPr id="45059"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45060"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45061" name="Picture 8" descr="img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5058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57200" y="2438400"/>
            <a:ext cx="4114800" cy="457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457200"/>
            <a:ext cx="7620000" cy="381000"/>
          </a:xfrm>
        </p:spPr>
        <p:txBody>
          <a:bodyPr/>
          <a:lstStyle/>
          <a:p>
            <a:pPr eaLnBrk="1" hangingPunct="1"/>
            <a:r>
              <a:rPr lang="en-US" sz="3200"/>
              <a:t>background-repeat Example  (repeat-y)</a:t>
            </a:r>
            <a:endParaRPr lang="en-US" sz="2800"/>
          </a:p>
        </p:txBody>
      </p:sp>
      <p:sp>
        <p:nvSpPr>
          <p:cNvPr id="46083"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46084"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46085" name="Picture 6" descr="img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1438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57200" y="2971800"/>
            <a:ext cx="4114800" cy="3048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81000" y="685800"/>
            <a:ext cx="7620000" cy="381000"/>
          </a:xfrm>
        </p:spPr>
        <p:txBody>
          <a:bodyPr/>
          <a:lstStyle/>
          <a:p>
            <a:pPr eaLnBrk="1" hangingPunct="1"/>
            <a:r>
              <a:rPr lang="en-US" sz="3200"/>
              <a:t>background-repeat Example  (repeat)</a:t>
            </a:r>
            <a:endParaRPr lang="en-US" sz="2800"/>
          </a:p>
        </p:txBody>
      </p:sp>
      <p:sp>
        <p:nvSpPr>
          <p:cNvPr id="47107"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47108"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47109" name="Picture 8" descr="img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852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04800" y="2438400"/>
            <a:ext cx="4267200" cy="3810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rmAutofit fontScale="90000"/>
          </a:bodyPr>
          <a:lstStyle/>
          <a:p>
            <a:pPr eaLnBrk="1" fontAlgn="auto" hangingPunct="1">
              <a:spcAft>
                <a:spcPts val="0"/>
              </a:spcAft>
              <a:defRPr/>
            </a:pPr>
            <a:r>
              <a:t>What is CSS?</a:t>
            </a:r>
            <a:br>
              <a:rPr/>
            </a:br>
            <a:endParaRPr/>
          </a:p>
        </p:txBody>
      </p:sp>
      <p:sp>
        <p:nvSpPr>
          <p:cNvPr id="11267" name="TextBox 3"/>
          <p:cNvSpPr txBox="1">
            <a:spLocks noChangeArrowheads="1"/>
          </p:cNvSpPr>
          <p:nvPr/>
        </p:nvSpPr>
        <p:spPr bwMode="auto">
          <a:xfrm>
            <a:off x="152400" y="2190750"/>
            <a:ext cx="86106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anose="05000000000000000000" pitchFamily="2" charset="2"/>
              <a:buChar char="q"/>
            </a:pPr>
            <a:r>
              <a:rPr lang="en-US" sz="2400" b="1">
                <a:latin typeface="Arial" panose="020B0604020202020204" pitchFamily="34" charset="0"/>
              </a:rPr>
              <a:t>  CSS</a:t>
            </a:r>
            <a:r>
              <a:rPr lang="en-US" sz="2400">
                <a:latin typeface="Arial" panose="020B0604020202020204" pitchFamily="34" charset="0"/>
              </a:rPr>
              <a:t> stands for </a:t>
            </a:r>
            <a:r>
              <a:rPr lang="en-US" sz="2400" b="1">
                <a:latin typeface="Arial" panose="020B0604020202020204" pitchFamily="34" charset="0"/>
              </a:rPr>
              <a:t>C</a:t>
            </a:r>
            <a:r>
              <a:rPr lang="en-US" sz="2400">
                <a:latin typeface="Arial" panose="020B0604020202020204" pitchFamily="34" charset="0"/>
              </a:rPr>
              <a:t>ascading </a:t>
            </a:r>
            <a:r>
              <a:rPr lang="en-US" sz="2400" b="1">
                <a:latin typeface="Arial" panose="020B0604020202020204" pitchFamily="34" charset="0"/>
              </a:rPr>
              <a:t>S</a:t>
            </a:r>
            <a:r>
              <a:rPr lang="en-US" sz="2400">
                <a:latin typeface="Arial" panose="020B0604020202020204" pitchFamily="34" charset="0"/>
              </a:rPr>
              <a:t>tyle </a:t>
            </a:r>
            <a:r>
              <a:rPr lang="en-US" sz="2400" b="1">
                <a:latin typeface="Arial" panose="020B0604020202020204" pitchFamily="34" charset="0"/>
              </a:rPr>
              <a:t>S</a:t>
            </a:r>
            <a:r>
              <a:rPr lang="en-US" sz="2400">
                <a:latin typeface="Arial" panose="020B0604020202020204" pitchFamily="34" charset="0"/>
              </a:rPr>
              <a:t>heets</a:t>
            </a:r>
          </a:p>
          <a:p>
            <a:pPr eaLnBrk="1" hangingPunct="1">
              <a:spcBef>
                <a:spcPct val="0"/>
              </a:spcBef>
              <a:buClrTx/>
              <a:buSzTx/>
              <a:buFont typeface="Wingdings" panose="05000000000000000000" pitchFamily="2" charset="2"/>
              <a:buChar char="q"/>
            </a:pPr>
            <a:r>
              <a:rPr lang="en-US" sz="2400">
                <a:latin typeface="Arial" panose="020B0604020202020204" pitchFamily="34" charset="0"/>
              </a:rPr>
              <a:t>  CSS defines </a:t>
            </a:r>
            <a:r>
              <a:rPr lang="en-US" sz="2400" b="1">
                <a:latin typeface="Arial" panose="020B0604020202020204" pitchFamily="34" charset="0"/>
              </a:rPr>
              <a:t>how to display</a:t>
            </a:r>
            <a:r>
              <a:rPr lang="en-US" sz="2400">
                <a:latin typeface="Arial" panose="020B0604020202020204" pitchFamily="34" charset="0"/>
              </a:rPr>
              <a:t> HTML elements on webpage</a:t>
            </a:r>
          </a:p>
          <a:p>
            <a:pPr eaLnBrk="1" hangingPunct="1">
              <a:spcBef>
                <a:spcPct val="0"/>
              </a:spcBef>
              <a:buClrTx/>
              <a:buSzTx/>
              <a:buFont typeface="Wingdings" panose="05000000000000000000" pitchFamily="2" charset="2"/>
              <a:buChar char="q"/>
            </a:pPr>
            <a:r>
              <a:rPr lang="en-US" sz="2400">
                <a:latin typeface="Arial" panose="020B0604020202020204" pitchFamily="34" charset="0"/>
              </a:rPr>
              <a:t>  CSS was added to HTML 4.0</a:t>
            </a:r>
          </a:p>
          <a:p>
            <a:pPr algn="just" eaLnBrk="1" hangingPunct="1">
              <a:spcBef>
                <a:spcPts val="600"/>
              </a:spcBef>
              <a:spcAft>
                <a:spcPts val="600"/>
              </a:spcAft>
              <a:buClrTx/>
              <a:buSzTx/>
              <a:buFont typeface="Wingdings" panose="05000000000000000000" pitchFamily="2" charset="2"/>
              <a:buChar char="q"/>
            </a:pPr>
            <a:r>
              <a:rPr lang="en-US" sz="2400">
                <a:latin typeface="Arial" panose="020B0604020202020204" pitchFamily="34" charset="0"/>
              </a:rPr>
              <a:t>  It was intended to allow developers to separate content from design</a:t>
            </a:r>
          </a:p>
          <a:p>
            <a:pPr algn="just" eaLnBrk="1" hangingPunct="1">
              <a:spcBef>
                <a:spcPts val="600"/>
              </a:spcBef>
              <a:spcAft>
                <a:spcPts val="600"/>
              </a:spcAft>
              <a:buClrTx/>
              <a:buSzTx/>
              <a:buFont typeface="Wingdings" panose="05000000000000000000" pitchFamily="2" charset="2"/>
              <a:buChar char="q"/>
            </a:pPr>
            <a:r>
              <a:rPr lang="en-US" sz="2400">
                <a:latin typeface="Arial" panose="020B0604020202020204" pitchFamily="34" charset="0"/>
              </a:rPr>
              <a:t>  Style sheets allow web pages to be optimized for more than one type of devices such as PDAs and cell phones or for printing</a:t>
            </a:r>
          </a:p>
        </p:txBody>
      </p:sp>
    </p:spTree>
  </p:cSld>
  <p:clrMapOvr>
    <a:masterClrMapping/>
  </p:clrMapOvr>
  <p:transition>
    <p:cover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447800"/>
            <a:ext cx="7851648" cy="914400"/>
          </a:xfrm>
          <a:ln>
            <a:miter lim="800000"/>
            <a:headEnd/>
            <a:tailEnd/>
          </a:ln>
        </p:spPr>
        <p:txBody>
          <a:bodyPr>
            <a:noAutofit/>
          </a:bodyPr>
          <a:lstStyle/>
          <a:p>
            <a:pPr eaLnBrk="1" fontAlgn="auto" hangingPunct="1">
              <a:spcAft>
                <a:spcPts val="0"/>
              </a:spcAft>
              <a:defRPr/>
            </a:pPr>
            <a:r>
              <a:rPr lang="en-US" sz="6600" dirty="0"/>
              <a:t>CSS Text</a:t>
            </a:r>
          </a:p>
        </p:txBody>
      </p:sp>
    </p:spTree>
  </p:cSld>
  <p:clrMapOvr>
    <a:masterClrMapping/>
  </p:clrMapOvr>
  <p:transition>
    <p:cover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990600"/>
            <a:ext cx="8229600" cy="609600"/>
          </a:xfrm>
        </p:spPr>
        <p:txBody>
          <a:bodyPr/>
          <a:lstStyle/>
          <a:p>
            <a:pPr eaLnBrk="1" hangingPunct="1"/>
            <a:r>
              <a:rPr lang="en-US" sz="4400"/>
              <a:t>Common CSS text properties are</a:t>
            </a:r>
          </a:p>
        </p:txBody>
      </p:sp>
      <p:sp>
        <p:nvSpPr>
          <p:cNvPr id="49155" name="Content Placeholder 2"/>
          <p:cNvSpPr>
            <a:spLocks noGrp="1"/>
          </p:cNvSpPr>
          <p:nvPr>
            <p:ph idx="1"/>
          </p:nvPr>
        </p:nvSpPr>
        <p:spPr>
          <a:xfrm>
            <a:off x="457200" y="1935163"/>
            <a:ext cx="8229600" cy="3551237"/>
          </a:xfrm>
        </p:spPr>
        <p:txBody>
          <a:bodyPr/>
          <a:lstStyle/>
          <a:p>
            <a:pPr eaLnBrk="1" hangingPunct="1">
              <a:buFont typeface="Wingdings 2" panose="05020102010507070707" pitchFamily="18" charset="2"/>
              <a:buNone/>
            </a:pPr>
            <a:endParaRPr lang="en-US"/>
          </a:p>
          <a:p>
            <a:pPr lvl="1" eaLnBrk="1" hangingPunct="1"/>
            <a:r>
              <a:rPr lang="en-US" b="1">
                <a:latin typeface="Tahoma" panose="020B0604030504040204" pitchFamily="34" charset="0"/>
                <a:cs typeface="Tahoma" panose="020B0604030504040204" pitchFamily="34" charset="0"/>
              </a:rPr>
              <a:t>Text Color</a:t>
            </a:r>
          </a:p>
          <a:p>
            <a:pPr lvl="1" eaLnBrk="1" hangingPunct="1"/>
            <a:r>
              <a:rPr lang="en-US" b="1">
                <a:latin typeface="Tahoma" panose="020B0604030504040204" pitchFamily="34" charset="0"/>
                <a:cs typeface="Tahoma" panose="020B0604030504040204" pitchFamily="34" charset="0"/>
              </a:rPr>
              <a:t>Text Alignment</a:t>
            </a:r>
          </a:p>
          <a:p>
            <a:pPr lvl="1" eaLnBrk="1" hangingPunct="1"/>
            <a:r>
              <a:rPr lang="en-US" b="1">
                <a:latin typeface="Tahoma" panose="020B0604030504040204" pitchFamily="34" charset="0"/>
                <a:cs typeface="Tahoma" panose="020B0604030504040204" pitchFamily="34" charset="0"/>
              </a:rPr>
              <a:t>Text Transformation</a:t>
            </a:r>
          </a:p>
          <a:p>
            <a:pPr lvl="1" eaLnBrk="1" hangingPunct="1"/>
            <a:r>
              <a:rPr lang="en-US" b="1">
                <a:latin typeface="Tahoma" panose="020B0604030504040204" pitchFamily="34" charset="0"/>
                <a:cs typeface="Tahoma" panose="020B0604030504040204" pitchFamily="34" charset="0"/>
              </a:rPr>
              <a:t>Text Indentation</a:t>
            </a:r>
          </a:p>
          <a:p>
            <a:pPr lvl="1" eaLnBrk="1" hangingPunct="1"/>
            <a:endParaRPr lang="en-US"/>
          </a:p>
          <a:p>
            <a:pPr lvl="1" eaLnBrk="1" hangingPunct="1">
              <a:buFont typeface="Wingdings 2" panose="05020102010507070707" pitchFamily="18" charset="2"/>
              <a:buNone/>
            </a:pPr>
            <a:endParaRPr lang="en-US"/>
          </a:p>
          <a:p>
            <a:pPr eaLnBrk="1" hangingPunct="1"/>
            <a:endParaRPr lang="en-US"/>
          </a:p>
        </p:txBody>
      </p:sp>
    </p:spTree>
  </p:cSld>
  <p:clrMapOvr>
    <a:masterClrMapping/>
  </p:clrMapOvr>
  <p:transition>
    <p:cover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533400"/>
            <a:ext cx="8229600" cy="590550"/>
          </a:xfrm>
        </p:spPr>
        <p:txBody>
          <a:bodyPr/>
          <a:lstStyle/>
          <a:p>
            <a:r>
              <a:rPr lang="en-US"/>
              <a:t>Text color</a:t>
            </a:r>
          </a:p>
        </p:txBody>
      </p:sp>
      <p:sp>
        <p:nvSpPr>
          <p:cNvPr id="3" name="Content Placeholder 2"/>
          <p:cNvSpPr>
            <a:spLocks noGrp="1"/>
          </p:cNvSpPr>
          <p:nvPr>
            <p:ph idx="1"/>
          </p:nvPr>
        </p:nvSpPr>
        <p:spPr>
          <a:xfrm>
            <a:off x="457200" y="1447800"/>
            <a:ext cx="8229600" cy="4389438"/>
          </a:xfrm>
        </p:spPr>
        <p:txBody>
          <a:bodyPr/>
          <a:lstStyle/>
          <a:p>
            <a:pPr>
              <a:defRPr/>
            </a:pPr>
            <a:r>
              <a:rPr lang="en-US" dirty="0"/>
              <a:t>The </a:t>
            </a:r>
            <a:r>
              <a:rPr lang="en-US" b="1" dirty="0"/>
              <a:t>color</a:t>
            </a:r>
            <a:r>
              <a:rPr lang="en-US" dirty="0"/>
              <a:t> properties is used to change text color in </a:t>
            </a:r>
            <a:r>
              <a:rPr lang="en-US" dirty="0" err="1"/>
              <a:t>css</a:t>
            </a:r>
            <a:endParaRPr lang="en-US" dirty="0"/>
          </a:p>
          <a:p>
            <a:pPr>
              <a:defRPr/>
            </a:pPr>
            <a:r>
              <a:rPr lang="en-US" dirty="0" err="1"/>
              <a:t>Syntex</a:t>
            </a:r>
            <a:r>
              <a:rPr lang="en-US" dirty="0"/>
              <a:t>-</a:t>
            </a:r>
          </a:p>
          <a:p>
            <a:pPr marL="393700" lvl="1" indent="0">
              <a:buFont typeface="Wingdings 2" panose="05020102010507070707" pitchFamily="18" charset="2"/>
              <a:buNone/>
              <a:defRPr/>
            </a:pPr>
            <a:r>
              <a:rPr lang="en-US" dirty="0"/>
              <a:t>color: </a:t>
            </a:r>
            <a:r>
              <a:rPr lang="en-US" dirty="0" err="1"/>
              <a:t>color_value</a:t>
            </a:r>
            <a:r>
              <a:rPr lang="en-US" dirty="0"/>
              <a:t>;</a:t>
            </a:r>
          </a:p>
          <a:p>
            <a:pPr lvl="1">
              <a:defRPr/>
            </a:pPr>
            <a:endParaRPr lang="en-US" dirty="0"/>
          </a:p>
          <a:p>
            <a:pPr>
              <a:defRPr/>
            </a:pPr>
            <a:r>
              <a:rPr lang="en-US" dirty="0"/>
              <a:t>With CSS, a color is most often specified by:</a:t>
            </a:r>
          </a:p>
          <a:p>
            <a:pPr lvl="1">
              <a:defRPr/>
            </a:pPr>
            <a:r>
              <a:rPr lang="en-US" dirty="0"/>
              <a:t>a HEX value - like "#ff0000"</a:t>
            </a:r>
          </a:p>
          <a:p>
            <a:pPr lvl="1">
              <a:defRPr/>
            </a:pPr>
            <a:r>
              <a:rPr lang="en-US" dirty="0"/>
              <a:t>an RGB value - like "</a:t>
            </a:r>
            <a:r>
              <a:rPr lang="en-US" dirty="0" err="1"/>
              <a:t>rgb</a:t>
            </a:r>
            <a:r>
              <a:rPr lang="en-US" dirty="0"/>
              <a:t>(255,0,0)"</a:t>
            </a:r>
          </a:p>
          <a:p>
            <a:pPr lvl="1">
              <a:defRPr/>
            </a:pPr>
            <a:r>
              <a:rPr lang="en-US" dirty="0"/>
              <a:t>a color name - like "red"</a:t>
            </a:r>
          </a:p>
          <a:p>
            <a:pPr>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81000" y="533400"/>
            <a:ext cx="7620000" cy="381000"/>
          </a:xfrm>
        </p:spPr>
        <p:txBody>
          <a:bodyPr/>
          <a:lstStyle/>
          <a:p>
            <a:pPr eaLnBrk="1" hangingPunct="1"/>
            <a:r>
              <a:rPr lang="en-US" sz="3600" b="1"/>
              <a:t>Text Color</a:t>
            </a:r>
            <a:endParaRPr lang="en-US" sz="3200"/>
          </a:p>
        </p:txBody>
      </p:sp>
      <p:sp>
        <p:nvSpPr>
          <p:cNvPr id="51203" name="TextBox 3"/>
          <p:cNvSpPr txBox="1">
            <a:spLocks noChangeArrowheads="1"/>
          </p:cNvSpPr>
          <p:nvPr/>
        </p:nvSpPr>
        <p:spPr bwMode="auto">
          <a:xfrm>
            <a:off x="533400" y="9144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just" eaLnBrk="1" hangingPunct="1">
              <a:spcBef>
                <a:spcPct val="0"/>
              </a:spcBef>
              <a:buClrTx/>
              <a:buSzTx/>
              <a:buFontTx/>
              <a:buNone/>
            </a:pPr>
            <a:r>
              <a:rPr lang="en-US" sz="2000">
                <a:latin typeface="Tahoma" panose="020B0604030504040204" pitchFamily="34" charset="0"/>
                <a:cs typeface="Tahoma" panose="020B0604030504040204" pitchFamily="34" charset="0"/>
              </a:rPr>
              <a:t>The </a:t>
            </a:r>
            <a:r>
              <a:rPr lang="en-US" sz="2000" b="1">
                <a:latin typeface="Tahoma" panose="020B0604030504040204" pitchFamily="34" charset="0"/>
                <a:cs typeface="Tahoma" panose="020B0604030504040204" pitchFamily="34" charset="0"/>
              </a:rPr>
              <a:t>color</a:t>
            </a:r>
            <a:r>
              <a:rPr lang="en-US" sz="2000">
                <a:latin typeface="Tahoma" panose="020B0604030504040204" pitchFamily="34" charset="0"/>
                <a:cs typeface="Tahoma" panose="020B0604030504040204" pitchFamily="34" charset="0"/>
              </a:rPr>
              <a:t> property is used to set the color of the text.</a:t>
            </a:r>
          </a:p>
        </p:txBody>
      </p:sp>
      <p:sp>
        <p:nvSpPr>
          <p:cNvPr id="51204"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51205"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51206" name="Picture 8" descr="img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343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57200" y="2209800"/>
            <a:ext cx="4038600" cy="11430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323850"/>
            <a:ext cx="8229600" cy="819150"/>
          </a:xfrm>
        </p:spPr>
        <p:txBody>
          <a:bodyPr anchor="ctr"/>
          <a:lstStyle/>
          <a:p>
            <a:r>
              <a:rPr lang="en-US"/>
              <a:t>Text alignment</a:t>
            </a:r>
          </a:p>
        </p:txBody>
      </p:sp>
      <p:sp>
        <p:nvSpPr>
          <p:cNvPr id="52227" name="Content Placeholder 2"/>
          <p:cNvSpPr>
            <a:spLocks noGrp="1"/>
          </p:cNvSpPr>
          <p:nvPr>
            <p:ph idx="1"/>
          </p:nvPr>
        </p:nvSpPr>
        <p:spPr>
          <a:xfrm>
            <a:off x="457200" y="1401763"/>
            <a:ext cx="8229600" cy="4389437"/>
          </a:xfrm>
        </p:spPr>
        <p:txBody>
          <a:bodyPr/>
          <a:lstStyle/>
          <a:p>
            <a:r>
              <a:rPr lang="en-US" sz="2400"/>
              <a:t>The</a:t>
            </a:r>
            <a:r>
              <a:rPr lang="en-US" sz="2400" b="1"/>
              <a:t> text-align </a:t>
            </a:r>
            <a:r>
              <a:rPr lang="en-US" sz="2400"/>
              <a:t>property is used to set the horizontal alignment of a text.</a:t>
            </a:r>
          </a:p>
          <a:p>
            <a:r>
              <a:rPr lang="en-US" sz="2400"/>
              <a:t>Text can be </a:t>
            </a:r>
            <a:r>
              <a:rPr lang="en-US" sz="2400" b="1"/>
              <a:t>centered</a:t>
            </a:r>
            <a:r>
              <a:rPr lang="en-US" sz="2400"/>
              <a:t>, or </a:t>
            </a:r>
            <a:r>
              <a:rPr lang="en-US" sz="2400" b="1"/>
              <a:t>aligned </a:t>
            </a:r>
            <a:r>
              <a:rPr lang="en-US" sz="2400"/>
              <a:t>to the </a:t>
            </a:r>
            <a:r>
              <a:rPr lang="en-US" sz="2400" b="1"/>
              <a:t>left</a:t>
            </a:r>
            <a:r>
              <a:rPr lang="en-US" sz="2400"/>
              <a:t> or </a:t>
            </a:r>
            <a:r>
              <a:rPr lang="en-US" sz="2400" b="1"/>
              <a:t>right</a:t>
            </a:r>
            <a:r>
              <a:rPr lang="en-US" sz="2400"/>
              <a:t>, or </a:t>
            </a:r>
            <a:r>
              <a:rPr lang="en-US" sz="2400" b="1"/>
              <a:t>justified</a:t>
            </a:r>
            <a:r>
              <a:rPr lang="en-US" sz="2400"/>
              <a:t>.</a:t>
            </a:r>
          </a:p>
          <a:p>
            <a:endParaRPr lang="en-US"/>
          </a:p>
        </p:txBody>
      </p:sp>
      <p:graphicFrame>
        <p:nvGraphicFramePr>
          <p:cNvPr id="4" name="Table 3"/>
          <p:cNvGraphicFramePr>
            <a:graphicFrameLocks noGrp="1"/>
          </p:cNvGraphicFramePr>
          <p:nvPr/>
        </p:nvGraphicFramePr>
        <p:xfrm>
          <a:off x="1066800" y="3281363"/>
          <a:ext cx="7010400" cy="3267075"/>
        </p:xfrm>
        <a:graphic>
          <a:graphicData uri="http://schemas.openxmlformats.org/drawingml/2006/table">
            <a:tbl>
              <a:tblPr firstRow="1" bandRow="1">
                <a:tableStyleId>{5C22544A-7EE6-4342-B048-85BDC9FD1C3A}</a:tableStyleId>
              </a:tblPr>
              <a:tblGrid>
                <a:gridCol w="1577340">
                  <a:extLst>
                    <a:ext uri="{9D8B030D-6E8A-4147-A177-3AD203B41FA5}">
                      <a16:colId xmlns:a16="http://schemas.microsoft.com/office/drawing/2014/main" val="20000"/>
                    </a:ext>
                  </a:extLst>
                </a:gridCol>
                <a:gridCol w="5433060">
                  <a:extLst>
                    <a:ext uri="{9D8B030D-6E8A-4147-A177-3AD203B41FA5}">
                      <a16:colId xmlns:a16="http://schemas.microsoft.com/office/drawing/2014/main" val="20001"/>
                    </a:ext>
                  </a:extLst>
                </a:gridCol>
              </a:tblGrid>
              <a:tr h="413339">
                <a:tc>
                  <a:txBody>
                    <a:bodyPr/>
                    <a:lstStyle/>
                    <a:p>
                      <a:pPr algn="l"/>
                      <a:r>
                        <a:rPr lang="en-US" sz="1600" dirty="0">
                          <a:latin typeface="+mj-lt"/>
                        </a:rPr>
                        <a:t>Value</a:t>
                      </a:r>
                    </a:p>
                  </a:txBody>
                  <a:tcPr marT="45724" marB="45724" anchor="ctr"/>
                </a:tc>
                <a:tc>
                  <a:txBody>
                    <a:bodyPr/>
                    <a:lstStyle/>
                    <a:p>
                      <a:pPr algn="l"/>
                      <a:r>
                        <a:rPr lang="en-US" sz="1600" dirty="0">
                          <a:latin typeface="+mj-lt"/>
                        </a:rPr>
                        <a:t>Description</a:t>
                      </a:r>
                    </a:p>
                  </a:txBody>
                  <a:tcPr marT="45724" marB="45724" anchor="ctr"/>
                </a:tc>
                <a:extLst>
                  <a:ext uri="{0D108BD9-81ED-4DB2-BD59-A6C34878D82A}">
                    <a16:rowId xmlns:a16="http://schemas.microsoft.com/office/drawing/2014/main" val="10000"/>
                  </a:ext>
                </a:extLst>
              </a:tr>
              <a:tr h="713434">
                <a:tc>
                  <a:txBody>
                    <a:bodyPr/>
                    <a:lstStyle/>
                    <a:p>
                      <a:r>
                        <a:rPr lang="en-US" sz="1800" dirty="0">
                          <a:latin typeface="Tahoma" pitchFamily="34" charset="0"/>
                          <a:ea typeface="Tahoma" pitchFamily="34" charset="0"/>
                          <a:cs typeface="Tahoma" pitchFamily="34" charset="0"/>
                        </a:rPr>
                        <a:t>left</a:t>
                      </a:r>
                    </a:p>
                  </a:txBody>
                  <a:tcPr marT="45724" marB="45724" anchor="ctr"/>
                </a:tc>
                <a:tc>
                  <a:txBody>
                    <a:bodyPr/>
                    <a:lstStyle/>
                    <a:p>
                      <a:r>
                        <a:rPr lang="en-US" sz="1800" dirty="0">
                          <a:latin typeface="Tahoma" pitchFamily="34" charset="0"/>
                          <a:ea typeface="Tahoma" pitchFamily="34" charset="0"/>
                          <a:cs typeface="Tahoma" pitchFamily="34" charset="0"/>
                        </a:rPr>
                        <a:t>Text is left aligned</a:t>
                      </a:r>
                    </a:p>
                  </a:txBody>
                  <a:tcPr marT="45724" marB="45724" anchor="ctr"/>
                </a:tc>
                <a:extLst>
                  <a:ext uri="{0D108BD9-81ED-4DB2-BD59-A6C34878D82A}">
                    <a16:rowId xmlns:a16="http://schemas.microsoft.com/office/drawing/2014/main" val="10001"/>
                  </a:ext>
                </a:extLst>
              </a:tr>
              <a:tr h="713434">
                <a:tc>
                  <a:txBody>
                    <a:bodyPr/>
                    <a:lstStyle/>
                    <a:p>
                      <a:r>
                        <a:rPr lang="en-US" sz="1800" dirty="0"/>
                        <a:t>center</a:t>
                      </a:r>
                      <a:endParaRPr lang="en-US" sz="1800" dirty="0">
                        <a:latin typeface="Tahoma" pitchFamily="34" charset="0"/>
                        <a:ea typeface="Tahoma" pitchFamily="34" charset="0"/>
                        <a:cs typeface="Tahoma" pitchFamily="34" charset="0"/>
                      </a:endParaRPr>
                    </a:p>
                  </a:txBody>
                  <a:tcPr marT="45724" marB="45724" anchor="ctr"/>
                </a:tc>
                <a:tc>
                  <a:txBody>
                    <a:bodyPr/>
                    <a:lstStyle/>
                    <a:p>
                      <a:r>
                        <a:rPr lang="en-US" sz="1800" dirty="0">
                          <a:latin typeface="Tahoma" pitchFamily="34" charset="0"/>
                          <a:ea typeface="Tahoma" pitchFamily="34" charset="0"/>
                          <a:cs typeface="Tahoma" pitchFamily="34" charset="0"/>
                        </a:rPr>
                        <a:t>Text is center aligned</a:t>
                      </a:r>
                    </a:p>
                  </a:txBody>
                  <a:tcPr marT="45724" marB="45724" anchor="ctr"/>
                </a:tc>
                <a:extLst>
                  <a:ext uri="{0D108BD9-81ED-4DB2-BD59-A6C34878D82A}">
                    <a16:rowId xmlns:a16="http://schemas.microsoft.com/office/drawing/2014/main" val="10002"/>
                  </a:ext>
                </a:extLst>
              </a:tr>
              <a:tr h="713434">
                <a:tc>
                  <a:txBody>
                    <a:bodyPr/>
                    <a:lstStyle/>
                    <a:p>
                      <a:r>
                        <a:rPr lang="en-US" sz="1800" dirty="0"/>
                        <a:t>right</a:t>
                      </a:r>
                      <a:endParaRPr lang="en-US" sz="1800" dirty="0">
                        <a:latin typeface="Tahoma" pitchFamily="34" charset="0"/>
                        <a:ea typeface="Tahoma" pitchFamily="34" charset="0"/>
                        <a:cs typeface="Tahoma" pitchFamily="34" charset="0"/>
                      </a:endParaRPr>
                    </a:p>
                  </a:txBody>
                  <a:tcPr marT="45724" marB="45724" anchor="ctr"/>
                </a:tc>
                <a:tc>
                  <a:txBody>
                    <a:bodyPr/>
                    <a:lstStyle/>
                    <a:p>
                      <a:r>
                        <a:rPr lang="en-US" sz="1800" dirty="0">
                          <a:latin typeface="Tahoma" pitchFamily="34" charset="0"/>
                          <a:ea typeface="Tahoma" pitchFamily="34" charset="0"/>
                          <a:cs typeface="Tahoma" pitchFamily="34" charset="0"/>
                        </a:rPr>
                        <a:t>Text is right aligned</a:t>
                      </a:r>
                      <a:endParaRPr lang="en-US" sz="1800" b="1" dirty="0">
                        <a:latin typeface="Tahoma" pitchFamily="34" charset="0"/>
                        <a:ea typeface="Tahoma" pitchFamily="34" charset="0"/>
                        <a:cs typeface="Tahoma" pitchFamily="34" charset="0"/>
                      </a:endParaRPr>
                    </a:p>
                  </a:txBody>
                  <a:tcPr marT="45724" marB="45724" anchor="ctr"/>
                </a:tc>
                <a:extLst>
                  <a:ext uri="{0D108BD9-81ED-4DB2-BD59-A6C34878D82A}">
                    <a16:rowId xmlns:a16="http://schemas.microsoft.com/office/drawing/2014/main" val="10003"/>
                  </a:ext>
                </a:extLst>
              </a:tr>
              <a:tr h="713434">
                <a:tc>
                  <a:txBody>
                    <a:bodyPr/>
                    <a:lstStyle/>
                    <a:p>
                      <a:r>
                        <a:rPr lang="en-US" sz="1800" dirty="0"/>
                        <a:t>justify</a:t>
                      </a:r>
                      <a:endParaRPr lang="en-US" sz="1800" dirty="0">
                        <a:latin typeface="Tahoma" pitchFamily="34" charset="0"/>
                        <a:ea typeface="Tahoma" pitchFamily="34" charset="0"/>
                        <a:cs typeface="Tahoma" pitchFamily="34" charset="0"/>
                      </a:endParaRPr>
                    </a:p>
                  </a:txBody>
                  <a:tcPr marT="45724" marB="45724" anchor="ctr"/>
                </a:tc>
                <a:tc>
                  <a:txBody>
                    <a:bodyPr/>
                    <a:lstStyle/>
                    <a:p>
                      <a:r>
                        <a:rPr lang="en-US" sz="1800" dirty="0">
                          <a:latin typeface="Tahoma" pitchFamily="34" charset="0"/>
                          <a:ea typeface="Tahoma" pitchFamily="34" charset="0"/>
                          <a:cs typeface="Tahoma" pitchFamily="34" charset="0"/>
                        </a:rPr>
                        <a:t>Text is justified</a:t>
                      </a:r>
                      <a:endParaRPr lang="en-US" sz="1800" b="1" dirty="0">
                        <a:latin typeface="Tahoma" pitchFamily="34" charset="0"/>
                        <a:ea typeface="Tahoma" pitchFamily="34" charset="0"/>
                        <a:cs typeface="Tahoma" pitchFamily="34" charset="0"/>
                      </a:endParaRPr>
                    </a:p>
                  </a:txBody>
                  <a:tcPr marT="45724" marB="45724"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81000" y="685800"/>
            <a:ext cx="7620000" cy="381000"/>
          </a:xfrm>
        </p:spPr>
        <p:txBody>
          <a:bodyPr/>
          <a:lstStyle/>
          <a:p>
            <a:pPr eaLnBrk="1" hangingPunct="1"/>
            <a:r>
              <a:rPr lang="en-US" sz="3200" b="1"/>
              <a:t>Text Alignment</a:t>
            </a:r>
            <a:endParaRPr lang="en-US" sz="2800"/>
          </a:p>
        </p:txBody>
      </p:sp>
      <p:sp>
        <p:nvSpPr>
          <p:cNvPr id="53251" name="TextBox 3"/>
          <p:cNvSpPr txBox="1">
            <a:spLocks noChangeArrowheads="1"/>
          </p:cNvSpPr>
          <p:nvPr/>
        </p:nvSpPr>
        <p:spPr bwMode="auto">
          <a:xfrm>
            <a:off x="533400" y="1066800"/>
            <a:ext cx="7620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text-align property is used to set the horizontal alignment of a text. Text can be </a:t>
            </a:r>
            <a:r>
              <a:rPr lang="en-US" sz="1800" b="1">
                <a:latin typeface="Tahoma" panose="020B0604030504040204" pitchFamily="34" charset="0"/>
                <a:cs typeface="Tahoma" panose="020B0604030504040204" pitchFamily="34" charset="0"/>
              </a:rPr>
              <a:t>centered</a:t>
            </a:r>
            <a:r>
              <a:rPr lang="en-US" sz="1800">
                <a:latin typeface="Tahoma" panose="020B0604030504040204" pitchFamily="34" charset="0"/>
                <a:cs typeface="Tahoma" panose="020B0604030504040204" pitchFamily="34" charset="0"/>
              </a:rPr>
              <a:t>, or aligned to the </a:t>
            </a:r>
            <a:r>
              <a:rPr lang="en-US" sz="1800" b="1">
                <a:latin typeface="Tahoma" panose="020B0604030504040204" pitchFamily="34" charset="0"/>
                <a:cs typeface="Tahoma" panose="020B0604030504040204" pitchFamily="34" charset="0"/>
              </a:rPr>
              <a:t>left</a:t>
            </a:r>
            <a:r>
              <a:rPr lang="en-US" sz="1800">
                <a:latin typeface="Tahoma" panose="020B0604030504040204" pitchFamily="34" charset="0"/>
                <a:cs typeface="Tahoma" panose="020B0604030504040204" pitchFamily="34" charset="0"/>
              </a:rPr>
              <a:t> or </a:t>
            </a:r>
            <a:r>
              <a:rPr lang="en-US" sz="1800" b="1">
                <a:latin typeface="Tahoma" panose="020B0604030504040204" pitchFamily="34" charset="0"/>
                <a:cs typeface="Tahoma" panose="020B0604030504040204" pitchFamily="34" charset="0"/>
              </a:rPr>
              <a:t>right</a:t>
            </a:r>
            <a:r>
              <a:rPr lang="en-US" sz="1800">
                <a:latin typeface="Tahoma" panose="020B0604030504040204" pitchFamily="34" charset="0"/>
                <a:cs typeface="Tahoma" panose="020B0604030504040204" pitchFamily="34" charset="0"/>
              </a:rPr>
              <a:t>, or </a:t>
            </a:r>
            <a:r>
              <a:rPr lang="en-US" sz="1800" b="1">
                <a:latin typeface="Tahoma" panose="020B0604030504040204" pitchFamily="34" charset="0"/>
                <a:cs typeface="Tahoma" panose="020B0604030504040204" pitchFamily="34" charset="0"/>
              </a:rPr>
              <a:t>justified</a:t>
            </a:r>
            <a:r>
              <a:rPr lang="en-US" sz="2000">
                <a:latin typeface="Tahoma" panose="020B0604030504040204" pitchFamily="34" charset="0"/>
                <a:cs typeface="Tahoma" panose="020B0604030504040204" pitchFamily="34" charset="0"/>
              </a:rPr>
              <a:t>.</a:t>
            </a:r>
            <a:endParaRPr lang="en-US" sz="1800">
              <a:latin typeface="Tahoma" panose="020B0604030504040204" pitchFamily="34" charset="0"/>
              <a:cs typeface="Tahoma" panose="020B0604030504040204" pitchFamily="34" charset="0"/>
            </a:endParaRPr>
          </a:p>
        </p:txBody>
      </p:sp>
      <p:sp>
        <p:nvSpPr>
          <p:cNvPr id="53252"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53253"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53254" name="Picture 7" descr="img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85950"/>
            <a:ext cx="89725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52400" y="2286000"/>
            <a:ext cx="3886200" cy="1219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81000" y="533400"/>
            <a:ext cx="7620000" cy="381000"/>
          </a:xfrm>
        </p:spPr>
        <p:txBody>
          <a:bodyPr/>
          <a:lstStyle/>
          <a:p>
            <a:r>
              <a:rPr lang="en-US" sz="3600" b="1"/>
              <a:t>Text Transformation</a:t>
            </a:r>
          </a:p>
        </p:txBody>
      </p:sp>
      <p:sp>
        <p:nvSpPr>
          <p:cNvPr id="54275" name="TextBox 3"/>
          <p:cNvSpPr txBox="1">
            <a:spLocks noChangeArrowheads="1"/>
          </p:cNvSpPr>
          <p:nvPr/>
        </p:nvSpPr>
        <p:spPr bwMode="auto">
          <a:xfrm>
            <a:off x="457200" y="9144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Tahoma" panose="020B0604030504040204" pitchFamily="34" charset="0"/>
                <a:cs typeface="Tahoma" panose="020B0604030504040204" pitchFamily="34" charset="0"/>
              </a:rPr>
              <a:t>The text-transform property is used to specify </a:t>
            </a:r>
            <a:r>
              <a:rPr lang="en-US" sz="2000" b="1">
                <a:latin typeface="Tahoma" panose="020B0604030504040204" pitchFamily="34" charset="0"/>
                <a:cs typeface="Tahoma" panose="020B0604030504040204" pitchFamily="34" charset="0"/>
              </a:rPr>
              <a:t>uppercase</a:t>
            </a:r>
            <a:r>
              <a:rPr lang="en-US" sz="2000">
                <a:latin typeface="Tahoma" panose="020B0604030504040204" pitchFamily="34" charset="0"/>
                <a:cs typeface="Tahoma" panose="020B0604030504040204" pitchFamily="34" charset="0"/>
              </a:rPr>
              <a:t> and </a:t>
            </a:r>
            <a:r>
              <a:rPr lang="en-US" sz="2000" b="1">
                <a:latin typeface="Tahoma" panose="020B0604030504040204" pitchFamily="34" charset="0"/>
                <a:cs typeface="Tahoma" panose="020B0604030504040204" pitchFamily="34" charset="0"/>
              </a:rPr>
              <a:t>lowercase</a:t>
            </a:r>
            <a:r>
              <a:rPr lang="en-US" sz="2000">
                <a:latin typeface="Tahoma" panose="020B0604030504040204" pitchFamily="34" charset="0"/>
                <a:cs typeface="Tahoma" panose="020B0604030504040204" pitchFamily="34" charset="0"/>
              </a:rPr>
              <a:t> letters in a text.</a:t>
            </a:r>
          </a:p>
        </p:txBody>
      </p:sp>
      <p:sp>
        <p:nvSpPr>
          <p:cNvPr id="54276"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54277"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54278" name="Picture 9" descr="img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73601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228600" y="2362200"/>
            <a:ext cx="4572000"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228600" y="3886200"/>
            <a:ext cx="4572000" cy="12954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4988"/>
            <a:ext cx="8639175" cy="451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9" name="Title 1"/>
          <p:cNvSpPr>
            <a:spLocks noGrp="1"/>
          </p:cNvSpPr>
          <p:nvPr>
            <p:ph type="title"/>
          </p:nvPr>
        </p:nvSpPr>
        <p:spPr>
          <a:xfrm>
            <a:off x="381000" y="533400"/>
            <a:ext cx="7620000" cy="381000"/>
          </a:xfrm>
        </p:spPr>
        <p:txBody>
          <a:bodyPr/>
          <a:lstStyle/>
          <a:p>
            <a:r>
              <a:rPr lang="en-US" sz="3600" b="1"/>
              <a:t>Text Decoration</a:t>
            </a:r>
          </a:p>
        </p:txBody>
      </p:sp>
      <p:sp>
        <p:nvSpPr>
          <p:cNvPr id="55300" name="TextBox 3"/>
          <p:cNvSpPr txBox="1">
            <a:spLocks noChangeArrowheads="1"/>
          </p:cNvSpPr>
          <p:nvPr/>
        </p:nvSpPr>
        <p:spPr bwMode="auto">
          <a:xfrm>
            <a:off x="457200" y="9144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Arial" panose="020B0604020202020204" pitchFamily="34" charset="0"/>
              </a:rPr>
              <a:t>The </a:t>
            </a:r>
            <a:r>
              <a:rPr lang="en-US" sz="2000" b="1">
                <a:latin typeface="Arial" panose="020B0604020202020204" pitchFamily="34" charset="0"/>
              </a:rPr>
              <a:t>text-decoration</a:t>
            </a:r>
            <a:r>
              <a:rPr lang="en-US" sz="2000">
                <a:latin typeface="Arial" panose="020B0604020202020204" pitchFamily="34" charset="0"/>
              </a:rPr>
              <a:t> property is used to set or remove decorations from text.</a:t>
            </a:r>
            <a:endParaRPr lang="en-US" sz="2000">
              <a:latin typeface="Tahoma" panose="020B0604030504040204" pitchFamily="34" charset="0"/>
              <a:cs typeface="Tahoma" panose="020B0604030504040204" pitchFamily="34" charset="0"/>
            </a:endParaRPr>
          </a:p>
        </p:txBody>
      </p:sp>
      <p:sp>
        <p:nvSpPr>
          <p:cNvPr id="55301"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55302"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12" name="Rectangle 11"/>
          <p:cNvSpPr/>
          <p:nvPr/>
        </p:nvSpPr>
        <p:spPr>
          <a:xfrm>
            <a:off x="609600" y="2590800"/>
            <a:ext cx="3581400"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228600" y="4343400"/>
            <a:ext cx="3048000" cy="9144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81000" y="685800"/>
            <a:ext cx="7620000" cy="381000"/>
          </a:xfrm>
        </p:spPr>
        <p:txBody>
          <a:bodyPr/>
          <a:lstStyle/>
          <a:p>
            <a:r>
              <a:rPr lang="en-US" sz="3600" b="1"/>
              <a:t>Text Indentation</a:t>
            </a:r>
          </a:p>
        </p:txBody>
      </p:sp>
      <p:sp>
        <p:nvSpPr>
          <p:cNvPr id="56323" name="TextBox 3"/>
          <p:cNvSpPr txBox="1">
            <a:spLocks noChangeArrowheads="1"/>
          </p:cNvSpPr>
          <p:nvPr/>
        </p:nvSpPr>
        <p:spPr bwMode="auto">
          <a:xfrm>
            <a:off x="533400" y="1044575"/>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Tahoma" panose="020B0604030504040204" pitchFamily="34" charset="0"/>
                <a:cs typeface="Tahoma" panose="020B0604030504040204" pitchFamily="34" charset="0"/>
              </a:rPr>
              <a:t>The </a:t>
            </a:r>
            <a:r>
              <a:rPr lang="en-US" sz="2000" b="1">
                <a:latin typeface="Tahoma" panose="020B0604030504040204" pitchFamily="34" charset="0"/>
                <a:cs typeface="Tahoma" panose="020B0604030504040204" pitchFamily="34" charset="0"/>
              </a:rPr>
              <a:t>text-indentation</a:t>
            </a:r>
            <a:r>
              <a:rPr lang="en-US" sz="2000">
                <a:latin typeface="Tahoma" panose="020B0604030504040204" pitchFamily="34" charset="0"/>
                <a:cs typeface="Tahoma" panose="020B0604030504040204" pitchFamily="34" charset="0"/>
              </a:rPr>
              <a:t> property is used to specify the indentation of the first line of a text.</a:t>
            </a:r>
          </a:p>
        </p:txBody>
      </p:sp>
      <p:sp>
        <p:nvSpPr>
          <p:cNvPr id="56324"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56325"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56326" name="Picture 7" descr="img1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88" y="1828800"/>
            <a:ext cx="89773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2209800"/>
            <a:ext cx="4343400" cy="6858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352" y="1371600"/>
            <a:ext cx="7851648" cy="1066800"/>
          </a:xfrm>
          <a:ln>
            <a:miter lim="800000"/>
            <a:headEnd/>
            <a:tailEnd/>
          </a:ln>
        </p:spPr>
        <p:txBody>
          <a:bodyPr/>
          <a:lstStyle/>
          <a:p>
            <a:pPr eaLnBrk="1" fontAlgn="auto" hangingPunct="1">
              <a:spcAft>
                <a:spcPts val="0"/>
              </a:spcAft>
              <a:defRPr/>
            </a:pPr>
            <a:r>
              <a:rPr lang="en-US" sz="6600" dirty="0"/>
              <a:t>CSS Font</a:t>
            </a:r>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6200"/>
            <a:ext cx="7772400" cy="1362456"/>
          </a:xfrm>
          <a:ln>
            <a:miter lim="800000"/>
            <a:headEnd/>
            <a:tailEnd/>
          </a:ln>
        </p:spPr>
        <p:txBody>
          <a:bodyPr/>
          <a:lstStyle/>
          <a:p>
            <a:pPr eaLnBrk="1" fontAlgn="auto" hangingPunct="1">
              <a:spcAft>
                <a:spcPts val="0"/>
              </a:spcAft>
              <a:defRPr/>
            </a:pPr>
            <a:r>
              <a:t>Advantage  Of using CSS</a:t>
            </a:r>
          </a:p>
        </p:txBody>
      </p:sp>
      <p:sp>
        <p:nvSpPr>
          <p:cNvPr id="7171" name="Text Placeholder 2"/>
          <p:cNvSpPr>
            <a:spLocks noGrp="1"/>
          </p:cNvSpPr>
          <p:nvPr>
            <p:ph type="body" idx="1"/>
          </p:nvPr>
        </p:nvSpPr>
        <p:spPr>
          <a:xfrm>
            <a:off x="530225" y="1447800"/>
            <a:ext cx="7772400" cy="4953000"/>
          </a:xfrm>
        </p:spPr>
        <p:txBody>
          <a:bodyPr/>
          <a:lstStyle/>
          <a:p>
            <a:pPr eaLnBrk="1" hangingPunct="1">
              <a:buFont typeface="Wingdings" pitchFamily="2" charset="2"/>
              <a:buChar char="q"/>
              <a:defRPr/>
            </a:pPr>
            <a:r>
              <a:rPr lang="en-US" sz="2400" dirty="0">
                <a:latin typeface="Tahoma" pitchFamily="34" charset="0"/>
                <a:ea typeface="Tahoma" pitchFamily="34" charset="0"/>
                <a:cs typeface="Tahoma" pitchFamily="34" charset="0"/>
              </a:rPr>
              <a:t> </a:t>
            </a:r>
            <a:r>
              <a:rPr lang="en-US" sz="2400" b="1" dirty="0">
                <a:latin typeface="Tahoma" pitchFamily="34" charset="0"/>
                <a:ea typeface="Tahoma" pitchFamily="34" charset="0"/>
                <a:cs typeface="Tahoma" pitchFamily="34" charset="0"/>
              </a:rPr>
              <a:t>Easy to maintain</a:t>
            </a:r>
          </a:p>
          <a:p>
            <a:pPr lvl="1" eaLnBrk="1" hangingPunct="1">
              <a:buClr>
                <a:schemeClr val="tx1"/>
              </a:buClr>
              <a:buFont typeface="Wingdings" pitchFamily="2" charset="2"/>
              <a:buChar char="Ø"/>
              <a:defRPr/>
            </a:pPr>
            <a:r>
              <a:rPr lang="en-US" sz="1900" dirty="0">
                <a:latin typeface="Tahoma" pitchFamily="34" charset="0"/>
                <a:ea typeface="Tahoma" pitchFamily="34" charset="0"/>
                <a:cs typeface="Tahoma" pitchFamily="34" charset="0"/>
              </a:rPr>
              <a:t>a single CSS file can be used to control the appearance of multiple HTML documents.</a:t>
            </a:r>
          </a:p>
          <a:p>
            <a:pPr lvl="1" eaLnBrk="1" hangingPunct="1">
              <a:buClr>
                <a:schemeClr val="tx1"/>
              </a:buClr>
              <a:buFont typeface="Wingdings" pitchFamily="2" charset="2"/>
              <a:buChar char="Ø"/>
              <a:defRPr/>
            </a:pPr>
            <a:r>
              <a:rPr lang="en-US" sz="1900" dirty="0">
                <a:latin typeface="Tahoma" pitchFamily="34" charset="0"/>
                <a:ea typeface="Tahoma" pitchFamily="34" charset="0"/>
                <a:cs typeface="Tahoma" pitchFamily="34" charset="0"/>
              </a:rPr>
              <a:t>Changing the appearance of an entire site can be done by editing only the CSS file</a:t>
            </a:r>
            <a:endParaRPr lang="en-US" sz="2000" dirty="0">
              <a:latin typeface="Tahoma" pitchFamily="34" charset="0"/>
              <a:ea typeface="Tahoma" pitchFamily="34" charset="0"/>
              <a:cs typeface="Tahoma" pitchFamily="34" charset="0"/>
            </a:endParaRPr>
          </a:p>
        </p:txBody>
      </p:sp>
      <p:grpSp>
        <p:nvGrpSpPr>
          <p:cNvPr id="12292" name="Group 3"/>
          <p:cNvGrpSpPr>
            <a:grpSpLocks/>
          </p:cNvGrpSpPr>
          <p:nvPr/>
        </p:nvGrpSpPr>
        <p:grpSpPr bwMode="auto">
          <a:xfrm>
            <a:off x="3352800" y="3527425"/>
            <a:ext cx="3133725" cy="2416175"/>
            <a:chOff x="4038600" y="3287840"/>
            <a:chExt cx="3133725" cy="2415919"/>
          </a:xfrm>
        </p:grpSpPr>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87840"/>
              <a:ext cx="3133725" cy="2415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94188" y="4125951"/>
              <a:ext cx="658812" cy="369849"/>
            </a:xfrm>
            <a:prstGeom prst="rect">
              <a:avLst/>
            </a:prstGeom>
            <a:noFill/>
          </p:spPr>
          <p:txBody>
            <a:bodyPr wrap="none">
              <a:spAutoFit/>
            </a:bodyPr>
            <a:lstStyle/>
            <a:p>
              <a:pPr eaLnBrk="1" hangingPunct="1">
                <a:defRPr/>
              </a:pPr>
              <a:r>
                <a:rPr lang="en-US" b="1" dirty="0">
                  <a:solidFill>
                    <a:schemeClr val="bg1"/>
                  </a:solidFill>
                  <a:effectLst>
                    <a:outerShdw blurRad="38100" dist="38100" dir="2700000" algn="tl">
                      <a:srgbClr val="000000">
                        <a:alpha val="43137"/>
                      </a:srgbClr>
                    </a:outerShdw>
                  </a:effectLst>
                  <a:latin typeface="Arial" charset="0"/>
                  <a:cs typeface="Arial" charset="0"/>
                </a:rPr>
                <a:t>CSS</a:t>
              </a:r>
            </a:p>
          </p:txBody>
        </p:sp>
        <p:sp>
          <p:nvSpPr>
            <p:cNvPr id="7" name="TextBox 6"/>
            <p:cNvSpPr txBox="1"/>
            <p:nvPr/>
          </p:nvSpPr>
          <p:spPr>
            <a:xfrm>
              <a:off x="6172200" y="4267224"/>
              <a:ext cx="954088" cy="369848"/>
            </a:xfrm>
            <a:prstGeom prst="rect">
              <a:avLst/>
            </a:prstGeom>
            <a:noFill/>
          </p:spPr>
          <p:txBody>
            <a:bodyPr wrap="none">
              <a:spAutoFit/>
            </a:bodyPr>
            <a:lstStyle/>
            <a:p>
              <a:pPr eaLnBrk="1" hangingPunct="1">
                <a:defRPr/>
              </a:pPr>
              <a:r>
                <a:rPr lang="en-US" b="1" dirty="0">
                  <a:solidFill>
                    <a:schemeClr val="bg1"/>
                  </a:solidFill>
                  <a:effectLst>
                    <a:outerShdw blurRad="38100" dist="38100" dir="2700000" algn="tl">
                      <a:srgbClr val="000000">
                        <a:alpha val="43137"/>
                      </a:srgbClr>
                    </a:outerShdw>
                  </a:effectLst>
                  <a:latin typeface="Arial" charset="0"/>
                  <a:cs typeface="Arial" charset="0"/>
                </a:rPr>
                <a:t>HTML2</a:t>
              </a:r>
            </a:p>
          </p:txBody>
        </p:sp>
        <p:sp>
          <p:nvSpPr>
            <p:cNvPr id="8" name="TextBox 7"/>
            <p:cNvSpPr txBox="1"/>
            <p:nvPr/>
          </p:nvSpPr>
          <p:spPr>
            <a:xfrm>
              <a:off x="5943600" y="5040254"/>
              <a:ext cx="954088" cy="369849"/>
            </a:xfrm>
            <a:prstGeom prst="rect">
              <a:avLst/>
            </a:prstGeom>
            <a:noFill/>
          </p:spPr>
          <p:txBody>
            <a:bodyPr wrap="none">
              <a:spAutoFit/>
            </a:bodyPr>
            <a:lstStyle/>
            <a:p>
              <a:pPr eaLnBrk="1" hangingPunct="1">
                <a:defRPr/>
              </a:pPr>
              <a:r>
                <a:rPr lang="en-US" b="1" dirty="0">
                  <a:solidFill>
                    <a:schemeClr val="bg1"/>
                  </a:solidFill>
                  <a:effectLst>
                    <a:outerShdw blurRad="38100" dist="38100" dir="2700000" algn="tl">
                      <a:srgbClr val="000000">
                        <a:alpha val="43137"/>
                      </a:srgbClr>
                    </a:outerShdw>
                  </a:effectLst>
                  <a:latin typeface="Arial" charset="0"/>
                  <a:cs typeface="Arial" charset="0"/>
                </a:rPr>
                <a:t>HTML3</a:t>
              </a:r>
            </a:p>
          </p:txBody>
        </p:sp>
        <p:sp>
          <p:nvSpPr>
            <p:cNvPr id="9" name="TextBox 8"/>
            <p:cNvSpPr txBox="1"/>
            <p:nvPr/>
          </p:nvSpPr>
          <p:spPr>
            <a:xfrm>
              <a:off x="6019800" y="3592608"/>
              <a:ext cx="954088" cy="369849"/>
            </a:xfrm>
            <a:prstGeom prst="rect">
              <a:avLst/>
            </a:prstGeom>
            <a:noFill/>
          </p:spPr>
          <p:txBody>
            <a:bodyPr wrap="none">
              <a:spAutoFit/>
            </a:bodyPr>
            <a:lstStyle/>
            <a:p>
              <a:pPr eaLnBrk="1" hangingPunct="1">
                <a:defRPr/>
              </a:pPr>
              <a:r>
                <a:rPr lang="en-US" b="1" dirty="0">
                  <a:solidFill>
                    <a:schemeClr val="bg1"/>
                  </a:solidFill>
                  <a:effectLst>
                    <a:outerShdw blurRad="38100" dist="38100" dir="2700000" algn="tl">
                      <a:srgbClr val="000000">
                        <a:alpha val="43137"/>
                      </a:srgbClr>
                    </a:outerShdw>
                  </a:effectLst>
                  <a:latin typeface="Arial" charset="0"/>
                  <a:cs typeface="Arial" charset="0"/>
                </a:rPr>
                <a:t>HTML1</a:t>
              </a:r>
            </a:p>
          </p:txBody>
        </p:sp>
      </p:grpSp>
    </p:spTree>
  </p:cSld>
  <p:clrMapOvr>
    <a:masterClrMapping/>
  </p:clrMapOvr>
  <p:transition>
    <p:cover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990600"/>
            <a:ext cx="8229600" cy="609600"/>
          </a:xfrm>
        </p:spPr>
        <p:txBody>
          <a:bodyPr/>
          <a:lstStyle/>
          <a:p>
            <a:pPr eaLnBrk="1" hangingPunct="1"/>
            <a:r>
              <a:rPr lang="en-US" sz="3200"/>
              <a:t>Common CSS font properties are</a:t>
            </a:r>
          </a:p>
        </p:txBody>
      </p:sp>
      <p:sp>
        <p:nvSpPr>
          <p:cNvPr id="58371" name="Content Placeholder 2"/>
          <p:cNvSpPr>
            <a:spLocks noGrp="1"/>
          </p:cNvSpPr>
          <p:nvPr>
            <p:ph idx="1"/>
          </p:nvPr>
        </p:nvSpPr>
        <p:spPr>
          <a:xfrm>
            <a:off x="457200" y="1935163"/>
            <a:ext cx="8229600" cy="3551237"/>
          </a:xfrm>
        </p:spPr>
        <p:txBody>
          <a:bodyPr/>
          <a:lstStyle/>
          <a:p>
            <a:pPr eaLnBrk="1" hangingPunct="1">
              <a:buFont typeface="Wingdings 2" panose="05020102010507070707" pitchFamily="18" charset="2"/>
              <a:buNone/>
            </a:pPr>
            <a:endParaRPr lang="en-US"/>
          </a:p>
          <a:p>
            <a:pPr lvl="1" eaLnBrk="1" hangingPunct="1"/>
            <a:r>
              <a:rPr lang="en-US" sz="3200" b="1">
                <a:latin typeface="Tahoma" panose="020B0604030504040204" pitchFamily="34" charset="0"/>
                <a:cs typeface="Tahoma" panose="020B0604030504040204" pitchFamily="34" charset="0"/>
              </a:rPr>
              <a:t>Font Family</a:t>
            </a:r>
          </a:p>
          <a:p>
            <a:pPr lvl="1" eaLnBrk="1" hangingPunct="1"/>
            <a:r>
              <a:rPr lang="en-US" sz="3200" b="1">
                <a:latin typeface="Tahoma" panose="020B0604030504040204" pitchFamily="34" charset="0"/>
                <a:cs typeface="Tahoma" panose="020B0604030504040204" pitchFamily="34" charset="0"/>
              </a:rPr>
              <a:t>Font Size</a:t>
            </a:r>
          </a:p>
          <a:p>
            <a:pPr lvl="1" eaLnBrk="1" hangingPunct="1"/>
            <a:r>
              <a:rPr lang="en-US" sz="3200" b="1">
                <a:latin typeface="Tahoma" panose="020B0604030504040204" pitchFamily="34" charset="0"/>
                <a:cs typeface="Tahoma" panose="020B0604030504040204" pitchFamily="34" charset="0"/>
              </a:rPr>
              <a:t>Font-style</a:t>
            </a:r>
          </a:p>
          <a:p>
            <a:pPr lvl="1" eaLnBrk="1" hangingPunct="1"/>
            <a:r>
              <a:rPr lang="en-US" sz="3200" b="1">
                <a:latin typeface="Tahoma" panose="020B0604030504040204" pitchFamily="34" charset="0"/>
                <a:cs typeface="Tahoma" panose="020B0604030504040204" pitchFamily="34" charset="0"/>
              </a:rPr>
              <a:t>Font-weight</a:t>
            </a:r>
          </a:p>
          <a:p>
            <a:pPr lvl="1" eaLnBrk="1" hangingPunct="1"/>
            <a:endParaRPr lang="en-US"/>
          </a:p>
          <a:p>
            <a:pPr lvl="1" eaLnBrk="1" hangingPunct="1">
              <a:buFont typeface="Wingdings 2" panose="05020102010507070707" pitchFamily="18" charset="2"/>
              <a:buNone/>
            </a:pPr>
            <a:endParaRPr lang="en-US"/>
          </a:p>
          <a:p>
            <a:pPr eaLnBrk="1" hangingPunct="1"/>
            <a:endParaRPr lang="en-US"/>
          </a:p>
        </p:txBody>
      </p:sp>
    </p:spTree>
  </p:cSld>
  <p:clrMapOvr>
    <a:masterClrMapping/>
  </p:clrMapOvr>
  <p:transition>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381000" y="381000"/>
            <a:ext cx="7620000" cy="381000"/>
          </a:xfrm>
        </p:spPr>
        <p:txBody>
          <a:bodyPr/>
          <a:lstStyle/>
          <a:p>
            <a:r>
              <a:rPr lang="en-US" sz="4000" b="1"/>
              <a:t>Font Family</a:t>
            </a:r>
          </a:p>
        </p:txBody>
      </p:sp>
      <p:sp>
        <p:nvSpPr>
          <p:cNvPr id="59395" name="TextBox 3"/>
          <p:cNvSpPr txBox="1">
            <a:spLocks noChangeArrowheads="1"/>
          </p:cNvSpPr>
          <p:nvPr/>
        </p:nvSpPr>
        <p:spPr bwMode="auto">
          <a:xfrm>
            <a:off x="304800" y="838200"/>
            <a:ext cx="8610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font family of a text is set with the </a:t>
            </a:r>
            <a:r>
              <a:rPr lang="en-US" sz="1800" b="1">
                <a:latin typeface="Tahoma" panose="020B0604030504040204" pitchFamily="34" charset="0"/>
                <a:cs typeface="Tahoma" panose="020B0604030504040204" pitchFamily="34" charset="0"/>
              </a:rPr>
              <a:t>font-family</a:t>
            </a:r>
            <a:r>
              <a:rPr lang="en-US" sz="1800">
                <a:latin typeface="Tahoma" panose="020B0604030504040204" pitchFamily="34" charset="0"/>
                <a:cs typeface="Tahoma" panose="020B0604030504040204" pitchFamily="34" charset="0"/>
              </a:rPr>
              <a:t> property.</a:t>
            </a:r>
          </a:p>
          <a:p>
            <a:pPr eaLnBrk="1" hangingPunct="1">
              <a:spcBef>
                <a:spcPct val="0"/>
              </a:spcBef>
              <a:buClrTx/>
              <a:buSzTx/>
              <a:buFontTx/>
              <a:buNone/>
            </a:pPr>
            <a:endParaRPr lang="en-US" sz="1100">
              <a:latin typeface="Tahoma" panose="020B0604030504040204" pitchFamily="34" charset="0"/>
              <a:cs typeface="Tahoma" panose="020B0604030504040204" pitchFamily="34" charset="0"/>
            </a:endParaRPr>
          </a:p>
          <a:p>
            <a:pPr eaLnBrk="1" hangingPunct="1">
              <a:spcBef>
                <a:spcPct val="0"/>
              </a:spcBef>
              <a:buClrTx/>
              <a:buSzTx/>
              <a:buFontTx/>
              <a:buNone/>
            </a:pPr>
            <a:r>
              <a:rPr lang="en-US" sz="1800">
                <a:latin typeface="Tahoma" panose="020B0604030504040204" pitchFamily="34" charset="0"/>
                <a:cs typeface="Tahoma" panose="020B0604030504040204" pitchFamily="34" charset="0"/>
              </a:rPr>
              <a:t>The font-family property should hold several font names as a "fallback" system. If the browser does not support the first font, it tries the next font</a:t>
            </a:r>
          </a:p>
        </p:txBody>
      </p:sp>
      <p:sp>
        <p:nvSpPr>
          <p:cNvPr id="59396"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59397"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59398" name="Picture 9" descr="img1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28863"/>
            <a:ext cx="914400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2709863"/>
            <a:ext cx="5105400" cy="6858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381000"/>
            <a:ext cx="7620000" cy="381000"/>
          </a:xfrm>
        </p:spPr>
        <p:txBody>
          <a:bodyPr/>
          <a:lstStyle/>
          <a:p>
            <a:r>
              <a:rPr lang="en-US" sz="3200" b="1"/>
              <a:t>Font Size</a:t>
            </a:r>
          </a:p>
        </p:txBody>
      </p:sp>
      <p:sp>
        <p:nvSpPr>
          <p:cNvPr id="4" name="TextBox 3"/>
          <p:cNvSpPr txBox="1"/>
          <p:nvPr/>
        </p:nvSpPr>
        <p:spPr>
          <a:xfrm>
            <a:off x="304800" y="838200"/>
            <a:ext cx="8610600" cy="584200"/>
          </a:xfrm>
          <a:prstGeom prst="rect">
            <a:avLst/>
          </a:prstGeom>
          <a:noFill/>
        </p:spPr>
        <p:txBody>
          <a:bodyPr anchor="ctr">
            <a:spAutoFit/>
          </a:bodyPr>
          <a:lstStyle/>
          <a:p>
            <a:pPr eaLnBrk="1" hangingPunct="1">
              <a:defRPr/>
            </a:pPr>
            <a:r>
              <a:rPr lang="en-US" sz="1600" dirty="0">
                <a:latin typeface="Arial" charset="0"/>
                <a:cs typeface="Arial" charset="0"/>
              </a:rPr>
              <a:t>The font-size property sets the size of the text. The font-size value can be an </a:t>
            </a:r>
            <a:r>
              <a:rPr lang="en-US" sz="1600" b="1" dirty="0">
                <a:latin typeface="Arial" charset="0"/>
                <a:cs typeface="Arial" charset="0"/>
              </a:rPr>
              <a:t>absolute (</a:t>
            </a:r>
            <a:r>
              <a:rPr lang="en-US" sz="1600" b="1" dirty="0" err="1">
                <a:latin typeface="Arial" charset="0"/>
                <a:cs typeface="Arial" charset="0"/>
              </a:rPr>
              <a:t>px</a:t>
            </a:r>
            <a:r>
              <a:rPr lang="en-US" sz="1600" b="1" dirty="0">
                <a:latin typeface="Arial" charset="0"/>
                <a:cs typeface="Arial" charset="0"/>
              </a:rPr>
              <a:t>)</a:t>
            </a:r>
            <a:r>
              <a:rPr lang="en-US" sz="1600" dirty="0">
                <a:latin typeface="Arial" charset="0"/>
                <a:cs typeface="Arial" charset="0"/>
              </a:rPr>
              <a:t>, or </a:t>
            </a:r>
            <a:r>
              <a:rPr lang="en-US" sz="1600" b="1" dirty="0">
                <a:latin typeface="Arial" charset="0"/>
                <a:cs typeface="Arial" charset="0"/>
              </a:rPr>
              <a:t>relative</a:t>
            </a:r>
            <a:r>
              <a:rPr lang="en-US" sz="1600" dirty="0">
                <a:latin typeface="Arial" charset="0"/>
                <a:cs typeface="Arial" charset="0"/>
              </a:rPr>
              <a:t> size(</a:t>
            </a:r>
            <a:r>
              <a:rPr lang="en-US" sz="1600" dirty="0" err="1">
                <a:latin typeface="Arial" charset="0"/>
                <a:cs typeface="Arial" charset="0"/>
              </a:rPr>
              <a:t>em</a:t>
            </a:r>
            <a:r>
              <a:rPr lang="en-US" sz="1600" dirty="0">
                <a:latin typeface="Arial" charset="0"/>
                <a:cs typeface="Arial" charset="0"/>
              </a:rPr>
              <a:t> or %).</a:t>
            </a:r>
            <a:endParaRPr lang="en-US" sz="1600" dirty="0">
              <a:latin typeface="+mj-lt"/>
              <a:cs typeface="Arial" charset="0"/>
            </a:endParaRPr>
          </a:p>
        </p:txBody>
      </p:sp>
      <p:sp>
        <p:nvSpPr>
          <p:cNvPr id="60420"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60421"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60422" name="Picture 7" descr="img1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43963"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52400" y="1905000"/>
            <a:ext cx="4267200"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81000" y="381000"/>
            <a:ext cx="7620000" cy="381000"/>
          </a:xfrm>
        </p:spPr>
        <p:txBody>
          <a:bodyPr/>
          <a:lstStyle/>
          <a:p>
            <a:r>
              <a:rPr lang="en-US" sz="3200" b="1"/>
              <a:t>Font Style</a:t>
            </a:r>
          </a:p>
        </p:txBody>
      </p:sp>
      <p:sp>
        <p:nvSpPr>
          <p:cNvPr id="61443" name="TextBox 3"/>
          <p:cNvSpPr txBox="1">
            <a:spLocks noChangeArrowheads="1"/>
          </p:cNvSpPr>
          <p:nvPr/>
        </p:nvSpPr>
        <p:spPr bwMode="auto">
          <a:xfrm>
            <a:off x="304800" y="9144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Arial" panose="020B0604020202020204" pitchFamily="34" charset="0"/>
              </a:rPr>
              <a:t>The </a:t>
            </a:r>
            <a:r>
              <a:rPr lang="en-US" sz="2000" b="1">
                <a:latin typeface="Arial" panose="020B0604020202020204" pitchFamily="34" charset="0"/>
              </a:rPr>
              <a:t>font-style</a:t>
            </a:r>
            <a:r>
              <a:rPr lang="en-US" sz="2000">
                <a:latin typeface="Arial" panose="020B0604020202020204" pitchFamily="34" charset="0"/>
              </a:rPr>
              <a:t> property is mostly used to specify italic text.</a:t>
            </a:r>
          </a:p>
          <a:p>
            <a:pPr eaLnBrk="1" hangingPunct="1">
              <a:spcBef>
                <a:spcPct val="0"/>
              </a:spcBef>
              <a:buClrTx/>
              <a:buSzTx/>
              <a:buFontTx/>
              <a:buNone/>
            </a:pPr>
            <a:r>
              <a:rPr lang="en-US" sz="2000">
                <a:latin typeface="Arial" panose="020B0604020202020204" pitchFamily="34" charset="0"/>
              </a:rPr>
              <a:t>This property has three values:</a:t>
            </a:r>
          </a:p>
          <a:p>
            <a:pPr eaLnBrk="1" hangingPunct="1">
              <a:spcBef>
                <a:spcPct val="0"/>
              </a:spcBef>
              <a:buClrTx/>
              <a:buSzTx/>
              <a:buFontTx/>
              <a:buNone/>
            </a:pPr>
            <a:r>
              <a:rPr lang="en-US" sz="2000">
                <a:latin typeface="Arial" panose="020B0604020202020204" pitchFamily="34" charset="0"/>
              </a:rPr>
              <a:t>      normal - The text is shown normally</a:t>
            </a:r>
          </a:p>
          <a:p>
            <a:pPr eaLnBrk="1" hangingPunct="1">
              <a:spcBef>
                <a:spcPct val="0"/>
              </a:spcBef>
              <a:buClrTx/>
              <a:buSzTx/>
              <a:buFontTx/>
              <a:buNone/>
            </a:pPr>
            <a:r>
              <a:rPr lang="en-US" sz="2000">
                <a:latin typeface="Arial" panose="020B0604020202020204" pitchFamily="34" charset="0"/>
              </a:rPr>
              <a:t>      italic - The text is shown in italics</a:t>
            </a:r>
          </a:p>
          <a:p>
            <a:pPr eaLnBrk="1" hangingPunct="1">
              <a:spcBef>
                <a:spcPct val="0"/>
              </a:spcBef>
              <a:buClrTx/>
              <a:buSzTx/>
              <a:buFontTx/>
              <a:buNone/>
            </a:pPr>
            <a:r>
              <a:rPr lang="en-US" sz="2000">
                <a:latin typeface="Arial" panose="020B0604020202020204" pitchFamily="34" charset="0"/>
              </a:rPr>
              <a:t>      oblique - The text is "leaning" (oblique is very similar to italic, but less</a:t>
            </a:r>
          </a:p>
          <a:p>
            <a:pPr eaLnBrk="1" hangingPunct="1">
              <a:spcBef>
                <a:spcPct val="0"/>
              </a:spcBef>
              <a:buClrTx/>
              <a:buSzTx/>
              <a:buFontTx/>
              <a:buNone/>
            </a:pPr>
            <a:r>
              <a:rPr lang="en-US" sz="2000">
                <a:latin typeface="Arial" panose="020B0604020202020204" pitchFamily="34" charset="0"/>
              </a:rPr>
              <a:t>       supported)</a:t>
            </a:r>
          </a:p>
        </p:txBody>
      </p:sp>
      <p:sp>
        <p:nvSpPr>
          <p:cNvPr id="61444"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61445"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971800"/>
            <a:ext cx="587216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447800" y="3727450"/>
            <a:ext cx="2728913" cy="769938"/>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81000" y="381000"/>
            <a:ext cx="7620000" cy="381000"/>
          </a:xfrm>
        </p:spPr>
        <p:txBody>
          <a:bodyPr/>
          <a:lstStyle/>
          <a:p>
            <a:r>
              <a:rPr lang="en-US" sz="3200" b="1"/>
              <a:t>Font Weight</a:t>
            </a:r>
          </a:p>
        </p:txBody>
      </p:sp>
      <p:sp>
        <p:nvSpPr>
          <p:cNvPr id="62467" name="TextBox 3"/>
          <p:cNvSpPr txBox="1">
            <a:spLocks noChangeArrowheads="1"/>
          </p:cNvSpPr>
          <p:nvPr/>
        </p:nvSpPr>
        <p:spPr bwMode="auto">
          <a:xfrm>
            <a:off x="304800" y="9906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Arial" panose="020B0604020202020204" pitchFamily="34" charset="0"/>
              </a:rPr>
              <a:t>The </a:t>
            </a:r>
            <a:r>
              <a:rPr lang="en-US" sz="2000" b="1">
                <a:latin typeface="Arial" panose="020B0604020202020204" pitchFamily="34" charset="0"/>
              </a:rPr>
              <a:t>font-weight</a:t>
            </a:r>
            <a:r>
              <a:rPr lang="en-US" sz="2000">
                <a:latin typeface="Arial" panose="020B0604020202020204" pitchFamily="34" charset="0"/>
              </a:rPr>
              <a:t> property sets how thick or thin characters in text should be displayed.</a:t>
            </a:r>
          </a:p>
        </p:txBody>
      </p:sp>
      <p:sp>
        <p:nvSpPr>
          <p:cNvPr id="62468"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62469"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624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010400" cy="416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over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381000"/>
            <a:ext cx="7620000" cy="381000"/>
          </a:xfrm>
        </p:spPr>
        <p:txBody>
          <a:bodyPr/>
          <a:lstStyle/>
          <a:p>
            <a:r>
              <a:rPr lang="en-US" sz="3200" b="1"/>
              <a:t>Font Weight</a:t>
            </a:r>
          </a:p>
        </p:txBody>
      </p:sp>
      <p:sp>
        <p:nvSpPr>
          <p:cNvPr id="63491" name="TextBox 3"/>
          <p:cNvSpPr txBox="1">
            <a:spLocks noChangeArrowheads="1"/>
          </p:cNvSpPr>
          <p:nvPr/>
        </p:nvSpPr>
        <p:spPr bwMode="auto">
          <a:xfrm>
            <a:off x="304800" y="9906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Arial" panose="020B0604020202020204" pitchFamily="34" charset="0"/>
              </a:rPr>
              <a:t>The </a:t>
            </a:r>
            <a:r>
              <a:rPr lang="en-US" sz="2000" b="1">
                <a:latin typeface="Arial" panose="020B0604020202020204" pitchFamily="34" charset="0"/>
              </a:rPr>
              <a:t>font-weight</a:t>
            </a:r>
            <a:r>
              <a:rPr lang="en-US" sz="2000">
                <a:latin typeface="Arial" panose="020B0604020202020204" pitchFamily="34" charset="0"/>
              </a:rPr>
              <a:t> property sets how thick or thin characters in text should be displayed.</a:t>
            </a:r>
          </a:p>
        </p:txBody>
      </p:sp>
      <p:sp>
        <p:nvSpPr>
          <p:cNvPr id="63492"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63493"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634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1828800"/>
            <a:ext cx="76422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57263" y="2693988"/>
            <a:ext cx="3527425"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87375" y="4419600"/>
            <a:ext cx="4594225"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352" y="1066800"/>
            <a:ext cx="7851648" cy="1066800"/>
          </a:xfrm>
          <a:ln>
            <a:miter lim="800000"/>
            <a:headEnd/>
            <a:tailEnd/>
          </a:ln>
        </p:spPr>
        <p:txBody>
          <a:bodyPr/>
          <a:lstStyle/>
          <a:p>
            <a:pPr eaLnBrk="1" fontAlgn="auto" hangingPunct="1">
              <a:spcAft>
                <a:spcPts val="0"/>
              </a:spcAft>
              <a:defRPr/>
            </a:pPr>
            <a:r>
              <a:rPr lang="en-US" sz="6000" dirty="0"/>
              <a:t>CSS Box Model</a:t>
            </a:r>
          </a:p>
        </p:txBody>
      </p:sp>
    </p:spTree>
  </p:cSld>
  <p:clrMapOvr>
    <a:masterClrMapping/>
  </p:clrMapOvr>
  <p:transition>
    <p:cover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457200"/>
            <a:ext cx="8229600" cy="1143000"/>
          </a:xfrm>
        </p:spPr>
        <p:txBody>
          <a:bodyPr/>
          <a:lstStyle/>
          <a:p>
            <a:r>
              <a:rPr lang="en-US" sz="5400"/>
              <a:t>CSS Box Model</a:t>
            </a:r>
          </a:p>
        </p:txBody>
      </p:sp>
      <p:sp>
        <p:nvSpPr>
          <p:cNvPr id="65539" name="Content Placeholder 2"/>
          <p:cNvSpPr>
            <a:spLocks noGrp="1"/>
          </p:cNvSpPr>
          <p:nvPr>
            <p:ph idx="1"/>
          </p:nvPr>
        </p:nvSpPr>
        <p:spPr/>
        <p:txBody>
          <a:bodyPr/>
          <a:lstStyle/>
          <a:p>
            <a:r>
              <a:rPr lang="en-US">
                <a:latin typeface="Tahoma" panose="020B0604030504040204" pitchFamily="34" charset="0"/>
                <a:cs typeface="Tahoma" panose="020B0604030504040204" pitchFamily="34" charset="0"/>
              </a:rPr>
              <a:t>All HTML elements can be considered as boxes</a:t>
            </a:r>
          </a:p>
          <a:p>
            <a:r>
              <a:rPr lang="en-US">
                <a:latin typeface="Tahoma" panose="020B0604030504040204" pitchFamily="34" charset="0"/>
                <a:cs typeface="Tahoma" panose="020B0604030504040204" pitchFamily="34" charset="0"/>
              </a:rPr>
              <a:t>The CSS box model consists of: </a:t>
            </a:r>
          </a:p>
          <a:p>
            <a:pPr lvl="1"/>
            <a:r>
              <a:rPr lang="en-US" b="1">
                <a:latin typeface="Tahoma" panose="020B0604030504040204" pitchFamily="34" charset="0"/>
                <a:cs typeface="Tahoma" panose="020B0604030504040204" pitchFamily="34" charset="0"/>
              </a:rPr>
              <a:t>Margins</a:t>
            </a:r>
          </a:p>
          <a:p>
            <a:pPr lvl="1"/>
            <a:r>
              <a:rPr lang="en-US" b="1">
                <a:latin typeface="Tahoma" panose="020B0604030504040204" pitchFamily="34" charset="0"/>
                <a:cs typeface="Tahoma" panose="020B0604030504040204" pitchFamily="34" charset="0"/>
              </a:rPr>
              <a:t>Borders</a:t>
            </a:r>
          </a:p>
          <a:p>
            <a:pPr lvl="1"/>
            <a:r>
              <a:rPr lang="en-US" b="1">
                <a:latin typeface="Tahoma" panose="020B0604030504040204" pitchFamily="34" charset="0"/>
                <a:cs typeface="Tahoma" panose="020B0604030504040204" pitchFamily="34" charset="0"/>
              </a:rPr>
              <a:t>Padding </a:t>
            </a:r>
            <a:r>
              <a:rPr lang="en-US">
                <a:latin typeface="Tahoma" panose="020B0604030504040204" pitchFamily="34" charset="0"/>
                <a:cs typeface="Tahoma" panose="020B0604030504040204" pitchFamily="34" charset="0"/>
              </a:rPr>
              <a:t> and </a:t>
            </a:r>
          </a:p>
          <a:p>
            <a:pPr lvl="1"/>
            <a:r>
              <a:rPr lang="en-US">
                <a:latin typeface="Tahoma" panose="020B0604030504040204" pitchFamily="34" charset="0"/>
                <a:cs typeface="Tahoma" panose="020B0604030504040204" pitchFamily="34" charset="0"/>
              </a:rPr>
              <a:t>the actual </a:t>
            </a:r>
            <a:r>
              <a:rPr lang="en-US" b="1">
                <a:latin typeface="Tahoma" panose="020B0604030504040204" pitchFamily="34" charset="0"/>
                <a:cs typeface="Tahoma" panose="020B0604030504040204" pitchFamily="34" charset="0"/>
              </a:rPr>
              <a:t>content</a:t>
            </a:r>
            <a:r>
              <a:rPr lang="en-US">
                <a:latin typeface="Tahoma" panose="020B0604030504040204" pitchFamily="34" charset="0"/>
                <a:cs typeface="Tahoma" panose="020B0604030504040204" pitchFamily="34" charset="0"/>
              </a:rPr>
              <a:t>.</a:t>
            </a:r>
          </a:p>
        </p:txBody>
      </p:sp>
    </p:spTree>
  </p:cSld>
  <p:clrMapOvr>
    <a:masterClrMapping/>
  </p:clrMapOvr>
  <p:transition>
    <p:cover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81000" y="381000"/>
            <a:ext cx="8229600" cy="609600"/>
          </a:xfrm>
        </p:spPr>
        <p:txBody>
          <a:bodyPr/>
          <a:lstStyle/>
          <a:p>
            <a:r>
              <a:rPr lang="en-US" sz="3600"/>
              <a:t>CSS Box Model</a:t>
            </a:r>
          </a:p>
        </p:txBody>
      </p:sp>
      <p:pic>
        <p:nvPicPr>
          <p:cNvPr id="66563" name="Picture 3" descr="box-model.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6350"/>
            <a:ext cx="56388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6"/>
          <p:cNvSpPr txBox="1">
            <a:spLocks noChangeArrowheads="1"/>
          </p:cNvSpPr>
          <p:nvPr/>
        </p:nvSpPr>
        <p:spPr bwMode="auto">
          <a:xfrm>
            <a:off x="6324600" y="1295400"/>
            <a:ext cx="25908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400" b="1">
                <a:latin typeface="Tahoma" panose="020B0604030504040204" pitchFamily="34" charset="0"/>
                <a:cs typeface="Tahoma" panose="020B0604030504040204" pitchFamily="34" charset="0"/>
              </a:rPr>
              <a:t>Margin</a:t>
            </a:r>
            <a:r>
              <a:rPr lang="en-US" sz="1400">
                <a:latin typeface="Tahoma" panose="020B0604030504040204" pitchFamily="34" charset="0"/>
                <a:cs typeface="Tahoma" panose="020B0604030504040204" pitchFamily="34" charset="0"/>
              </a:rPr>
              <a:t> - Clears an area around the border. The margin does not have a background color, and it is completely transparent</a:t>
            </a:r>
          </a:p>
          <a:p>
            <a:pPr eaLnBrk="1" hangingPunct="1">
              <a:spcBef>
                <a:spcPct val="0"/>
              </a:spcBef>
              <a:buClrTx/>
              <a:buSzTx/>
              <a:buFontTx/>
              <a:buNone/>
            </a:pPr>
            <a:endParaRPr lang="en-US" sz="1400">
              <a:latin typeface="Tahoma" panose="020B0604030504040204" pitchFamily="34" charset="0"/>
              <a:cs typeface="Tahoma" panose="020B0604030504040204" pitchFamily="34" charset="0"/>
            </a:endParaRPr>
          </a:p>
          <a:p>
            <a:pPr eaLnBrk="1" hangingPunct="1">
              <a:spcBef>
                <a:spcPct val="0"/>
              </a:spcBef>
              <a:buClrTx/>
              <a:buSzTx/>
              <a:buFontTx/>
              <a:buNone/>
            </a:pPr>
            <a:r>
              <a:rPr lang="en-US" sz="1400" b="1">
                <a:latin typeface="Tahoma" panose="020B0604030504040204" pitchFamily="34" charset="0"/>
                <a:cs typeface="Tahoma" panose="020B0604030504040204" pitchFamily="34" charset="0"/>
              </a:rPr>
              <a:t>Border</a:t>
            </a:r>
            <a:r>
              <a:rPr lang="en-US" sz="1400">
                <a:latin typeface="Tahoma" panose="020B0604030504040204" pitchFamily="34" charset="0"/>
                <a:cs typeface="Tahoma" panose="020B0604030504040204" pitchFamily="34" charset="0"/>
              </a:rPr>
              <a:t> - A border that lies around the padding and content. The border is affected by the background color of the box</a:t>
            </a:r>
          </a:p>
          <a:p>
            <a:pPr eaLnBrk="1" hangingPunct="1">
              <a:spcBef>
                <a:spcPct val="0"/>
              </a:spcBef>
              <a:buClrTx/>
              <a:buSzTx/>
              <a:buFontTx/>
              <a:buNone/>
            </a:pPr>
            <a:endParaRPr lang="en-US" sz="1400">
              <a:latin typeface="Tahoma" panose="020B0604030504040204" pitchFamily="34" charset="0"/>
              <a:cs typeface="Tahoma" panose="020B0604030504040204" pitchFamily="34" charset="0"/>
            </a:endParaRPr>
          </a:p>
          <a:p>
            <a:pPr eaLnBrk="1" hangingPunct="1">
              <a:spcBef>
                <a:spcPct val="0"/>
              </a:spcBef>
              <a:buClrTx/>
              <a:buSzTx/>
              <a:buFontTx/>
              <a:buNone/>
            </a:pPr>
            <a:r>
              <a:rPr lang="en-US" sz="1400" b="1">
                <a:latin typeface="Tahoma" panose="020B0604030504040204" pitchFamily="34" charset="0"/>
                <a:cs typeface="Tahoma" panose="020B0604030504040204" pitchFamily="34" charset="0"/>
              </a:rPr>
              <a:t>Padding</a:t>
            </a:r>
            <a:r>
              <a:rPr lang="en-US" sz="1400">
                <a:latin typeface="Tahoma" panose="020B0604030504040204" pitchFamily="34" charset="0"/>
                <a:cs typeface="Tahoma" panose="020B0604030504040204" pitchFamily="34" charset="0"/>
              </a:rPr>
              <a:t> - Clears an area around the content. The padding is affected by the background color of the box</a:t>
            </a:r>
          </a:p>
          <a:p>
            <a:pPr eaLnBrk="1" hangingPunct="1">
              <a:spcBef>
                <a:spcPct val="0"/>
              </a:spcBef>
              <a:buClrTx/>
              <a:buSzTx/>
              <a:buFontTx/>
              <a:buNone/>
            </a:pPr>
            <a:endParaRPr lang="en-US" sz="1400">
              <a:latin typeface="Tahoma" panose="020B0604030504040204" pitchFamily="34" charset="0"/>
              <a:cs typeface="Tahoma" panose="020B0604030504040204" pitchFamily="34" charset="0"/>
            </a:endParaRPr>
          </a:p>
          <a:p>
            <a:pPr eaLnBrk="1" hangingPunct="1">
              <a:spcBef>
                <a:spcPct val="0"/>
              </a:spcBef>
              <a:buClrTx/>
              <a:buSzTx/>
              <a:buFontTx/>
              <a:buNone/>
            </a:pPr>
            <a:r>
              <a:rPr lang="en-US" sz="1400" b="1">
                <a:latin typeface="Tahoma" panose="020B0604030504040204" pitchFamily="34" charset="0"/>
                <a:cs typeface="Tahoma" panose="020B0604030504040204" pitchFamily="34" charset="0"/>
              </a:rPr>
              <a:t>Content</a:t>
            </a:r>
            <a:r>
              <a:rPr lang="en-US" sz="1400">
                <a:latin typeface="Tahoma" panose="020B0604030504040204" pitchFamily="34" charset="0"/>
                <a:cs typeface="Tahoma" panose="020B0604030504040204" pitchFamily="34" charset="0"/>
              </a:rPr>
              <a:t> - The content of the box, where text and images appear</a:t>
            </a:r>
          </a:p>
          <a:p>
            <a:pPr eaLnBrk="1" hangingPunct="1">
              <a:spcBef>
                <a:spcPct val="0"/>
              </a:spcBef>
              <a:buClrTx/>
              <a:buSzTx/>
              <a:buFontTx/>
              <a:buNone/>
            </a:pPr>
            <a:endParaRPr lang="en-US" sz="1400">
              <a:latin typeface="Tahoma" panose="020B0604030504040204" pitchFamily="34" charset="0"/>
              <a:cs typeface="Tahoma" panose="020B0604030504040204" pitchFamily="34" charset="0"/>
            </a:endParaRPr>
          </a:p>
        </p:txBody>
      </p:sp>
    </p:spTree>
  </p:cSld>
  <p:clrMapOvr>
    <a:masterClrMapping/>
  </p:clrMapOvr>
  <p:transition>
    <p:cover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352" y="1066800"/>
            <a:ext cx="7851648" cy="1066800"/>
          </a:xfrm>
          <a:ln>
            <a:miter lim="800000"/>
            <a:headEnd/>
            <a:tailEnd/>
          </a:ln>
        </p:spPr>
        <p:txBody>
          <a:bodyPr/>
          <a:lstStyle/>
          <a:p>
            <a:pPr>
              <a:defRPr/>
            </a:pPr>
            <a:r>
              <a:rPr lang="en-US" sz="6000" dirty="0"/>
              <a:t>CSS Border</a:t>
            </a:r>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6200"/>
            <a:ext cx="7772400" cy="990600"/>
          </a:xfrm>
          <a:ln>
            <a:miter lim="800000"/>
            <a:headEnd/>
            <a:tailEnd/>
          </a:ln>
        </p:spPr>
        <p:txBody>
          <a:bodyPr anchor="ctr"/>
          <a:lstStyle/>
          <a:p>
            <a:pPr eaLnBrk="1" fontAlgn="auto" hangingPunct="1">
              <a:spcAft>
                <a:spcPts val="0"/>
              </a:spcAft>
              <a:defRPr/>
            </a:pPr>
            <a:r>
              <a:t>Advantage  Of using CSS</a:t>
            </a:r>
          </a:p>
        </p:txBody>
      </p:sp>
      <p:sp>
        <p:nvSpPr>
          <p:cNvPr id="7171" name="Text Placeholder 2"/>
          <p:cNvSpPr>
            <a:spLocks noGrp="1"/>
          </p:cNvSpPr>
          <p:nvPr>
            <p:ph type="body" idx="1"/>
          </p:nvPr>
        </p:nvSpPr>
        <p:spPr>
          <a:xfrm>
            <a:off x="530225" y="1447800"/>
            <a:ext cx="7772400" cy="4953000"/>
          </a:xfrm>
        </p:spPr>
        <p:txBody>
          <a:bodyPr/>
          <a:lstStyle/>
          <a:p>
            <a:pPr eaLnBrk="1" hangingPunct="1">
              <a:buFont typeface="Wingdings" pitchFamily="2" charset="2"/>
              <a:buChar char="q"/>
              <a:defRPr/>
            </a:pPr>
            <a:r>
              <a:rPr lang="en-US" sz="2400" dirty="0">
                <a:latin typeface="Tahoma" pitchFamily="34" charset="0"/>
                <a:ea typeface="Tahoma" pitchFamily="34" charset="0"/>
                <a:cs typeface="Tahoma" pitchFamily="34" charset="0"/>
              </a:rPr>
              <a:t>  </a:t>
            </a:r>
            <a:r>
              <a:rPr lang="en-US" sz="2800" b="1" dirty="0">
                <a:latin typeface="Tahoma" pitchFamily="34" charset="0"/>
                <a:ea typeface="Tahoma" pitchFamily="34" charset="0"/>
                <a:cs typeface="Tahoma" pitchFamily="34" charset="0"/>
              </a:rPr>
              <a:t>Faster page loading</a:t>
            </a:r>
          </a:p>
          <a:p>
            <a:pPr lvl="1" eaLnBrk="1" hangingPunct="1">
              <a:buClr>
                <a:schemeClr val="tx1"/>
              </a:buClr>
              <a:buFont typeface="Wingdings" pitchFamily="2" charset="2"/>
              <a:buChar char="Ø"/>
              <a:defRPr/>
            </a:pPr>
            <a:r>
              <a:rPr lang="en-US" sz="2000" dirty="0">
                <a:latin typeface="Tahoma" pitchFamily="34" charset="0"/>
                <a:ea typeface="Tahoma" pitchFamily="34" charset="0"/>
                <a:cs typeface="Tahoma" pitchFamily="34" charset="0"/>
              </a:rPr>
              <a:t>removal of all presentation from HTML documents reduces the file sizes of web page and results in faster page loading</a:t>
            </a:r>
          </a:p>
          <a:p>
            <a:pPr lvl="1" eaLnBrk="1" hangingPunct="1">
              <a:buClr>
                <a:schemeClr val="tx1"/>
              </a:buClr>
              <a:buFont typeface="Wingdings" pitchFamily="2" charset="2"/>
              <a:buChar char="Ø"/>
              <a:defRPr/>
            </a:pPr>
            <a:endParaRPr lang="en-US" sz="2000" dirty="0">
              <a:latin typeface="Tahoma" pitchFamily="34" charset="0"/>
              <a:ea typeface="Tahoma" pitchFamily="34" charset="0"/>
              <a:cs typeface="Tahoma" pitchFamily="34" charset="0"/>
            </a:endParaRPr>
          </a:p>
          <a:p>
            <a:pPr eaLnBrk="1" hangingPunct="1">
              <a:buClr>
                <a:schemeClr val="tx1"/>
              </a:buClr>
              <a:buFont typeface="Wingdings" pitchFamily="2" charset="2"/>
              <a:buChar char="q"/>
              <a:defRPr/>
            </a:pPr>
            <a:r>
              <a:rPr lang="en-US" sz="2800" b="1" dirty="0">
                <a:latin typeface="Tahoma" pitchFamily="34" charset="0"/>
                <a:ea typeface="Tahoma" pitchFamily="34" charset="0"/>
                <a:cs typeface="Tahoma" pitchFamily="34" charset="0"/>
              </a:rPr>
              <a:t> Reduces Bandwidth Consumption</a:t>
            </a:r>
          </a:p>
          <a:p>
            <a:pPr lvl="1" algn="just" eaLnBrk="1" hangingPunct="1">
              <a:buClr>
                <a:schemeClr val="tx1"/>
              </a:buClr>
              <a:buFont typeface="Wingdings" pitchFamily="2" charset="2"/>
              <a:buChar char="Ø"/>
              <a:defRPr/>
            </a:pPr>
            <a:r>
              <a:rPr lang="en-US" sz="2400" dirty="0">
                <a:latin typeface="Tahoma" pitchFamily="34" charset="0"/>
                <a:ea typeface="Tahoma" pitchFamily="34" charset="0"/>
                <a:cs typeface="Tahoma" pitchFamily="34" charset="0"/>
              </a:rPr>
              <a:t>A style sheet will usually be stored in the browser cache, and can therefore be used on multiple pages without being reloaded, reducing data transfer over a network.</a:t>
            </a:r>
          </a:p>
        </p:txBody>
      </p:sp>
    </p:spTree>
  </p:cSld>
  <p:clrMapOvr>
    <a:masterClrMapping/>
  </p:clrMapOvr>
  <p:transition>
    <p:cover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438150"/>
            <a:ext cx="8229600" cy="704850"/>
          </a:xfrm>
        </p:spPr>
        <p:txBody>
          <a:bodyPr/>
          <a:lstStyle/>
          <a:p>
            <a:r>
              <a:rPr lang="en-US" sz="3600" b="1"/>
              <a:t>Common CSS Border properties are</a:t>
            </a:r>
            <a:endParaRPr lang="en-US" sz="6000" b="1"/>
          </a:p>
        </p:txBody>
      </p:sp>
      <p:sp>
        <p:nvSpPr>
          <p:cNvPr id="4" name="TextBox 3"/>
          <p:cNvSpPr txBox="1"/>
          <p:nvPr/>
        </p:nvSpPr>
        <p:spPr>
          <a:xfrm>
            <a:off x="1371600" y="1371600"/>
            <a:ext cx="3124200" cy="2770188"/>
          </a:xfrm>
          <a:prstGeom prst="rect">
            <a:avLst/>
          </a:prstGeom>
          <a:noFill/>
        </p:spPr>
        <p:txBody>
          <a:bodyPr>
            <a:spAutoFit/>
          </a:bodyPr>
          <a:lstStyle/>
          <a:p>
            <a:pPr eaLnBrk="1" hangingPunct="1">
              <a:lnSpc>
                <a:spcPct val="150000"/>
              </a:lnSpc>
              <a:buClr>
                <a:schemeClr val="tx2"/>
              </a:buClr>
              <a:buFont typeface="Arial" pitchFamily="34" charset="0"/>
              <a:buChar char="•"/>
              <a:defRPr/>
            </a:pPr>
            <a:r>
              <a:rPr lang="en-US" sz="2800" b="1" dirty="0">
                <a:latin typeface="Tahoma" pitchFamily="34" charset="0"/>
                <a:ea typeface="Tahoma" pitchFamily="34" charset="0"/>
                <a:cs typeface="Tahoma" pitchFamily="34" charset="0"/>
              </a:rPr>
              <a:t> Border Style</a:t>
            </a:r>
          </a:p>
          <a:p>
            <a:pPr eaLnBrk="1" hangingPunct="1">
              <a:lnSpc>
                <a:spcPct val="150000"/>
              </a:lnSpc>
              <a:buClr>
                <a:schemeClr val="tx2"/>
              </a:buClr>
              <a:buFont typeface="Arial" pitchFamily="34" charset="0"/>
              <a:buChar char="•"/>
              <a:defRPr/>
            </a:pPr>
            <a:r>
              <a:rPr lang="en-US" sz="2800" b="1" dirty="0">
                <a:latin typeface="Tahoma" pitchFamily="34" charset="0"/>
                <a:ea typeface="Tahoma" pitchFamily="34" charset="0"/>
                <a:cs typeface="Tahoma" pitchFamily="34" charset="0"/>
              </a:rPr>
              <a:t> Border Width</a:t>
            </a:r>
          </a:p>
          <a:p>
            <a:pPr eaLnBrk="1" hangingPunct="1">
              <a:lnSpc>
                <a:spcPct val="150000"/>
              </a:lnSpc>
              <a:buClr>
                <a:schemeClr val="tx2"/>
              </a:buClr>
              <a:buFont typeface="Arial" pitchFamily="34" charset="0"/>
              <a:buChar char="•"/>
              <a:defRPr/>
            </a:pPr>
            <a:r>
              <a:rPr lang="en-US" sz="2800" b="1" dirty="0">
                <a:latin typeface="Tahoma" pitchFamily="34" charset="0"/>
                <a:ea typeface="Tahoma" pitchFamily="34" charset="0"/>
                <a:cs typeface="Tahoma" pitchFamily="34" charset="0"/>
              </a:rPr>
              <a:t> Border Color</a:t>
            </a:r>
          </a:p>
          <a:p>
            <a:pPr eaLnBrk="1" hangingPunct="1">
              <a:buFont typeface="Arial" pitchFamily="34" charset="0"/>
              <a:buChar char="•"/>
              <a:defRPr/>
            </a:pPr>
            <a:endParaRPr lang="en-US" sz="2400" dirty="0">
              <a:latin typeface="+mj-lt"/>
              <a:cs typeface="Arial" charset="0"/>
            </a:endParaRPr>
          </a:p>
          <a:p>
            <a:pPr eaLnBrk="1" hangingPunct="1">
              <a:defRPr/>
            </a:pPr>
            <a:endParaRPr lang="en-US" sz="2400" dirty="0">
              <a:latin typeface="+mj-lt"/>
              <a:cs typeface="Arial" charset="0"/>
            </a:endParaRPr>
          </a:p>
        </p:txBody>
      </p:sp>
    </p:spTree>
  </p:cSld>
  <p:clrMapOvr>
    <a:masterClrMapping/>
  </p:clrMapOvr>
  <p:transition>
    <p:cover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81000" y="381000"/>
            <a:ext cx="7620000" cy="381000"/>
          </a:xfrm>
        </p:spPr>
        <p:txBody>
          <a:bodyPr/>
          <a:lstStyle/>
          <a:p>
            <a:r>
              <a:rPr lang="en-US" sz="3200"/>
              <a:t>Border Style</a:t>
            </a:r>
            <a:endParaRPr lang="en-US" sz="3200" b="1"/>
          </a:p>
        </p:txBody>
      </p:sp>
      <p:sp>
        <p:nvSpPr>
          <p:cNvPr id="69635" name="TextBox 3"/>
          <p:cNvSpPr txBox="1">
            <a:spLocks noChangeArrowheads="1"/>
          </p:cNvSpPr>
          <p:nvPr/>
        </p:nvSpPr>
        <p:spPr bwMode="auto">
          <a:xfrm>
            <a:off x="304800" y="838200"/>
            <a:ext cx="861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a:t>
            </a:r>
            <a:r>
              <a:rPr lang="en-US" sz="1800" b="1">
                <a:latin typeface="Tahoma" panose="020B0604030504040204" pitchFamily="34" charset="0"/>
                <a:cs typeface="Tahoma" panose="020B0604030504040204" pitchFamily="34" charset="0"/>
              </a:rPr>
              <a:t>border-style</a:t>
            </a:r>
            <a:r>
              <a:rPr lang="en-US" sz="1800">
                <a:latin typeface="Tahoma" panose="020B0604030504040204" pitchFamily="34" charset="0"/>
                <a:cs typeface="Tahoma" panose="020B0604030504040204" pitchFamily="34" charset="0"/>
              </a:rPr>
              <a:t> property specifies what kind of border to display</a:t>
            </a:r>
          </a:p>
        </p:txBody>
      </p:sp>
      <p:sp>
        <p:nvSpPr>
          <p:cNvPr id="69636"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69637"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69638" name="Picture 7" descr="img1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2484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81000" y="381000"/>
            <a:ext cx="7620000" cy="381000"/>
          </a:xfrm>
        </p:spPr>
        <p:txBody>
          <a:bodyPr/>
          <a:lstStyle/>
          <a:p>
            <a:r>
              <a:rPr lang="en-US" sz="3600" b="1"/>
              <a:t>Border Width</a:t>
            </a:r>
          </a:p>
        </p:txBody>
      </p:sp>
      <p:sp>
        <p:nvSpPr>
          <p:cNvPr id="70659" name="TextBox 3"/>
          <p:cNvSpPr txBox="1">
            <a:spLocks noChangeArrowheads="1"/>
          </p:cNvSpPr>
          <p:nvPr/>
        </p:nvSpPr>
        <p:spPr bwMode="auto">
          <a:xfrm>
            <a:off x="304800" y="838200"/>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a:t>
            </a:r>
            <a:r>
              <a:rPr lang="en-US" sz="1800" b="1">
                <a:latin typeface="Tahoma" panose="020B0604030504040204" pitchFamily="34" charset="0"/>
                <a:cs typeface="Tahoma" panose="020B0604030504040204" pitchFamily="34" charset="0"/>
              </a:rPr>
              <a:t>border-width</a:t>
            </a:r>
            <a:r>
              <a:rPr lang="en-US" sz="1800">
                <a:latin typeface="Tahoma" panose="020B0604030504040204" pitchFamily="34" charset="0"/>
                <a:cs typeface="Tahoma" panose="020B0604030504040204" pitchFamily="34" charset="0"/>
              </a:rPr>
              <a:t> property is used to set the width of the border. The width is set in </a:t>
            </a:r>
            <a:r>
              <a:rPr lang="en-US" sz="1800" b="1">
                <a:latin typeface="Tahoma" panose="020B0604030504040204" pitchFamily="34" charset="0"/>
                <a:cs typeface="Tahoma" panose="020B0604030504040204" pitchFamily="34" charset="0"/>
              </a:rPr>
              <a:t>pixels</a:t>
            </a:r>
            <a:r>
              <a:rPr lang="en-US" sz="1800">
                <a:latin typeface="Tahoma" panose="020B0604030504040204" pitchFamily="34" charset="0"/>
                <a:cs typeface="Tahoma" panose="020B0604030504040204" pitchFamily="34" charset="0"/>
              </a:rPr>
              <a:t>, or by using one of the three pre-defined values: </a:t>
            </a:r>
            <a:r>
              <a:rPr lang="en-US" sz="1800" b="1">
                <a:latin typeface="Tahoma" panose="020B0604030504040204" pitchFamily="34" charset="0"/>
                <a:cs typeface="Tahoma" panose="020B0604030504040204" pitchFamily="34" charset="0"/>
              </a:rPr>
              <a:t>thin</a:t>
            </a:r>
            <a:r>
              <a:rPr lang="en-US" sz="1800">
                <a:latin typeface="Tahoma" panose="020B0604030504040204" pitchFamily="34" charset="0"/>
                <a:cs typeface="Tahoma" panose="020B0604030504040204" pitchFamily="34" charset="0"/>
              </a:rPr>
              <a:t>, </a:t>
            </a:r>
            <a:r>
              <a:rPr lang="en-US" sz="1800" b="1">
                <a:latin typeface="Tahoma" panose="020B0604030504040204" pitchFamily="34" charset="0"/>
                <a:cs typeface="Tahoma" panose="020B0604030504040204" pitchFamily="34" charset="0"/>
              </a:rPr>
              <a:t>medium</a:t>
            </a:r>
            <a:r>
              <a:rPr lang="en-US" sz="1800">
                <a:latin typeface="Tahoma" panose="020B0604030504040204" pitchFamily="34" charset="0"/>
                <a:cs typeface="Tahoma" panose="020B0604030504040204" pitchFamily="34" charset="0"/>
              </a:rPr>
              <a:t>, or </a:t>
            </a:r>
            <a:r>
              <a:rPr lang="en-US" sz="1800" b="1">
                <a:latin typeface="Tahoma" panose="020B0604030504040204" pitchFamily="34" charset="0"/>
                <a:cs typeface="Tahoma" panose="020B0604030504040204" pitchFamily="34" charset="0"/>
              </a:rPr>
              <a:t>thick</a:t>
            </a:r>
            <a:r>
              <a:rPr lang="en-US" sz="1800">
                <a:latin typeface="Tahoma" panose="020B0604030504040204" pitchFamily="34" charset="0"/>
                <a:cs typeface="Tahoma" panose="020B0604030504040204" pitchFamily="34" charset="0"/>
              </a:rPr>
              <a:t>.</a:t>
            </a:r>
          </a:p>
        </p:txBody>
      </p:sp>
      <p:sp>
        <p:nvSpPr>
          <p:cNvPr id="70660"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0661"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70662" name="Picture 6" descr="img1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71675"/>
            <a:ext cx="83820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04800" y="2819400"/>
            <a:ext cx="4267200" cy="7620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81000" y="381000"/>
            <a:ext cx="7620000" cy="381000"/>
          </a:xfrm>
        </p:spPr>
        <p:txBody>
          <a:bodyPr/>
          <a:lstStyle/>
          <a:p>
            <a:r>
              <a:rPr lang="en-US" sz="3600" b="1"/>
              <a:t>Border Color</a:t>
            </a:r>
          </a:p>
        </p:txBody>
      </p:sp>
      <p:sp>
        <p:nvSpPr>
          <p:cNvPr id="71683" name="TextBox 3"/>
          <p:cNvSpPr txBox="1">
            <a:spLocks noChangeArrowheads="1"/>
          </p:cNvSpPr>
          <p:nvPr/>
        </p:nvSpPr>
        <p:spPr bwMode="auto">
          <a:xfrm>
            <a:off x="304800" y="1030288"/>
            <a:ext cx="861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a:t>
            </a:r>
            <a:r>
              <a:rPr lang="en-US" sz="1800" b="1">
                <a:latin typeface="Tahoma" panose="020B0604030504040204" pitchFamily="34" charset="0"/>
                <a:cs typeface="Tahoma" panose="020B0604030504040204" pitchFamily="34" charset="0"/>
              </a:rPr>
              <a:t>border-color</a:t>
            </a:r>
            <a:r>
              <a:rPr lang="en-US" sz="1800">
                <a:latin typeface="Tahoma" panose="020B0604030504040204" pitchFamily="34" charset="0"/>
                <a:cs typeface="Tahoma" panose="020B0604030504040204" pitchFamily="34" charset="0"/>
              </a:rPr>
              <a:t> property is used to set the color of the border. The color can be set by </a:t>
            </a:r>
            <a:r>
              <a:rPr lang="en-US" sz="1800" b="1">
                <a:latin typeface="Tahoma" panose="020B0604030504040204" pitchFamily="34" charset="0"/>
                <a:cs typeface="Tahoma" panose="020B0604030504040204" pitchFamily="34" charset="0"/>
              </a:rPr>
              <a:t>name</a:t>
            </a:r>
            <a:r>
              <a:rPr lang="en-US" sz="1800">
                <a:latin typeface="Tahoma" panose="020B0604030504040204" pitchFamily="34" charset="0"/>
                <a:cs typeface="Tahoma" panose="020B0604030504040204" pitchFamily="34" charset="0"/>
              </a:rPr>
              <a:t>  (</a:t>
            </a:r>
            <a:r>
              <a:rPr lang="en-US" sz="1800" u="sng">
                <a:latin typeface="Tahoma" panose="020B0604030504040204" pitchFamily="34" charset="0"/>
                <a:cs typeface="Tahoma" panose="020B0604030504040204" pitchFamily="34" charset="0"/>
              </a:rPr>
              <a:t>like “red”</a:t>
            </a:r>
            <a:r>
              <a:rPr lang="en-US" sz="1800">
                <a:latin typeface="Tahoma" panose="020B0604030504040204" pitchFamily="34" charset="0"/>
                <a:cs typeface="Tahoma" panose="020B0604030504040204" pitchFamily="34" charset="0"/>
              </a:rPr>
              <a:t>), </a:t>
            </a:r>
            <a:r>
              <a:rPr lang="en-US" sz="1800" b="1">
                <a:latin typeface="Tahoma" panose="020B0604030504040204" pitchFamily="34" charset="0"/>
                <a:cs typeface="Tahoma" panose="020B0604030504040204" pitchFamily="34" charset="0"/>
              </a:rPr>
              <a:t>RGB</a:t>
            </a:r>
            <a:r>
              <a:rPr lang="en-US" sz="1800">
                <a:latin typeface="Tahoma" panose="020B0604030504040204" pitchFamily="34" charset="0"/>
                <a:cs typeface="Tahoma" panose="020B0604030504040204" pitchFamily="34" charset="0"/>
              </a:rPr>
              <a:t> (</a:t>
            </a:r>
            <a:r>
              <a:rPr lang="en-US" sz="1800" u="sng">
                <a:latin typeface="Tahoma" panose="020B0604030504040204" pitchFamily="34" charset="0"/>
                <a:cs typeface="Tahoma" panose="020B0604030504040204" pitchFamily="34" charset="0"/>
              </a:rPr>
              <a:t>like "rgb(255,0,0)</a:t>
            </a:r>
            <a:r>
              <a:rPr lang="en-US" sz="1800">
                <a:latin typeface="Tahoma" panose="020B0604030504040204" pitchFamily="34" charset="0"/>
                <a:cs typeface="Tahoma" panose="020B0604030504040204" pitchFamily="34" charset="0"/>
              </a:rPr>
              <a:t>“ ) or </a:t>
            </a:r>
            <a:r>
              <a:rPr lang="en-US" sz="1800" b="1">
                <a:latin typeface="Tahoma" panose="020B0604030504040204" pitchFamily="34" charset="0"/>
                <a:cs typeface="Tahoma" panose="020B0604030504040204" pitchFamily="34" charset="0"/>
              </a:rPr>
              <a:t>Hex</a:t>
            </a:r>
            <a:r>
              <a:rPr lang="en-US" sz="1800">
                <a:latin typeface="Tahoma" panose="020B0604030504040204" pitchFamily="34" charset="0"/>
                <a:cs typeface="Tahoma" panose="020B0604030504040204" pitchFamily="34" charset="0"/>
              </a:rPr>
              <a:t> (</a:t>
            </a:r>
            <a:r>
              <a:rPr lang="en-US" sz="1800" u="sng">
                <a:latin typeface="Tahoma" panose="020B0604030504040204" pitchFamily="34" charset="0"/>
                <a:cs typeface="Tahoma" panose="020B0604030504040204" pitchFamily="34" charset="0"/>
              </a:rPr>
              <a:t>like "#ff0000“</a:t>
            </a:r>
            <a:r>
              <a:rPr lang="en-US" sz="1800">
                <a:latin typeface="Tahoma" panose="020B0604030504040204" pitchFamily="34" charset="0"/>
                <a:cs typeface="Tahoma" panose="020B0604030504040204" pitchFamily="34" charset="0"/>
              </a:rPr>
              <a:t> ) </a:t>
            </a:r>
            <a:endParaRPr lang="en-US" sz="1600">
              <a:latin typeface="Tahoma" panose="020B0604030504040204" pitchFamily="34" charset="0"/>
              <a:cs typeface="Tahoma" panose="020B0604030504040204" pitchFamily="34" charset="0"/>
            </a:endParaRPr>
          </a:p>
        </p:txBody>
      </p:sp>
      <p:sp>
        <p:nvSpPr>
          <p:cNvPr id="71684"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1685"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71686" name="Picture 7" descr="img1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4582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57200" y="2971800"/>
            <a:ext cx="4038600" cy="609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352" y="1066800"/>
            <a:ext cx="7851648" cy="1066800"/>
          </a:xfrm>
          <a:ln>
            <a:miter lim="800000"/>
            <a:headEnd/>
            <a:tailEnd/>
          </a:ln>
        </p:spPr>
        <p:txBody>
          <a:bodyPr/>
          <a:lstStyle/>
          <a:p>
            <a:pPr>
              <a:defRPr/>
            </a:pPr>
            <a:r>
              <a:rPr lang="en-US" sz="6000" dirty="0"/>
              <a:t>CSS Margin</a:t>
            </a:r>
          </a:p>
        </p:txBody>
      </p:sp>
    </p:spTree>
  </p:cSld>
  <p:clrMapOvr>
    <a:masterClrMapping/>
  </p:clrMapOvr>
  <p:transition>
    <p:cover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81000" y="381000"/>
            <a:ext cx="7620000" cy="381000"/>
          </a:xfrm>
        </p:spPr>
        <p:txBody>
          <a:bodyPr/>
          <a:lstStyle/>
          <a:p>
            <a:r>
              <a:rPr lang="en-US" sz="4000" b="1"/>
              <a:t>Margin</a:t>
            </a:r>
          </a:p>
        </p:txBody>
      </p:sp>
      <p:sp>
        <p:nvSpPr>
          <p:cNvPr id="73731" name="TextBox 3"/>
          <p:cNvSpPr txBox="1">
            <a:spLocks noChangeArrowheads="1"/>
          </p:cNvSpPr>
          <p:nvPr/>
        </p:nvSpPr>
        <p:spPr bwMode="auto">
          <a:xfrm>
            <a:off x="304800" y="8382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a:latin typeface="Tahoma" panose="020B0604030504040204" pitchFamily="34" charset="0"/>
                <a:cs typeface="Tahoma" panose="020B0604030504040204" pitchFamily="34" charset="0"/>
              </a:rPr>
              <a:t>The margin clears an area around an element (outside the border). The margin does not have a background color, and is completely transparent.</a:t>
            </a:r>
          </a:p>
          <a:p>
            <a:pPr eaLnBrk="1" hangingPunct="1">
              <a:spcBef>
                <a:spcPct val="0"/>
              </a:spcBef>
              <a:buClrTx/>
              <a:buSzTx/>
              <a:buFontTx/>
              <a:buNone/>
            </a:pPr>
            <a:endParaRPr lang="en-US" sz="1800">
              <a:latin typeface="Tahoma" panose="020B0604030504040204" pitchFamily="34" charset="0"/>
              <a:cs typeface="Tahoma" panose="020B0604030504040204" pitchFamily="34" charset="0"/>
            </a:endParaRPr>
          </a:p>
          <a:p>
            <a:pPr eaLnBrk="1" hangingPunct="1">
              <a:spcBef>
                <a:spcPct val="0"/>
              </a:spcBef>
              <a:buClrTx/>
              <a:buSzTx/>
              <a:buFontTx/>
              <a:buNone/>
            </a:pPr>
            <a:r>
              <a:rPr lang="en-US" sz="1800">
                <a:latin typeface="Tahoma" panose="020B0604030504040204" pitchFamily="34" charset="0"/>
                <a:cs typeface="Tahoma" panose="020B0604030504040204" pitchFamily="34" charset="0"/>
              </a:rPr>
              <a:t>The </a:t>
            </a:r>
            <a:r>
              <a:rPr lang="en-US" sz="1800" b="1">
                <a:latin typeface="Tahoma" panose="020B0604030504040204" pitchFamily="34" charset="0"/>
                <a:cs typeface="Tahoma" panose="020B0604030504040204" pitchFamily="34" charset="0"/>
              </a:rPr>
              <a:t>top</a:t>
            </a:r>
            <a:r>
              <a:rPr lang="en-US" sz="1800">
                <a:latin typeface="Tahoma" panose="020B0604030504040204" pitchFamily="34" charset="0"/>
                <a:cs typeface="Tahoma" panose="020B0604030504040204" pitchFamily="34" charset="0"/>
              </a:rPr>
              <a:t>, </a:t>
            </a:r>
            <a:r>
              <a:rPr lang="en-US" sz="1800" b="1">
                <a:latin typeface="Tahoma" panose="020B0604030504040204" pitchFamily="34" charset="0"/>
                <a:cs typeface="Tahoma" panose="020B0604030504040204" pitchFamily="34" charset="0"/>
              </a:rPr>
              <a:t>right</a:t>
            </a:r>
            <a:r>
              <a:rPr lang="en-US" sz="1800">
                <a:latin typeface="Tahoma" panose="020B0604030504040204" pitchFamily="34" charset="0"/>
                <a:cs typeface="Tahoma" panose="020B0604030504040204" pitchFamily="34" charset="0"/>
              </a:rPr>
              <a:t>, </a:t>
            </a:r>
            <a:r>
              <a:rPr lang="en-US" sz="1800" b="1">
                <a:latin typeface="Tahoma" panose="020B0604030504040204" pitchFamily="34" charset="0"/>
                <a:cs typeface="Tahoma" panose="020B0604030504040204" pitchFamily="34" charset="0"/>
              </a:rPr>
              <a:t>bottom</a:t>
            </a:r>
            <a:r>
              <a:rPr lang="en-US" sz="1800">
                <a:latin typeface="Tahoma" panose="020B0604030504040204" pitchFamily="34" charset="0"/>
                <a:cs typeface="Tahoma" panose="020B0604030504040204" pitchFamily="34" charset="0"/>
              </a:rPr>
              <a:t>, and </a:t>
            </a:r>
            <a:r>
              <a:rPr lang="en-US" sz="1800" b="1">
                <a:latin typeface="Tahoma" panose="020B0604030504040204" pitchFamily="34" charset="0"/>
                <a:cs typeface="Tahoma" panose="020B0604030504040204" pitchFamily="34" charset="0"/>
              </a:rPr>
              <a:t>left</a:t>
            </a:r>
            <a:r>
              <a:rPr lang="en-US" sz="1800">
                <a:latin typeface="Tahoma" panose="020B0604030504040204" pitchFamily="34" charset="0"/>
                <a:cs typeface="Tahoma" panose="020B0604030504040204" pitchFamily="34" charset="0"/>
              </a:rPr>
              <a:t> margin can be changed independently </a:t>
            </a:r>
          </a:p>
        </p:txBody>
      </p:sp>
      <p:sp>
        <p:nvSpPr>
          <p:cNvPr id="73732"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3733"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73734" name="Picture 8" descr="img1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209800"/>
            <a:ext cx="86391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304800" y="2971800"/>
            <a:ext cx="4038600" cy="1371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352" y="1066800"/>
            <a:ext cx="7851648" cy="1066800"/>
          </a:xfrm>
          <a:ln>
            <a:miter lim="800000"/>
            <a:headEnd/>
            <a:tailEnd/>
          </a:ln>
        </p:spPr>
        <p:txBody>
          <a:bodyPr/>
          <a:lstStyle/>
          <a:p>
            <a:pPr>
              <a:defRPr/>
            </a:pPr>
            <a:r>
              <a:rPr lang="en-US" dirty="0"/>
              <a:t>CSS Padding</a:t>
            </a:r>
          </a:p>
        </p:txBody>
      </p:sp>
    </p:spTree>
  </p:cSld>
  <p:clrMapOvr>
    <a:masterClrMapping/>
  </p:clrMapOvr>
  <p:transition>
    <p:cover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81000" y="381000"/>
            <a:ext cx="7620000" cy="381000"/>
          </a:xfrm>
        </p:spPr>
        <p:txBody>
          <a:bodyPr/>
          <a:lstStyle/>
          <a:p>
            <a:r>
              <a:rPr lang="en-US" sz="3600" b="1"/>
              <a:t>Padding</a:t>
            </a:r>
          </a:p>
        </p:txBody>
      </p:sp>
      <p:sp>
        <p:nvSpPr>
          <p:cNvPr id="75779" name="TextBox 3"/>
          <p:cNvSpPr txBox="1">
            <a:spLocks noChangeArrowheads="1"/>
          </p:cNvSpPr>
          <p:nvPr/>
        </p:nvSpPr>
        <p:spPr bwMode="auto">
          <a:xfrm>
            <a:off x="304800" y="8382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2000">
                <a:latin typeface="Tahoma" panose="020B0604030504040204" pitchFamily="34" charset="0"/>
                <a:cs typeface="Tahoma" panose="020B0604030504040204" pitchFamily="34" charset="0"/>
              </a:rPr>
              <a:t>The padding clears an area around the content (inside the border) of an element. </a:t>
            </a:r>
          </a:p>
          <a:p>
            <a:pPr eaLnBrk="1" hangingPunct="1">
              <a:spcBef>
                <a:spcPct val="0"/>
              </a:spcBef>
              <a:buClrTx/>
              <a:buSzTx/>
              <a:buFontTx/>
              <a:buNone/>
            </a:pPr>
            <a:endParaRPr lang="en-US" sz="1600">
              <a:latin typeface="Tahoma" panose="020B0604030504040204" pitchFamily="34" charset="0"/>
              <a:cs typeface="Tahoma" panose="020B0604030504040204" pitchFamily="34" charset="0"/>
            </a:endParaRPr>
          </a:p>
          <a:p>
            <a:pPr eaLnBrk="1" hangingPunct="1">
              <a:spcBef>
                <a:spcPct val="0"/>
              </a:spcBef>
              <a:buClrTx/>
              <a:buSzTx/>
              <a:buFontTx/>
              <a:buNone/>
            </a:pPr>
            <a:r>
              <a:rPr lang="en-US" sz="2000">
                <a:latin typeface="Tahoma" panose="020B0604030504040204" pitchFamily="34" charset="0"/>
                <a:cs typeface="Tahoma" panose="020B0604030504040204" pitchFamily="34" charset="0"/>
              </a:rPr>
              <a:t>The </a:t>
            </a:r>
            <a:r>
              <a:rPr lang="en-US" sz="2000" b="1">
                <a:latin typeface="Tahoma" panose="020B0604030504040204" pitchFamily="34" charset="0"/>
                <a:cs typeface="Tahoma" panose="020B0604030504040204" pitchFamily="34" charset="0"/>
              </a:rPr>
              <a:t>top</a:t>
            </a:r>
            <a:r>
              <a:rPr lang="en-US" sz="2000">
                <a:latin typeface="Tahoma" panose="020B0604030504040204" pitchFamily="34" charset="0"/>
                <a:cs typeface="Tahoma" panose="020B0604030504040204" pitchFamily="34" charset="0"/>
              </a:rPr>
              <a:t>, </a:t>
            </a:r>
            <a:r>
              <a:rPr lang="en-US" sz="2000" b="1">
                <a:latin typeface="Tahoma" panose="020B0604030504040204" pitchFamily="34" charset="0"/>
                <a:cs typeface="Tahoma" panose="020B0604030504040204" pitchFamily="34" charset="0"/>
              </a:rPr>
              <a:t>right</a:t>
            </a:r>
            <a:r>
              <a:rPr lang="en-US" sz="2000">
                <a:latin typeface="Tahoma" panose="020B0604030504040204" pitchFamily="34" charset="0"/>
                <a:cs typeface="Tahoma" panose="020B0604030504040204" pitchFamily="34" charset="0"/>
              </a:rPr>
              <a:t>, </a:t>
            </a:r>
            <a:r>
              <a:rPr lang="en-US" sz="2000" b="1">
                <a:latin typeface="Tahoma" panose="020B0604030504040204" pitchFamily="34" charset="0"/>
                <a:cs typeface="Tahoma" panose="020B0604030504040204" pitchFamily="34" charset="0"/>
              </a:rPr>
              <a:t>bottom</a:t>
            </a:r>
            <a:r>
              <a:rPr lang="en-US" sz="2000">
                <a:latin typeface="Tahoma" panose="020B0604030504040204" pitchFamily="34" charset="0"/>
                <a:cs typeface="Tahoma" panose="020B0604030504040204" pitchFamily="34" charset="0"/>
              </a:rPr>
              <a:t>, and </a:t>
            </a:r>
            <a:r>
              <a:rPr lang="en-US" sz="2000" b="1">
                <a:latin typeface="Tahoma" panose="020B0604030504040204" pitchFamily="34" charset="0"/>
                <a:cs typeface="Tahoma" panose="020B0604030504040204" pitchFamily="34" charset="0"/>
              </a:rPr>
              <a:t>left</a:t>
            </a:r>
            <a:r>
              <a:rPr lang="en-US" sz="2000">
                <a:latin typeface="Tahoma" panose="020B0604030504040204" pitchFamily="34" charset="0"/>
                <a:cs typeface="Tahoma" panose="020B0604030504040204" pitchFamily="34" charset="0"/>
              </a:rPr>
              <a:t> padding can be changed independently using separate properties</a:t>
            </a:r>
          </a:p>
        </p:txBody>
      </p:sp>
      <p:sp>
        <p:nvSpPr>
          <p:cNvPr id="75780"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5781"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75782" name="Picture 7" descr="img2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09825"/>
            <a:ext cx="8751888"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2400" y="3200400"/>
            <a:ext cx="4038600" cy="1371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352" y="1066800"/>
            <a:ext cx="7851648" cy="1066800"/>
          </a:xfrm>
          <a:ln>
            <a:miter lim="800000"/>
            <a:headEnd/>
            <a:tailEnd/>
          </a:ln>
        </p:spPr>
        <p:txBody>
          <a:bodyPr/>
          <a:lstStyle/>
          <a:p>
            <a:pPr>
              <a:defRPr/>
            </a:pPr>
            <a:r>
              <a:rPr lang="en-US" dirty="0"/>
              <a:t>CSS List Properties</a:t>
            </a:r>
          </a:p>
        </p:txBody>
      </p:sp>
    </p:spTree>
  </p:cSld>
  <p:clrMapOvr>
    <a:masterClrMapping/>
  </p:clrMapOvr>
  <p:transition>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381000" y="914400"/>
            <a:ext cx="7620000" cy="381000"/>
          </a:xfrm>
        </p:spPr>
        <p:txBody>
          <a:bodyPr/>
          <a:lstStyle/>
          <a:p>
            <a:r>
              <a:rPr lang="en-US" sz="3600"/>
              <a:t>The CSS list properties allow us to</a:t>
            </a:r>
            <a:endParaRPr lang="en-US" sz="3600" b="1"/>
          </a:p>
        </p:txBody>
      </p:sp>
      <p:sp>
        <p:nvSpPr>
          <p:cNvPr id="77827"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7828"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7829" name="Rectangle 7"/>
          <p:cNvSpPr>
            <a:spLocks noChangeArrowheads="1"/>
          </p:cNvSpPr>
          <p:nvPr/>
        </p:nvSpPr>
        <p:spPr bwMode="auto">
          <a:xfrm>
            <a:off x="838200" y="1828800"/>
            <a:ext cx="7239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50000"/>
              </a:lnSpc>
              <a:spcBef>
                <a:spcPct val="0"/>
              </a:spcBef>
              <a:buClrTx/>
              <a:buSzTx/>
              <a:buFont typeface="Wingdings" panose="05000000000000000000" pitchFamily="2" charset="2"/>
              <a:buChar char="q"/>
            </a:pPr>
            <a:r>
              <a:rPr lang="en-US" sz="2400">
                <a:latin typeface="Tahoma" panose="020B0604030504040204" pitchFamily="34" charset="0"/>
                <a:cs typeface="Tahoma" panose="020B0604030504040204" pitchFamily="34" charset="0"/>
              </a:rPr>
              <a:t> Set different list item markers for ordered lists</a:t>
            </a:r>
          </a:p>
          <a:p>
            <a:pPr eaLnBrk="1" hangingPunct="1">
              <a:lnSpc>
                <a:spcPct val="150000"/>
              </a:lnSpc>
              <a:spcBef>
                <a:spcPct val="0"/>
              </a:spcBef>
              <a:buClrTx/>
              <a:buSzTx/>
              <a:buFont typeface="Wingdings" panose="05000000000000000000" pitchFamily="2" charset="2"/>
              <a:buChar char="q"/>
            </a:pPr>
            <a:r>
              <a:rPr lang="en-US" sz="2400">
                <a:latin typeface="Tahoma" panose="020B0604030504040204" pitchFamily="34" charset="0"/>
                <a:cs typeface="Tahoma" panose="020B0604030504040204" pitchFamily="34" charset="0"/>
              </a:rPr>
              <a:t> Set different list item markers for unordered lists</a:t>
            </a:r>
          </a:p>
          <a:p>
            <a:pPr eaLnBrk="1" hangingPunct="1">
              <a:lnSpc>
                <a:spcPct val="150000"/>
              </a:lnSpc>
              <a:spcBef>
                <a:spcPct val="0"/>
              </a:spcBef>
              <a:buClrTx/>
              <a:buSzTx/>
              <a:buFont typeface="Wingdings" panose="05000000000000000000" pitchFamily="2" charset="2"/>
              <a:buChar char="q"/>
            </a:pPr>
            <a:r>
              <a:rPr lang="en-US" sz="2400">
                <a:latin typeface="Tahoma" panose="020B0604030504040204" pitchFamily="34" charset="0"/>
                <a:cs typeface="Tahoma" panose="020B0604030504040204" pitchFamily="34" charset="0"/>
              </a:rPr>
              <a:t> Set an image as the list item marker</a:t>
            </a:r>
            <a:endParaRPr lang="en-US" sz="1800">
              <a:latin typeface="Tahoma" panose="020B0604030504040204" pitchFamily="34" charset="0"/>
              <a:cs typeface="Tahoma" panose="020B0604030504040204" pitchFamily="34" charset="0"/>
            </a:endParaRPr>
          </a:p>
        </p:txBody>
      </p:sp>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6200"/>
            <a:ext cx="7772400" cy="914400"/>
          </a:xfrm>
          <a:ln>
            <a:miter lim="800000"/>
            <a:headEnd/>
            <a:tailEnd/>
          </a:ln>
        </p:spPr>
        <p:txBody>
          <a:bodyPr anchor="t"/>
          <a:lstStyle/>
          <a:p>
            <a:pPr eaLnBrk="1" fontAlgn="auto" hangingPunct="1">
              <a:spcAft>
                <a:spcPts val="0"/>
              </a:spcAft>
              <a:defRPr/>
            </a:pPr>
            <a:r>
              <a:t>Advantage  Of using CSS …</a:t>
            </a:r>
          </a:p>
        </p:txBody>
      </p:sp>
      <p:sp>
        <p:nvSpPr>
          <p:cNvPr id="7171" name="Text Placeholder 2"/>
          <p:cNvSpPr>
            <a:spLocks noGrp="1"/>
          </p:cNvSpPr>
          <p:nvPr>
            <p:ph type="body" idx="1"/>
          </p:nvPr>
        </p:nvSpPr>
        <p:spPr>
          <a:xfrm>
            <a:off x="530225" y="1295400"/>
            <a:ext cx="4575175" cy="4191000"/>
          </a:xfrm>
        </p:spPr>
        <p:txBody>
          <a:bodyPr/>
          <a:lstStyle/>
          <a:p>
            <a:pPr eaLnBrk="1" hangingPunct="1">
              <a:buFont typeface="Wingdings" pitchFamily="2" charset="2"/>
              <a:buChar char="q"/>
              <a:defRPr/>
            </a:pPr>
            <a:r>
              <a:rPr lang="en-US" sz="2400" dirty="0">
                <a:latin typeface="Tahoma" pitchFamily="34" charset="0"/>
                <a:ea typeface="Tahoma" pitchFamily="34" charset="0"/>
                <a:cs typeface="Tahoma" pitchFamily="34" charset="0"/>
              </a:rPr>
              <a:t> </a:t>
            </a:r>
            <a:r>
              <a:rPr lang="en-US" sz="2400" b="1" dirty="0">
                <a:latin typeface="Tahoma" pitchFamily="34" charset="0"/>
                <a:ea typeface="Tahoma" pitchFamily="34" charset="0"/>
                <a:cs typeface="Tahoma" pitchFamily="34" charset="0"/>
              </a:rPr>
              <a:t>Website Accessibility</a:t>
            </a:r>
          </a:p>
          <a:p>
            <a:pPr lvl="1" algn="just" eaLnBrk="1" hangingPunct="1">
              <a:buClr>
                <a:schemeClr val="tx1"/>
              </a:buClr>
              <a:buFont typeface="Wingdings" pitchFamily="2" charset="2"/>
              <a:buChar char="Ø"/>
              <a:defRPr/>
            </a:pPr>
            <a:r>
              <a:rPr lang="en-US" sz="2000" dirty="0">
                <a:latin typeface="Tahoma" pitchFamily="34" charset="0"/>
                <a:ea typeface="Tahoma" pitchFamily="34" charset="0"/>
                <a:cs typeface="Tahoma" pitchFamily="34" charset="0"/>
              </a:rPr>
              <a:t>Using CSS web pages can be styled specifically for different media, including </a:t>
            </a:r>
            <a:r>
              <a:rPr lang="en-US" sz="2000" b="1" dirty="0">
                <a:latin typeface="Tahoma" pitchFamily="34" charset="0"/>
                <a:ea typeface="Tahoma" pitchFamily="34" charset="0"/>
                <a:cs typeface="Tahoma" pitchFamily="34" charset="0"/>
              </a:rPr>
              <a:t>browsers</a:t>
            </a:r>
            <a:r>
              <a:rPr lang="en-US" sz="2000" dirty="0">
                <a:latin typeface="Tahoma" pitchFamily="34" charset="0"/>
                <a:ea typeface="Tahoma" pitchFamily="34" charset="0"/>
                <a:cs typeface="Tahoma" pitchFamily="34" charset="0"/>
              </a:rPr>
              <a:t>, </a:t>
            </a:r>
            <a:r>
              <a:rPr lang="en-US" sz="2000" b="1" dirty="0">
                <a:latin typeface="Tahoma" pitchFamily="34" charset="0"/>
                <a:ea typeface="Tahoma" pitchFamily="34" charset="0"/>
                <a:cs typeface="Tahoma" pitchFamily="34" charset="0"/>
              </a:rPr>
              <a:t>printers</a:t>
            </a:r>
            <a:r>
              <a:rPr lang="en-US" sz="2000" dirty="0">
                <a:latin typeface="Tahoma" pitchFamily="34" charset="0"/>
                <a:ea typeface="Tahoma" pitchFamily="34" charset="0"/>
                <a:cs typeface="Tahoma" pitchFamily="34" charset="0"/>
              </a:rPr>
              <a:t>, </a:t>
            </a:r>
            <a:r>
              <a:rPr lang="en-US" sz="2000" b="1" dirty="0">
                <a:latin typeface="Tahoma" pitchFamily="34" charset="0"/>
                <a:ea typeface="Tahoma" pitchFamily="34" charset="0"/>
                <a:cs typeface="Tahoma" pitchFamily="34" charset="0"/>
              </a:rPr>
              <a:t>handheld devices</a:t>
            </a:r>
            <a:r>
              <a:rPr lang="en-US" sz="2000" dirty="0">
                <a:latin typeface="Tahoma" pitchFamily="34" charset="0"/>
                <a:ea typeface="Tahoma" pitchFamily="34" charset="0"/>
                <a:cs typeface="Tahoma" pitchFamily="34" charset="0"/>
              </a:rPr>
              <a:t> </a:t>
            </a:r>
            <a:r>
              <a:rPr lang="en-US" sz="2000" b="1" dirty="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without changing the content or document structure in any way. This makes websites more accessible.</a:t>
            </a:r>
          </a:p>
          <a:p>
            <a:pPr lvl="1" eaLnBrk="1" hangingPunct="1">
              <a:buClr>
                <a:schemeClr val="tx1"/>
              </a:buClr>
              <a:buFont typeface="Wingdings" pitchFamily="2" charset="2"/>
              <a:buChar char="Ø"/>
              <a:defRPr/>
            </a:pPr>
            <a:endParaRPr lang="en-US" sz="2000" dirty="0">
              <a:latin typeface="Tahoma" pitchFamily="34" charset="0"/>
              <a:ea typeface="Tahoma" pitchFamily="34" charset="0"/>
              <a:cs typeface="Tahoma" pitchFamily="34" charset="0"/>
            </a:endParaRPr>
          </a:p>
          <a:p>
            <a:pPr eaLnBrk="1" hangingPunct="1">
              <a:buClr>
                <a:schemeClr val="tx1"/>
              </a:buClr>
              <a:buFont typeface="Wingdings" pitchFamily="2" charset="2"/>
              <a:buChar char="q"/>
              <a:defRPr/>
            </a:pPr>
            <a:endParaRPr lang="en-US" sz="2000" dirty="0">
              <a:latin typeface="Tahoma" pitchFamily="34" charset="0"/>
              <a:ea typeface="Tahoma" pitchFamily="34" charset="0"/>
              <a:cs typeface="Tahoma" pitchFamily="34" charset="0"/>
            </a:endParaRPr>
          </a:p>
        </p:txBody>
      </p:sp>
      <p:sp>
        <p:nvSpPr>
          <p:cNvPr id="14340" name="AutoShape 6" descr="http://login.sybase.com/image/Diagrams_Charts/Sybase_iAS_Afaria_devices-020708.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1434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5240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over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381000" y="457200"/>
            <a:ext cx="7620000" cy="381000"/>
          </a:xfrm>
        </p:spPr>
        <p:txBody>
          <a:bodyPr/>
          <a:lstStyle/>
          <a:p>
            <a:r>
              <a:rPr lang="en-US" sz="3600" b="1"/>
              <a:t>Different List Item Markers</a:t>
            </a:r>
          </a:p>
        </p:txBody>
      </p:sp>
      <p:sp>
        <p:nvSpPr>
          <p:cNvPr id="78851"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8852"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8853" name="Rectangle 7"/>
          <p:cNvSpPr>
            <a:spLocks noChangeArrowheads="1"/>
          </p:cNvSpPr>
          <p:nvPr/>
        </p:nvSpPr>
        <p:spPr bwMode="auto">
          <a:xfrm>
            <a:off x="533400" y="838200"/>
            <a:ext cx="8001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50000"/>
              </a:lnSpc>
              <a:spcBef>
                <a:spcPct val="0"/>
              </a:spcBef>
              <a:buClrTx/>
              <a:buSzTx/>
              <a:buFontTx/>
              <a:buNone/>
            </a:pPr>
            <a:r>
              <a:rPr lang="en-US" sz="1800">
                <a:latin typeface="Tahoma" panose="020B0604030504040204" pitchFamily="34" charset="0"/>
                <a:cs typeface="Tahoma" panose="020B0604030504040204" pitchFamily="34" charset="0"/>
              </a:rPr>
              <a:t>The type of list item marker is specified with the </a:t>
            </a:r>
            <a:r>
              <a:rPr lang="en-US" sz="1800" b="1">
                <a:latin typeface="Tahoma" panose="020B0604030504040204" pitchFamily="34" charset="0"/>
                <a:cs typeface="Tahoma" panose="020B0604030504040204" pitchFamily="34" charset="0"/>
              </a:rPr>
              <a:t>list-style-type</a:t>
            </a:r>
            <a:r>
              <a:rPr lang="en-US" sz="1800">
                <a:latin typeface="Tahoma" panose="020B0604030504040204" pitchFamily="34" charset="0"/>
                <a:cs typeface="Tahoma" panose="020B0604030504040204" pitchFamily="34" charset="0"/>
              </a:rPr>
              <a:t> property</a:t>
            </a:r>
          </a:p>
        </p:txBody>
      </p:sp>
      <p:pic>
        <p:nvPicPr>
          <p:cNvPr id="78854" name="Picture 5" descr="img2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581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33400" y="2362200"/>
            <a:ext cx="4038600" cy="9906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381000" y="533400"/>
            <a:ext cx="7620000" cy="381000"/>
          </a:xfrm>
        </p:spPr>
        <p:txBody>
          <a:bodyPr/>
          <a:lstStyle/>
          <a:p>
            <a:r>
              <a:rPr lang="en-US" sz="3600" b="1"/>
              <a:t>Different List Item Markers</a:t>
            </a:r>
          </a:p>
        </p:txBody>
      </p:sp>
      <p:sp>
        <p:nvSpPr>
          <p:cNvPr id="79875"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9876"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79877" name="Rectangle 7"/>
          <p:cNvSpPr>
            <a:spLocks noChangeArrowheads="1"/>
          </p:cNvSpPr>
          <p:nvPr/>
        </p:nvSpPr>
        <p:spPr bwMode="auto">
          <a:xfrm>
            <a:off x="609600" y="1371600"/>
            <a:ext cx="80010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50000"/>
              </a:lnSpc>
              <a:spcBef>
                <a:spcPct val="0"/>
              </a:spcBef>
              <a:buClrTx/>
              <a:buSzTx/>
              <a:buFontTx/>
              <a:buNone/>
            </a:pPr>
            <a:r>
              <a:rPr lang="en-US" sz="1800">
                <a:latin typeface="Tahoma" panose="020B0604030504040204" pitchFamily="34" charset="0"/>
                <a:cs typeface="Tahoma" panose="020B0604030504040204" pitchFamily="34" charset="0"/>
              </a:rPr>
              <a:t>Possible </a:t>
            </a:r>
            <a:r>
              <a:rPr lang="en-US" sz="1800" b="1">
                <a:latin typeface="Tahoma" panose="020B0604030504040204" pitchFamily="34" charset="0"/>
                <a:cs typeface="Tahoma" panose="020B0604030504040204" pitchFamily="34" charset="0"/>
              </a:rPr>
              <a:t>list-style-type</a:t>
            </a:r>
            <a:r>
              <a:rPr lang="en-US" sz="1800">
                <a:latin typeface="Tahoma" panose="020B0604030504040204" pitchFamily="34" charset="0"/>
                <a:cs typeface="Tahoma" panose="020B0604030504040204" pitchFamily="34" charset="0"/>
              </a:rPr>
              <a:t> property Values for unordered list</a:t>
            </a:r>
          </a:p>
        </p:txBody>
      </p:sp>
      <p:graphicFrame>
        <p:nvGraphicFramePr>
          <p:cNvPr id="9" name="Table 8"/>
          <p:cNvGraphicFramePr>
            <a:graphicFrameLocks noGrp="1"/>
          </p:cNvGraphicFramePr>
          <p:nvPr/>
        </p:nvGraphicFramePr>
        <p:xfrm>
          <a:off x="1143000" y="19812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pPr algn="l"/>
                      <a:r>
                        <a:rPr lang="en-US" dirty="0">
                          <a:latin typeface="Tahoma" pitchFamily="34" charset="0"/>
                          <a:ea typeface="Tahoma" pitchFamily="34" charset="0"/>
                          <a:cs typeface="Tahoma" pitchFamily="34" charset="0"/>
                        </a:rPr>
                        <a:t>Value</a:t>
                      </a:r>
                    </a:p>
                  </a:txBody>
                  <a:tcPr anchor="ctr"/>
                </a:tc>
                <a:tc>
                  <a:txBody>
                    <a:bodyPr/>
                    <a:lstStyle/>
                    <a:p>
                      <a:pPr algn="l"/>
                      <a:r>
                        <a:rPr lang="en-US">
                          <a:latin typeface="Tahoma" pitchFamily="34" charset="0"/>
                          <a:ea typeface="Tahoma" pitchFamily="34" charset="0"/>
                          <a:cs typeface="Tahoma" pitchFamily="34" charset="0"/>
                        </a:rPr>
                        <a:t>Description</a:t>
                      </a:r>
                    </a:p>
                  </a:txBody>
                  <a:tcPr anchor="ctr"/>
                </a:tc>
                <a:extLst>
                  <a:ext uri="{0D108BD9-81ED-4DB2-BD59-A6C34878D82A}">
                    <a16:rowId xmlns:a16="http://schemas.microsoft.com/office/drawing/2014/main" val="10000"/>
                  </a:ext>
                </a:extLst>
              </a:tr>
              <a:tr h="370840">
                <a:tc>
                  <a:txBody>
                    <a:bodyPr/>
                    <a:lstStyle/>
                    <a:p>
                      <a:r>
                        <a:rPr lang="en-US" dirty="0">
                          <a:latin typeface="Tahoma" pitchFamily="34" charset="0"/>
                          <a:ea typeface="Tahoma" pitchFamily="34" charset="0"/>
                          <a:cs typeface="Tahoma" pitchFamily="34" charset="0"/>
                        </a:rPr>
                        <a:t>none</a:t>
                      </a:r>
                    </a:p>
                  </a:txBody>
                  <a:tcPr anchor="ctr"/>
                </a:tc>
                <a:tc>
                  <a:txBody>
                    <a:bodyPr/>
                    <a:lstStyle/>
                    <a:p>
                      <a:r>
                        <a:rPr lang="en-US">
                          <a:latin typeface="Tahoma" pitchFamily="34" charset="0"/>
                          <a:ea typeface="Tahoma" pitchFamily="34" charset="0"/>
                          <a:cs typeface="Tahoma" pitchFamily="34" charset="0"/>
                        </a:rPr>
                        <a:t>No marker</a:t>
                      </a:r>
                    </a:p>
                  </a:txBody>
                  <a:tcPr anchor="ctr"/>
                </a:tc>
                <a:extLst>
                  <a:ext uri="{0D108BD9-81ED-4DB2-BD59-A6C34878D82A}">
                    <a16:rowId xmlns:a16="http://schemas.microsoft.com/office/drawing/2014/main" val="10001"/>
                  </a:ext>
                </a:extLst>
              </a:tr>
              <a:tr h="370840">
                <a:tc>
                  <a:txBody>
                    <a:bodyPr/>
                    <a:lstStyle/>
                    <a:p>
                      <a:r>
                        <a:rPr lang="en-US" dirty="0">
                          <a:latin typeface="Tahoma" pitchFamily="34" charset="0"/>
                          <a:ea typeface="Tahoma" pitchFamily="34" charset="0"/>
                          <a:cs typeface="Tahoma" pitchFamily="34" charset="0"/>
                        </a:rPr>
                        <a:t>disc</a:t>
                      </a:r>
                    </a:p>
                  </a:txBody>
                  <a:tcPr anchor="ctr"/>
                </a:tc>
                <a:tc>
                  <a:txBody>
                    <a:bodyPr/>
                    <a:lstStyle/>
                    <a:p>
                      <a:r>
                        <a:rPr lang="en-US" dirty="0">
                          <a:latin typeface="Tahoma" pitchFamily="34" charset="0"/>
                          <a:ea typeface="Tahoma" pitchFamily="34" charset="0"/>
                          <a:cs typeface="Tahoma" pitchFamily="34" charset="0"/>
                        </a:rPr>
                        <a:t>Default. The marker is a </a:t>
                      </a:r>
                      <a:r>
                        <a:rPr lang="en-US" b="1" dirty="0">
                          <a:latin typeface="Tahoma" pitchFamily="34" charset="0"/>
                          <a:ea typeface="Tahoma" pitchFamily="34" charset="0"/>
                          <a:cs typeface="Tahoma" pitchFamily="34" charset="0"/>
                        </a:rPr>
                        <a:t>filled circle</a:t>
                      </a:r>
                    </a:p>
                  </a:txBody>
                  <a:tcPr anchor="ctr"/>
                </a:tc>
                <a:extLst>
                  <a:ext uri="{0D108BD9-81ED-4DB2-BD59-A6C34878D82A}">
                    <a16:rowId xmlns:a16="http://schemas.microsoft.com/office/drawing/2014/main" val="10002"/>
                  </a:ext>
                </a:extLst>
              </a:tr>
              <a:tr h="370840">
                <a:tc>
                  <a:txBody>
                    <a:bodyPr/>
                    <a:lstStyle/>
                    <a:p>
                      <a:r>
                        <a:rPr lang="en-US">
                          <a:latin typeface="Tahoma" pitchFamily="34" charset="0"/>
                          <a:ea typeface="Tahoma" pitchFamily="34" charset="0"/>
                          <a:cs typeface="Tahoma" pitchFamily="34" charset="0"/>
                        </a:rPr>
                        <a:t>circle</a:t>
                      </a:r>
                    </a:p>
                  </a:txBody>
                  <a:tcPr anchor="ctr"/>
                </a:tc>
                <a:tc>
                  <a:txBody>
                    <a:bodyPr/>
                    <a:lstStyle/>
                    <a:p>
                      <a:r>
                        <a:rPr lang="en-US" dirty="0">
                          <a:latin typeface="Tahoma" pitchFamily="34" charset="0"/>
                          <a:ea typeface="Tahoma" pitchFamily="34" charset="0"/>
                          <a:cs typeface="Tahoma" pitchFamily="34" charset="0"/>
                        </a:rPr>
                        <a:t>The marker is a </a:t>
                      </a:r>
                      <a:r>
                        <a:rPr lang="en-US" b="1" dirty="0">
                          <a:latin typeface="Tahoma" pitchFamily="34" charset="0"/>
                          <a:ea typeface="Tahoma" pitchFamily="34" charset="0"/>
                          <a:cs typeface="Tahoma" pitchFamily="34" charset="0"/>
                        </a:rPr>
                        <a:t>circle</a:t>
                      </a:r>
                    </a:p>
                  </a:txBody>
                  <a:tcPr anchor="ctr"/>
                </a:tc>
                <a:extLst>
                  <a:ext uri="{0D108BD9-81ED-4DB2-BD59-A6C34878D82A}">
                    <a16:rowId xmlns:a16="http://schemas.microsoft.com/office/drawing/2014/main" val="10003"/>
                  </a:ext>
                </a:extLst>
              </a:tr>
              <a:tr h="370840">
                <a:tc>
                  <a:txBody>
                    <a:bodyPr/>
                    <a:lstStyle/>
                    <a:p>
                      <a:r>
                        <a:rPr lang="en-US">
                          <a:latin typeface="Tahoma" pitchFamily="34" charset="0"/>
                          <a:ea typeface="Tahoma" pitchFamily="34" charset="0"/>
                          <a:cs typeface="Tahoma" pitchFamily="34" charset="0"/>
                        </a:rPr>
                        <a:t>square</a:t>
                      </a:r>
                    </a:p>
                  </a:txBody>
                  <a:tcPr anchor="ctr"/>
                </a:tc>
                <a:tc>
                  <a:txBody>
                    <a:bodyPr/>
                    <a:lstStyle/>
                    <a:p>
                      <a:r>
                        <a:rPr lang="en-US" dirty="0">
                          <a:latin typeface="Tahoma" pitchFamily="34" charset="0"/>
                          <a:ea typeface="Tahoma" pitchFamily="34" charset="0"/>
                          <a:cs typeface="Tahoma" pitchFamily="34" charset="0"/>
                        </a:rPr>
                        <a:t>The marker is a </a:t>
                      </a:r>
                      <a:r>
                        <a:rPr lang="en-US" b="1" dirty="0">
                          <a:latin typeface="Tahoma" pitchFamily="34" charset="0"/>
                          <a:ea typeface="Tahoma" pitchFamily="34" charset="0"/>
                          <a:cs typeface="Tahoma" pitchFamily="34" charset="0"/>
                        </a:rPr>
                        <a:t>square</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p:cover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381000" y="381000"/>
            <a:ext cx="7620000" cy="381000"/>
          </a:xfrm>
        </p:spPr>
        <p:txBody>
          <a:bodyPr/>
          <a:lstStyle/>
          <a:p>
            <a:r>
              <a:rPr lang="en-US" sz="3600" b="1"/>
              <a:t>Different List Item Markers</a:t>
            </a:r>
          </a:p>
        </p:txBody>
      </p:sp>
      <p:sp>
        <p:nvSpPr>
          <p:cNvPr id="80899"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80900"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80901" name="Rectangle 7"/>
          <p:cNvSpPr>
            <a:spLocks noChangeArrowheads="1"/>
          </p:cNvSpPr>
          <p:nvPr/>
        </p:nvSpPr>
        <p:spPr bwMode="auto">
          <a:xfrm>
            <a:off x="609600" y="685800"/>
            <a:ext cx="8001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50000"/>
              </a:lnSpc>
              <a:spcBef>
                <a:spcPct val="0"/>
              </a:spcBef>
              <a:buClrTx/>
              <a:buSzTx/>
              <a:buFontTx/>
              <a:buNone/>
            </a:pPr>
            <a:r>
              <a:rPr lang="en-US" sz="1800">
                <a:latin typeface="Tahoma" panose="020B0604030504040204" pitchFamily="34" charset="0"/>
                <a:cs typeface="Tahoma" panose="020B0604030504040204" pitchFamily="34" charset="0"/>
              </a:rPr>
              <a:t>Possible </a:t>
            </a:r>
            <a:r>
              <a:rPr lang="en-US" sz="1800" b="1">
                <a:latin typeface="Tahoma" panose="020B0604030504040204" pitchFamily="34" charset="0"/>
                <a:cs typeface="Tahoma" panose="020B0604030504040204" pitchFamily="34" charset="0"/>
              </a:rPr>
              <a:t>list-style-type</a:t>
            </a:r>
            <a:r>
              <a:rPr lang="en-US" sz="1800">
                <a:latin typeface="Tahoma" panose="020B0604030504040204" pitchFamily="34" charset="0"/>
                <a:cs typeface="Tahoma" panose="020B0604030504040204" pitchFamily="34" charset="0"/>
              </a:rPr>
              <a:t> property Values for ordered list</a:t>
            </a:r>
          </a:p>
        </p:txBody>
      </p:sp>
      <p:graphicFrame>
        <p:nvGraphicFramePr>
          <p:cNvPr id="9" name="Table 8"/>
          <p:cNvGraphicFramePr>
            <a:graphicFrameLocks noGrp="1"/>
          </p:cNvGraphicFramePr>
          <p:nvPr/>
        </p:nvGraphicFramePr>
        <p:xfrm>
          <a:off x="609600" y="1295400"/>
          <a:ext cx="7391400" cy="473075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5913120">
                  <a:extLst>
                    <a:ext uri="{9D8B030D-6E8A-4147-A177-3AD203B41FA5}">
                      <a16:colId xmlns:a16="http://schemas.microsoft.com/office/drawing/2014/main" val="20001"/>
                    </a:ext>
                  </a:extLst>
                </a:gridCol>
              </a:tblGrid>
              <a:tr h="335268">
                <a:tc>
                  <a:txBody>
                    <a:bodyPr/>
                    <a:lstStyle/>
                    <a:p>
                      <a:pPr algn="l"/>
                      <a:r>
                        <a:rPr lang="en-US" sz="1600" dirty="0">
                          <a:latin typeface="Tahoma" pitchFamily="34" charset="0"/>
                          <a:ea typeface="Tahoma" pitchFamily="34" charset="0"/>
                          <a:cs typeface="Tahoma" pitchFamily="34" charset="0"/>
                        </a:rPr>
                        <a:t>Value</a:t>
                      </a:r>
                    </a:p>
                  </a:txBody>
                  <a:tcPr marT="45715" marB="45715" anchor="ctr"/>
                </a:tc>
                <a:tc>
                  <a:txBody>
                    <a:bodyPr/>
                    <a:lstStyle/>
                    <a:p>
                      <a:pPr algn="l"/>
                      <a:r>
                        <a:rPr lang="en-US" sz="1600" dirty="0">
                          <a:latin typeface="Tahoma" pitchFamily="34" charset="0"/>
                          <a:ea typeface="Tahoma" pitchFamily="34" charset="0"/>
                          <a:cs typeface="Tahoma" pitchFamily="34" charset="0"/>
                        </a:rPr>
                        <a:t>Description</a:t>
                      </a:r>
                    </a:p>
                  </a:txBody>
                  <a:tcPr marT="45715" marB="45715" anchor="ctr"/>
                </a:tc>
                <a:extLst>
                  <a:ext uri="{0D108BD9-81ED-4DB2-BD59-A6C34878D82A}">
                    <a16:rowId xmlns:a16="http://schemas.microsoft.com/office/drawing/2014/main" val="10000"/>
                  </a:ext>
                </a:extLst>
              </a:tr>
              <a:tr h="335268">
                <a:tc>
                  <a:txBody>
                    <a:bodyPr/>
                    <a:lstStyle/>
                    <a:p>
                      <a:r>
                        <a:rPr lang="en-US" sz="1600" dirty="0" err="1">
                          <a:latin typeface="Tahoma" pitchFamily="34" charset="0"/>
                          <a:ea typeface="Tahoma" pitchFamily="34" charset="0"/>
                          <a:cs typeface="Tahoma" pitchFamily="34" charset="0"/>
                        </a:rPr>
                        <a:t>armenian</a:t>
                      </a:r>
                      <a:endParaRPr lang="en-US" sz="1600" dirty="0">
                        <a:latin typeface="Tahoma" pitchFamily="34" charset="0"/>
                        <a:ea typeface="Tahoma" pitchFamily="34" charset="0"/>
                        <a:cs typeface="Tahoma" pitchFamily="34" charset="0"/>
                      </a:endParaRPr>
                    </a:p>
                  </a:txBody>
                  <a:tcPr marT="45715" marB="45715" anchor="ctr"/>
                </a:tc>
                <a:tc>
                  <a:txBody>
                    <a:bodyPr/>
                    <a:lstStyle/>
                    <a:p>
                      <a:r>
                        <a:rPr lang="en-US" sz="1600">
                          <a:latin typeface="Tahoma" pitchFamily="34" charset="0"/>
                          <a:ea typeface="Tahoma" pitchFamily="34" charset="0"/>
                          <a:cs typeface="Tahoma" pitchFamily="34" charset="0"/>
                        </a:rPr>
                        <a:t>The marker is traditional Armenian numbering</a:t>
                      </a:r>
                    </a:p>
                  </a:txBody>
                  <a:tcPr marT="45715" marB="45715" anchor="ctr"/>
                </a:tc>
                <a:extLst>
                  <a:ext uri="{0D108BD9-81ED-4DB2-BD59-A6C34878D82A}">
                    <a16:rowId xmlns:a16="http://schemas.microsoft.com/office/drawing/2014/main" val="10001"/>
                  </a:ext>
                </a:extLst>
              </a:tr>
              <a:tr h="335268">
                <a:tc>
                  <a:txBody>
                    <a:bodyPr/>
                    <a:lstStyle/>
                    <a:p>
                      <a:r>
                        <a:rPr lang="en-US" sz="1600" dirty="0">
                          <a:latin typeface="Tahoma" pitchFamily="34" charset="0"/>
                          <a:ea typeface="Tahoma" pitchFamily="34" charset="0"/>
                          <a:cs typeface="Tahoma" pitchFamily="34" charset="0"/>
                        </a:rPr>
                        <a:t>decimal</a:t>
                      </a:r>
                    </a:p>
                  </a:txBody>
                  <a:tcPr marT="45715" marB="45715" anchor="ctr"/>
                </a:tc>
                <a:tc>
                  <a:txBody>
                    <a:bodyPr/>
                    <a:lstStyle/>
                    <a:p>
                      <a:r>
                        <a:rPr lang="en-US" sz="1600">
                          <a:latin typeface="Tahoma" pitchFamily="34" charset="0"/>
                          <a:ea typeface="Tahoma" pitchFamily="34" charset="0"/>
                          <a:cs typeface="Tahoma" pitchFamily="34" charset="0"/>
                        </a:rPr>
                        <a:t>The marker is a number</a:t>
                      </a:r>
                    </a:p>
                  </a:txBody>
                  <a:tcPr marT="45715" marB="45715" anchor="ctr"/>
                </a:tc>
                <a:extLst>
                  <a:ext uri="{0D108BD9-81ED-4DB2-BD59-A6C34878D82A}">
                    <a16:rowId xmlns:a16="http://schemas.microsoft.com/office/drawing/2014/main" val="10002"/>
                  </a:ext>
                </a:extLst>
              </a:tr>
              <a:tr h="579106">
                <a:tc>
                  <a:txBody>
                    <a:bodyPr/>
                    <a:lstStyle/>
                    <a:p>
                      <a:r>
                        <a:rPr lang="en-US" sz="1600">
                          <a:latin typeface="Tahoma" pitchFamily="34" charset="0"/>
                          <a:ea typeface="Tahoma" pitchFamily="34" charset="0"/>
                          <a:cs typeface="Tahoma" pitchFamily="34" charset="0"/>
                        </a:rPr>
                        <a:t>decimal-leading-zero</a:t>
                      </a:r>
                    </a:p>
                  </a:txBody>
                  <a:tcPr marT="45715" marB="45715" anchor="ctr"/>
                </a:tc>
                <a:tc>
                  <a:txBody>
                    <a:bodyPr/>
                    <a:lstStyle/>
                    <a:p>
                      <a:r>
                        <a:rPr lang="en-US" sz="1600">
                          <a:latin typeface="Tahoma" pitchFamily="34" charset="0"/>
                          <a:ea typeface="Tahoma" pitchFamily="34" charset="0"/>
                          <a:cs typeface="Tahoma" pitchFamily="34" charset="0"/>
                        </a:rPr>
                        <a:t>The marker is a number padded by initial zeros (01, 02, 03, etc.)</a:t>
                      </a:r>
                    </a:p>
                  </a:txBody>
                  <a:tcPr marT="45715" marB="45715" anchor="ctr"/>
                </a:tc>
                <a:extLst>
                  <a:ext uri="{0D108BD9-81ED-4DB2-BD59-A6C34878D82A}">
                    <a16:rowId xmlns:a16="http://schemas.microsoft.com/office/drawing/2014/main" val="10003"/>
                  </a:ext>
                </a:extLst>
              </a:tr>
              <a:tr h="579106">
                <a:tc>
                  <a:txBody>
                    <a:bodyPr/>
                    <a:lstStyle/>
                    <a:p>
                      <a:r>
                        <a:rPr lang="en-US" sz="1600">
                          <a:latin typeface="Tahoma" pitchFamily="34" charset="0"/>
                          <a:ea typeface="Tahoma" pitchFamily="34" charset="0"/>
                          <a:cs typeface="Tahoma" pitchFamily="34" charset="0"/>
                        </a:rPr>
                        <a:t>georgian</a:t>
                      </a:r>
                    </a:p>
                  </a:txBody>
                  <a:tcPr marT="45715" marB="45715" anchor="ctr"/>
                </a:tc>
                <a:tc>
                  <a:txBody>
                    <a:bodyPr/>
                    <a:lstStyle/>
                    <a:p>
                      <a:r>
                        <a:rPr lang="en-US" sz="1600">
                          <a:latin typeface="Tahoma" pitchFamily="34" charset="0"/>
                          <a:ea typeface="Tahoma" pitchFamily="34" charset="0"/>
                          <a:cs typeface="Tahoma" pitchFamily="34" charset="0"/>
                        </a:rPr>
                        <a:t>The marker is traditional Georgian numbering (an, ban, gan, etc.)</a:t>
                      </a:r>
                    </a:p>
                  </a:txBody>
                  <a:tcPr marT="45715" marB="45715" anchor="ctr"/>
                </a:tc>
                <a:extLst>
                  <a:ext uri="{0D108BD9-81ED-4DB2-BD59-A6C34878D82A}">
                    <a16:rowId xmlns:a16="http://schemas.microsoft.com/office/drawing/2014/main" val="10004"/>
                  </a:ext>
                </a:extLst>
              </a:tr>
              <a:tr h="335268">
                <a:tc>
                  <a:txBody>
                    <a:bodyPr/>
                    <a:lstStyle/>
                    <a:p>
                      <a:r>
                        <a:rPr lang="en-US" sz="1600">
                          <a:latin typeface="Tahoma" pitchFamily="34" charset="0"/>
                          <a:ea typeface="Tahoma" pitchFamily="34" charset="0"/>
                          <a:cs typeface="Tahoma" pitchFamily="34" charset="0"/>
                        </a:rPr>
                        <a:t>lower-alpha</a:t>
                      </a:r>
                    </a:p>
                  </a:txBody>
                  <a:tcPr marT="45715" marB="45715" anchor="ctr"/>
                </a:tc>
                <a:tc>
                  <a:txBody>
                    <a:bodyPr/>
                    <a:lstStyle/>
                    <a:p>
                      <a:r>
                        <a:rPr lang="en-US" sz="1600">
                          <a:latin typeface="Tahoma" pitchFamily="34" charset="0"/>
                          <a:ea typeface="Tahoma" pitchFamily="34" charset="0"/>
                          <a:cs typeface="Tahoma" pitchFamily="34" charset="0"/>
                        </a:rPr>
                        <a:t>The marker is lower-alpha (a, b, c, d, e, etc.)</a:t>
                      </a:r>
                    </a:p>
                  </a:txBody>
                  <a:tcPr marT="45715" marB="45715" anchor="ctr"/>
                </a:tc>
                <a:extLst>
                  <a:ext uri="{0D108BD9-81ED-4DB2-BD59-A6C34878D82A}">
                    <a16:rowId xmlns:a16="http://schemas.microsoft.com/office/drawing/2014/main" val="10005"/>
                  </a:ext>
                </a:extLst>
              </a:tr>
              <a:tr h="335268">
                <a:tc>
                  <a:txBody>
                    <a:bodyPr/>
                    <a:lstStyle/>
                    <a:p>
                      <a:r>
                        <a:rPr lang="en-US" sz="1600">
                          <a:latin typeface="Tahoma" pitchFamily="34" charset="0"/>
                          <a:ea typeface="Tahoma" pitchFamily="34" charset="0"/>
                          <a:cs typeface="Tahoma" pitchFamily="34" charset="0"/>
                        </a:rPr>
                        <a:t>lower-greek</a:t>
                      </a:r>
                    </a:p>
                  </a:txBody>
                  <a:tcPr marT="45715" marB="45715" anchor="ctr"/>
                </a:tc>
                <a:tc>
                  <a:txBody>
                    <a:bodyPr/>
                    <a:lstStyle/>
                    <a:p>
                      <a:r>
                        <a:rPr lang="en-US" sz="1600">
                          <a:latin typeface="Tahoma" pitchFamily="34" charset="0"/>
                          <a:ea typeface="Tahoma" pitchFamily="34" charset="0"/>
                          <a:cs typeface="Tahoma" pitchFamily="34" charset="0"/>
                        </a:rPr>
                        <a:t>The marker is lower-greek (alpha, beta, gamma, etc.)</a:t>
                      </a:r>
                    </a:p>
                  </a:txBody>
                  <a:tcPr marT="45715" marB="45715" anchor="ctr"/>
                </a:tc>
                <a:extLst>
                  <a:ext uri="{0D108BD9-81ED-4DB2-BD59-A6C34878D82A}">
                    <a16:rowId xmlns:a16="http://schemas.microsoft.com/office/drawing/2014/main" val="10006"/>
                  </a:ext>
                </a:extLst>
              </a:tr>
              <a:tr h="335268">
                <a:tc>
                  <a:txBody>
                    <a:bodyPr/>
                    <a:lstStyle/>
                    <a:p>
                      <a:r>
                        <a:rPr lang="en-US" sz="1600">
                          <a:latin typeface="Tahoma" pitchFamily="34" charset="0"/>
                          <a:ea typeface="Tahoma" pitchFamily="34" charset="0"/>
                          <a:cs typeface="Tahoma" pitchFamily="34" charset="0"/>
                        </a:rPr>
                        <a:t>lower-latin</a:t>
                      </a:r>
                    </a:p>
                  </a:txBody>
                  <a:tcPr marT="45715" marB="45715" anchor="ctr"/>
                </a:tc>
                <a:tc>
                  <a:txBody>
                    <a:bodyPr/>
                    <a:lstStyle/>
                    <a:p>
                      <a:r>
                        <a:rPr lang="en-US" sz="1600">
                          <a:latin typeface="Tahoma" pitchFamily="34" charset="0"/>
                          <a:ea typeface="Tahoma" pitchFamily="34" charset="0"/>
                          <a:cs typeface="Tahoma" pitchFamily="34" charset="0"/>
                        </a:rPr>
                        <a:t>The marker is lower-latin (a, b, c, d, e, etc.)</a:t>
                      </a:r>
                    </a:p>
                  </a:txBody>
                  <a:tcPr marT="45715" marB="45715" anchor="ctr"/>
                </a:tc>
                <a:extLst>
                  <a:ext uri="{0D108BD9-81ED-4DB2-BD59-A6C34878D82A}">
                    <a16:rowId xmlns:a16="http://schemas.microsoft.com/office/drawing/2014/main" val="10007"/>
                  </a:ext>
                </a:extLst>
              </a:tr>
              <a:tr h="335268">
                <a:tc>
                  <a:txBody>
                    <a:bodyPr/>
                    <a:lstStyle/>
                    <a:p>
                      <a:r>
                        <a:rPr lang="en-US" sz="1600">
                          <a:latin typeface="Tahoma" pitchFamily="34" charset="0"/>
                          <a:ea typeface="Tahoma" pitchFamily="34" charset="0"/>
                          <a:cs typeface="Tahoma" pitchFamily="34" charset="0"/>
                        </a:rPr>
                        <a:t>lower-roman</a:t>
                      </a:r>
                    </a:p>
                  </a:txBody>
                  <a:tcPr marT="45715" marB="45715" anchor="ctr"/>
                </a:tc>
                <a:tc>
                  <a:txBody>
                    <a:bodyPr/>
                    <a:lstStyle/>
                    <a:p>
                      <a:r>
                        <a:rPr lang="en-US" sz="1600">
                          <a:latin typeface="Tahoma" pitchFamily="34" charset="0"/>
                          <a:ea typeface="Tahoma" pitchFamily="34" charset="0"/>
                          <a:cs typeface="Tahoma" pitchFamily="34" charset="0"/>
                        </a:rPr>
                        <a:t>The marker is lower-roman (i, ii, iii, iv, v, etc.)</a:t>
                      </a:r>
                    </a:p>
                  </a:txBody>
                  <a:tcPr marT="45715" marB="45715" anchor="ctr"/>
                </a:tc>
                <a:extLst>
                  <a:ext uri="{0D108BD9-81ED-4DB2-BD59-A6C34878D82A}">
                    <a16:rowId xmlns:a16="http://schemas.microsoft.com/office/drawing/2014/main" val="10008"/>
                  </a:ext>
                </a:extLst>
              </a:tr>
              <a:tr h="335268">
                <a:tc>
                  <a:txBody>
                    <a:bodyPr/>
                    <a:lstStyle/>
                    <a:p>
                      <a:r>
                        <a:rPr lang="en-US" sz="1600">
                          <a:latin typeface="Tahoma" pitchFamily="34" charset="0"/>
                          <a:ea typeface="Tahoma" pitchFamily="34" charset="0"/>
                          <a:cs typeface="Tahoma" pitchFamily="34" charset="0"/>
                        </a:rPr>
                        <a:t>upper-alpha</a:t>
                      </a:r>
                    </a:p>
                  </a:txBody>
                  <a:tcPr marT="45715" marB="45715" anchor="ctr"/>
                </a:tc>
                <a:tc>
                  <a:txBody>
                    <a:bodyPr/>
                    <a:lstStyle/>
                    <a:p>
                      <a:r>
                        <a:rPr lang="en-US" sz="1600">
                          <a:latin typeface="Tahoma" pitchFamily="34" charset="0"/>
                          <a:ea typeface="Tahoma" pitchFamily="34" charset="0"/>
                          <a:cs typeface="Tahoma" pitchFamily="34" charset="0"/>
                        </a:rPr>
                        <a:t>The marker is upper-alpha (A, B, C, D, E, etc.) </a:t>
                      </a:r>
                    </a:p>
                  </a:txBody>
                  <a:tcPr marT="45715" marB="45715" anchor="ctr"/>
                </a:tc>
                <a:extLst>
                  <a:ext uri="{0D108BD9-81ED-4DB2-BD59-A6C34878D82A}">
                    <a16:rowId xmlns:a16="http://schemas.microsoft.com/office/drawing/2014/main" val="10009"/>
                  </a:ext>
                </a:extLst>
              </a:tr>
              <a:tr h="523761">
                <a:tc>
                  <a:txBody>
                    <a:bodyPr/>
                    <a:lstStyle/>
                    <a:p>
                      <a:r>
                        <a:rPr lang="en-US" sz="1600">
                          <a:latin typeface="Tahoma" pitchFamily="34" charset="0"/>
                          <a:ea typeface="Tahoma" pitchFamily="34" charset="0"/>
                          <a:cs typeface="Tahoma" pitchFamily="34" charset="0"/>
                        </a:rPr>
                        <a:t>upper-latin</a:t>
                      </a:r>
                    </a:p>
                  </a:txBody>
                  <a:tcPr marT="45715" marB="45715" anchor="ctr"/>
                </a:tc>
                <a:tc>
                  <a:txBody>
                    <a:bodyPr/>
                    <a:lstStyle/>
                    <a:p>
                      <a:r>
                        <a:rPr lang="en-US" sz="1600">
                          <a:latin typeface="Tahoma" pitchFamily="34" charset="0"/>
                          <a:ea typeface="Tahoma" pitchFamily="34" charset="0"/>
                          <a:cs typeface="Tahoma" pitchFamily="34" charset="0"/>
                        </a:rPr>
                        <a:t>The marker is upper-latin (A, B, C, D, E, etc.)</a:t>
                      </a:r>
                    </a:p>
                  </a:txBody>
                  <a:tcPr marT="45715" marB="45715" anchor="ctr"/>
                </a:tc>
                <a:extLst>
                  <a:ext uri="{0D108BD9-81ED-4DB2-BD59-A6C34878D82A}">
                    <a16:rowId xmlns:a16="http://schemas.microsoft.com/office/drawing/2014/main" val="10010"/>
                  </a:ext>
                </a:extLst>
              </a:tr>
              <a:tr h="366633">
                <a:tc>
                  <a:txBody>
                    <a:bodyPr/>
                    <a:lstStyle/>
                    <a:p>
                      <a:r>
                        <a:rPr lang="en-US" sz="1600" dirty="0">
                          <a:latin typeface="Tahoma" pitchFamily="34" charset="0"/>
                          <a:ea typeface="Tahoma" pitchFamily="34" charset="0"/>
                          <a:cs typeface="Tahoma" pitchFamily="34" charset="0"/>
                        </a:rPr>
                        <a:t>upper-roman</a:t>
                      </a:r>
                    </a:p>
                  </a:txBody>
                  <a:tcPr marT="45715" marB="45715" anchor="ctr"/>
                </a:tc>
                <a:tc>
                  <a:txBody>
                    <a:bodyPr/>
                    <a:lstStyle/>
                    <a:p>
                      <a:r>
                        <a:rPr lang="en-US" sz="1600" dirty="0">
                          <a:latin typeface="Tahoma" pitchFamily="34" charset="0"/>
                          <a:ea typeface="Tahoma" pitchFamily="34" charset="0"/>
                          <a:cs typeface="Tahoma" pitchFamily="34" charset="0"/>
                        </a:rPr>
                        <a:t>The marker is upper-roman (I, II, III, IV, V, etc.)</a:t>
                      </a:r>
                    </a:p>
                  </a:txBody>
                  <a:tcPr marT="45715" marB="45715" anchor="ctr"/>
                </a:tc>
                <a:extLst>
                  <a:ext uri="{0D108BD9-81ED-4DB2-BD59-A6C34878D82A}">
                    <a16:rowId xmlns:a16="http://schemas.microsoft.com/office/drawing/2014/main" val="10011"/>
                  </a:ext>
                </a:extLst>
              </a:tr>
            </a:tbl>
          </a:graphicData>
        </a:graphic>
      </p:graphicFrame>
    </p:spTree>
  </p:cSld>
  <p:clrMapOvr>
    <a:masterClrMapping/>
  </p:clrMapOvr>
  <p:transition>
    <p:cover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381000" y="609600"/>
            <a:ext cx="7620000" cy="381000"/>
          </a:xfrm>
        </p:spPr>
        <p:txBody>
          <a:bodyPr/>
          <a:lstStyle/>
          <a:p>
            <a:r>
              <a:rPr lang="en-US" sz="3200" b="1"/>
              <a:t>An Image as The List Item Marker</a:t>
            </a:r>
          </a:p>
        </p:txBody>
      </p:sp>
      <p:sp>
        <p:nvSpPr>
          <p:cNvPr id="81923" name="TextBox 4"/>
          <p:cNvSpPr txBox="1">
            <a:spLocks noChangeArrowheads="1"/>
          </p:cNvSpPr>
          <p:nvPr/>
        </p:nvSpPr>
        <p:spPr bwMode="auto">
          <a:xfrm>
            <a:off x="990600" y="2971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81924" name="TextBox 5"/>
          <p:cNvSpPr txBox="1">
            <a:spLocks noChangeArrowheads="1"/>
          </p:cNvSpPr>
          <p:nvPr/>
        </p:nvSpPr>
        <p:spPr bwMode="auto">
          <a:xfrm>
            <a:off x="1295400" y="2819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81925" name="Rectangle 7"/>
          <p:cNvSpPr>
            <a:spLocks noChangeArrowheads="1"/>
          </p:cNvSpPr>
          <p:nvPr/>
        </p:nvSpPr>
        <p:spPr bwMode="auto">
          <a:xfrm>
            <a:off x="457200" y="914400"/>
            <a:ext cx="8305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50000"/>
              </a:lnSpc>
              <a:spcBef>
                <a:spcPct val="0"/>
              </a:spcBef>
              <a:buClrTx/>
              <a:buSzTx/>
              <a:buFontTx/>
              <a:buNone/>
            </a:pPr>
            <a:r>
              <a:rPr lang="en-US" sz="1800">
                <a:latin typeface="Tahoma" panose="020B0604030504040204" pitchFamily="34" charset="0"/>
                <a:cs typeface="Tahoma" panose="020B0604030504040204" pitchFamily="34" charset="0"/>
              </a:rPr>
              <a:t>To specify an image as the list item marker, use the </a:t>
            </a:r>
            <a:r>
              <a:rPr lang="en-US" sz="1800" b="1">
                <a:latin typeface="Tahoma" panose="020B0604030504040204" pitchFamily="34" charset="0"/>
                <a:cs typeface="Tahoma" panose="020B0604030504040204" pitchFamily="34" charset="0"/>
              </a:rPr>
              <a:t>list-style-image</a:t>
            </a:r>
            <a:r>
              <a:rPr lang="en-US" sz="1800">
                <a:latin typeface="Tahoma" panose="020B0604030504040204" pitchFamily="34" charset="0"/>
                <a:cs typeface="Tahoma" panose="020B0604030504040204" pitchFamily="34" charset="0"/>
              </a:rPr>
              <a:t> property</a:t>
            </a:r>
          </a:p>
        </p:txBody>
      </p:sp>
      <p:pic>
        <p:nvPicPr>
          <p:cNvPr id="81926" name="Picture 6" descr="img2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4963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28600" y="2438400"/>
            <a:ext cx="4267200" cy="838200"/>
          </a:xfrm>
          <a:prstGeom prst="rect">
            <a:avLst/>
          </a:prstGeom>
          <a:solidFill>
            <a:schemeClr val="accent5">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cover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476250"/>
            <a:ext cx="6019800" cy="514350"/>
          </a:xfrm>
        </p:spPr>
        <p:txBody>
          <a:bodyPr/>
          <a:lstStyle/>
          <a:p>
            <a:r>
              <a:rPr lang="en-US" sz="3600" b="1"/>
              <a:t>Measurement Units</a:t>
            </a:r>
          </a:p>
        </p:txBody>
      </p:sp>
      <p:graphicFrame>
        <p:nvGraphicFramePr>
          <p:cNvPr id="5" name="Content Placeholder 4"/>
          <p:cNvGraphicFramePr>
            <a:graphicFrameLocks noGrp="1"/>
          </p:cNvGraphicFramePr>
          <p:nvPr>
            <p:ph idx="1"/>
          </p:nvPr>
        </p:nvGraphicFramePr>
        <p:xfrm>
          <a:off x="1219200" y="1660525"/>
          <a:ext cx="6781800" cy="420687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65815">
                <a:tc>
                  <a:txBody>
                    <a:bodyPr/>
                    <a:lstStyle/>
                    <a:p>
                      <a:pPr algn="l"/>
                      <a:r>
                        <a:rPr lang="en-US" sz="1800" dirty="0">
                          <a:latin typeface="Tahoma" pitchFamily="34" charset="0"/>
                          <a:ea typeface="Tahoma" pitchFamily="34" charset="0"/>
                          <a:cs typeface="Tahoma" pitchFamily="34" charset="0"/>
                        </a:rPr>
                        <a:t>Unit</a:t>
                      </a:r>
                    </a:p>
                  </a:txBody>
                  <a:tcPr marT="45727" marB="45727" anchor="ctr"/>
                </a:tc>
                <a:tc>
                  <a:txBody>
                    <a:bodyPr/>
                    <a:lstStyle/>
                    <a:p>
                      <a:pPr algn="l"/>
                      <a:r>
                        <a:rPr lang="en-US" sz="1800" dirty="0">
                          <a:latin typeface="Tahoma" pitchFamily="34" charset="0"/>
                          <a:ea typeface="Tahoma" pitchFamily="34" charset="0"/>
                          <a:cs typeface="Tahoma" pitchFamily="34" charset="0"/>
                        </a:rPr>
                        <a:t>Description</a:t>
                      </a:r>
                    </a:p>
                  </a:txBody>
                  <a:tcPr marT="45727" marB="45727" anchor="ctr"/>
                </a:tc>
                <a:extLst>
                  <a:ext uri="{0D108BD9-81ED-4DB2-BD59-A6C34878D82A}">
                    <a16:rowId xmlns:a16="http://schemas.microsoft.com/office/drawing/2014/main" val="10000"/>
                  </a:ext>
                </a:extLst>
              </a:tr>
              <a:tr h="365815">
                <a:tc>
                  <a:txBody>
                    <a:bodyPr/>
                    <a:lstStyle/>
                    <a:p>
                      <a:r>
                        <a:rPr lang="en-US" sz="1800">
                          <a:latin typeface="Tahoma" pitchFamily="34" charset="0"/>
                          <a:ea typeface="Tahoma" pitchFamily="34" charset="0"/>
                          <a:cs typeface="Tahoma" pitchFamily="34" charset="0"/>
                        </a:rPr>
                        <a:t>%</a:t>
                      </a:r>
                    </a:p>
                  </a:txBody>
                  <a:tcPr marT="45727" marB="45727" anchor="ctr"/>
                </a:tc>
                <a:tc>
                  <a:txBody>
                    <a:bodyPr/>
                    <a:lstStyle/>
                    <a:p>
                      <a:r>
                        <a:rPr lang="en-US" sz="1800">
                          <a:latin typeface="Tahoma" pitchFamily="34" charset="0"/>
                          <a:ea typeface="Tahoma" pitchFamily="34" charset="0"/>
                          <a:cs typeface="Tahoma" pitchFamily="34" charset="0"/>
                        </a:rPr>
                        <a:t>percentage</a:t>
                      </a:r>
                    </a:p>
                  </a:txBody>
                  <a:tcPr marT="45727" marB="45727" anchor="ctr"/>
                </a:tc>
                <a:extLst>
                  <a:ext uri="{0D108BD9-81ED-4DB2-BD59-A6C34878D82A}">
                    <a16:rowId xmlns:a16="http://schemas.microsoft.com/office/drawing/2014/main" val="10001"/>
                  </a:ext>
                </a:extLst>
              </a:tr>
              <a:tr h="365815">
                <a:tc>
                  <a:txBody>
                    <a:bodyPr/>
                    <a:lstStyle/>
                    <a:p>
                      <a:r>
                        <a:rPr lang="en-US" sz="1800">
                          <a:latin typeface="Tahoma" pitchFamily="34" charset="0"/>
                          <a:ea typeface="Tahoma" pitchFamily="34" charset="0"/>
                          <a:cs typeface="Tahoma" pitchFamily="34" charset="0"/>
                        </a:rPr>
                        <a:t>in</a:t>
                      </a:r>
                    </a:p>
                  </a:txBody>
                  <a:tcPr marT="45727" marB="45727" anchor="ctr"/>
                </a:tc>
                <a:tc>
                  <a:txBody>
                    <a:bodyPr/>
                    <a:lstStyle/>
                    <a:p>
                      <a:r>
                        <a:rPr lang="en-US" sz="1800">
                          <a:latin typeface="Tahoma" pitchFamily="34" charset="0"/>
                          <a:ea typeface="Tahoma" pitchFamily="34" charset="0"/>
                          <a:cs typeface="Tahoma" pitchFamily="34" charset="0"/>
                        </a:rPr>
                        <a:t>inch</a:t>
                      </a:r>
                    </a:p>
                  </a:txBody>
                  <a:tcPr marT="45727" marB="45727" anchor="ctr"/>
                </a:tc>
                <a:extLst>
                  <a:ext uri="{0D108BD9-81ED-4DB2-BD59-A6C34878D82A}">
                    <a16:rowId xmlns:a16="http://schemas.microsoft.com/office/drawing/2014/main" val="10002"/>
                  </a:ext>
                </a:extLst>
              </a:tr>
              <a:tr h="365815">
                <a:tc>
                  <a:txBody>
                    <a:bodyPr/>
                    <a:lstStyle/>
                    <a:p>
                      <a:r>
                        <a:rPr lang="en-US" sz="1800">
                          <a:latin typeface="Tahoma" pitchFamily="34" charset="0"/>
                          <a:ea typeface="Tahoma" pitchFamily="34" charset="0"/>
                          <a:cs typeface="Tahoma" pitchFamily="34" charset="0"/>
                        </a:rPr>
                        <a:t>cm</a:t>
                      </a:r>
                    </a:p>
                  </a:txBody>
                  <a:tcPr marT="45727" marB="45727" anchor="ctr"/>
                </a:tc>
                <a:tc>
                  <a:txBody>
                    <a:bodyPr/>
                    <a:lstStyle/>
                    <a:p>
                      <a:r>
                        <a:rPr lang="en-US" sz="1800" dirty="0">
                          <a:latin typeface="Tahoma" pitchFamily="34" charset="0"/>
                          <a:ea typeface="Tahoma" pitchFamily="34" charset="0"/>
                          <a:cs typeface="Tahoma" pitchFamily="34" charset="0"/>
                        </a:rPr>
                        <a:t>centimeter</a:t>
                      </a:r>
                    </a:p>
                  </a:txBody>
                  <a:tcPr marT="45727" marB="45727" anchor="ctr"/>
                </a:tc>
                <a:extLst>
                  <a:ext uri="{0D108BD9-81ED-4DB2-BD59-A6C34878D82A}">
                    <a16:rowId xmlns:a16="http://schemas.microsoft.com/office/drawing/2014/main" val="10003"/>
                  </a:ext>
                </a:extLst>
              </a:tr>
              <a:tr h="365815">
                <a:tc>
                  <a:txBody>
                    <a:bodyPr/>
                    <a:lstStyle/>
                    <a:p>
                      <a:r>
                        <a:rPr lang="en-US" sz="1800">
                          <a:latin typeface="Tahoma" pitchFamily="34" charset="0"/>
                          <a:ea typeface="Tahoma" pitchFamily="34" charset="0"/>
                          <a:cs typeface="Tahoma" pitchFamily="34" charset="0"/>
                        </a:rPr>
                        <a:t>mm</a:t>
                      </a:r>
                    </a:p>
                  </a:txBody>
                  <a:tcPr marT="45727" marB="45727" anchor="ctr"/>
                </a:tc>
                <a:tc>
                  <a:txBody>
                    <a:bodyPr/>
                    <a:lstStyle/>
                    <a:p>
                      <a:r>
                        <a:rPr lang="en-US" sz="1800" dirty="0">
                          <a:latin typeface="Tahoma" pitchFamily="34" charset="0"/>
                          <a:ea typeface="Tahoma" pitchFamily="34" charset="0"/>
                          <a:cs typeface="Tahoma" pitchFamily="34" charset="0"/>
                        </a:rPr>
                        <a:t>millimeter</a:t>
                      </a:r>
                    </a:p>
                  </a:txBody>
                  <a:tcPr marT="45727" marB="45727" anchor="ctr"/>
                </a:tc>
                <a:extLst>
                  <a:ext uri="{0D108BD9-81ED-4DB2-BD59-A6C34878D82A}">
                    <a16:rowId xmlns:a16="http://schemas.microsoft.com/office/drawing/2014/main" val="10004"/>
                  </a:ext>
                </a:extLst>
              </a:tr>
              <a:tr h="640177">
                <a:tc>
                  <a:txBody>
                    <a:bodyPr/>
                    <a:lstStyle/>
                    <a:p>
                      <a:r>
                        <a:rPr lang="en-US" sz="1800">
                          <a:latin typeface="Tahoma" pitchFamily="34" charset="0"/>
                          <a:ea typeface="Tahoma" pitchFamily="34" charset="0"/>
                          <a:cs typeface="Tahoma" pitchFamily="34" charset="0"/>
                        </a:rPr>
                        <a:t>em</a:t>
                      </a:r>
                    </a:p>
                  </a:txBody>
                  <a:tcPr marT="45727" marB="45727" anchor="ctr"/>
                </a:tc>
                <a:tc>
                  <a:txBody>
                    <a:bodyPr/>
                    <a:lstStyle/>
                    <a:p>
                      <a:r>
                        <a:rPr lang="en-US" sz="1800" dirty="0">
                          <a:latin typeface="Tahoma" pitchFamily="34" charset="0"/>
                          <a:ea typeface="Tahoma" pitchFamily="34" charset="0"/>
                          <a:cs typeface="Tahoma" pitchFamily="34" charset="0"/>
                        </a:rPr>
                        <a:t>1em is equal to the current font size. 2em means 2 times the size of the current font.</a:t>
                      </a:r>
                    </a:p>
                  </a:txBody>
                  <a:tcPr marT="45727" marB="45727" anchor="ctr"/>
                </a:tc>
                <a:extLst>
                  <a:ext uri="{0D108BD9-81ED-4DB2-BD59-A6C34878D82A}">
                    <a16:rowId xmlns:a16="http://schemas.microsoft.com/office/drawing/2014/main" val="10005"/>
                  </a:ext>
                </a:extLst>
              </a:tr>
              <a:tr h="640177">
                <a:tc>
                  <a:txBody>
                    <a:bodyPr/>
                    <a:lstStyle/>
                    <a:p>
                      <a:r>
                        <a:rPr lang="en-US" sz="1800">
                          <a:latin typeface="Tahoma" pitchFamily="34" charset="0"/>
                          <a:ea typeface="Tahoma" pitchFamily="34" charset="0"/>
                          <a:cs typeface="Tahoma" pitchFamily="34" charset="0"/>
                        </a:rPr>
                        <a:t>ex</a:t>
                      </a:r>
                    </a:p>
                  </a:txBody>
                  <a:tcPr marT="45727" marB="45727" anchor="ctr"/>
                </a:tc>
                <a:tc>
                  <a:txBody>
                    <a:bodyPr/>
                    <a:lstStyle/>
                    <a:p>
                      <a:r>
                        <a:rPr lang="en-US" sz="1800" dirty="0">
                          <a:latin typeface="Tahoma" pitchFamily="34" charset="0"/>
                          <a:ea typeface="Tahoma" pitchFamily="34" charset="0"/>
                          <a:cs typeface="Tahoma" pitchFamily="34" charset="0"/>
                        </a:rPr>
                        <a:t>one ex is the x-height of a font (x-height is usually about half the font-size)</a:t>
                      </a:r>
                    </a:p>
                  </a:txBody>
                  <a:tcPr marT="45727" marB="45727" anchor="ctr"/>
                </a:tc>
                <a:extLst>
                  <a:ext uri="{0D108BD9-81ED-4DB2-BD59-A6C34878D82A}">
                    <a16:rowId xmlns:a16="http://schemas.microsoft.com/office/drawing/2014/main" val="10006"/>
                  </a:ext>
                </a:extLst>
              </a:tr>
              <a:tr h="365815">
                <a:tc>
                  <a:txBody>
                    <a:bodyPr/>
                    <a:lstStyle/>
                    <a:p>
                      <a:r>
                        <a:rPr lang="en-US" sz="1800">
                          <a:latin typeface="Tahoma" pitchFamily="34" charset="0"/>
                          <a:ea typeface="Tahoma" pitchFamily="34" charset="0"/>
                          <a:cs typeface="Tahoma" pitchFamily="34" charset="0"/>
                        </a:rPr>
                        <a:t>pt</a:t>
                      </a:r>
                    </a:p>
                  </a:txBody>
                  <a:tcPr marT="45727" marB="45727" anchor="ctr"/>
                </a:tc>
                <a:tc>
                  <a:txBody>
                    <a:bodyPr/>
                    <a:lstStyle/>
                    <a:p>
                      <a:r>
                        <a:rPr lang="en-US" sz="1800">
                          <a:latin typeface="Tahoma" pitchFamily="34" charset="0"/>
                          <a:ea typeface="Tahoma" pitchFamily="34" charset="0"/>
                          <a:cs typeface="Tahoma" pitchFamily="34" charset="0"/>
                        </a:rPr>
                        <a:t>point (1 pt is the same as 1/72 inch)</a:t>
                      </a:r>
                    </a:p>
                  </a:txBody>
                  <a:tcPr marT="45727" marB="45727" anchor="ctr"/>
                </a:tc>
                <a:extLst>
                  <a:ext uri="{0D108BD9-81ED-4DB2-BD59-A6C34878D82A}">
                    <a16:rowId xmlns:a16="http://schemas.microsoft.com/office/drawing/2014/main" val="10007"/>
                  </a:ext>
                </a:extLst>
              </a:tr>
              <a:tr h="365815">
                <a:tc>
                  <a:txBody>
                    <a:bodyPr/>
                    <a:lstStyle/>
                    <a:p>
                      <a:r>
                        <a:rPr lang="en-US" sz="1800">
                          <a:latin typeface="Tahoma" pitchFamily="34" charset="0"/>
                          <a:ea typeface="Tahoma" pitchFamily="34" charset="0"/>
                          <a:cs typeface="Tahoma" pitchFamily="34" charset="0"/>
                        </a:rPr>
                        <a:t>pc</a:t>
                      </a:r>
                    </a:p>
                  </a:txBody>
                  <a:tcPr marT="45727" marB="45727" anchor="ctr"/>
                </a:tc>
                <a:tc>
                  <a:txBody>
                    <a:bodyPr/>
                    <a:lstStyle/>
                    <a:p>
                      <a:r>
                        <a:rPr lang="en-US" sz="1800">
                          <a:latin typeface="Tahoma" pitchFamily="34" charset="0"/>
                          <a:ea typeface="Tahoma" pitchFamily="34" charset="0"/>
                          <a:cs typeface="Tahoma" pitchFamily="34" charset="0"/>
                        </a:rPr>
                        <a:t>pica (1 pc is the same as 12 points)</a:t>
                      </a:r>
                    </a:p>
                  </a:txBody>
                  <a:tcPr marT="45727" marB="45727" anchor="ctr"/>
                </a:tc>
                <a:extLst>
                  <a:ext uri="{0D108BD9-81ED-4DB2-BD59-A6C34878D82A}">
                    <a16:rowId xmlns:a16="http://schemas.microsoft.com/office/drawing/2014/main" val="10008"/>
                  </a:ext>
                </a:extLst>
              </a:tr>
              <a:tr h="365815">
                <a:tc>
                  <a:txBody>
                    <a:bodyPr/>
                    <a:lstStyle/>
                    <a:p>
                      <a:r>
                        <a:rPr lang="en-US" sz="1800">
                          <a:latin typeface="Tahoma" pitchFamily="34" charset="0"/>
                          <a:ea typeface="Tahoma" pitchFamily="34" charset="0"/>
                          <a:cs typeface="Tahoma" pitchFamily="34" charset="0"/>
                        </a:rPr>
                        <a:t>px</a:t>
                      </a:r>
                    </a:p>
                  </a:txBody>
                  <a:tcPr marT="45727" marB="45727" anchor="ctr"/>
                </a:tc>
                <a:tc>
                  <a:txBody>
                    <a:bodyPr/>
                    <a:lstStyle/>
                    <a:p>
                      <a:r>
                        <a:rPr lang="en-US" sz="1800" dirty="0">
                          <a:latin typeface="Tahoma" pitchFamily="34" charset="0"/>
                          <a:ea typeface="Tahoma" pitchFamily="34" charset="0"/>
                          <a:cs typeface="Tahoma" pitchFamily="34" charset="0"/>
                        </a:rPr>
                        <a:t>pixels (a dot on the computer screen)</a:t>
                      </a:r>
                    </a:p>
                  </a:txBody>
                  <a:tcPr marT="45727" marB="45727" anchor="ctr"/>
                </a:tc>
                <a:extLst>
                  <a:ext uri="{0D108BD9-81ED-4DB2-BD59-A6C34878D82A}">
                    <a16:rowId xmlns:a16="http://schemas.microsoft.com/office/drawing/2014/main" val="10009"/>
                  </a:ext>
                </a:extLst>
              </a:tr>
            </a:tbl>
          </a:graphicData>
        </a:graphic>
      </p:graphicFrame>
    </p:spTree>
  </p:cSld>
  <p:clrMapOvr>
    <a:masterClrMapping/>
  </p:clrMapOvr>
  <p:transition>
    <p:cover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WordArt 4"/>
          <p:cNvSpPr>
            <a:spLocks noChangeArrowheads="1" noChangeShapeType="1" noTextEdit="1"/>
          </p:cNvSpPr>
          <p:nvPr/>
        </p:nvSpPr>
        <p:spPr bwMode="auto">
          <a:xfrm>
            <a:off x="2514600" y="1905000"/>
            <a:ext cx="3581400" cy="3733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a:t>
            </a:r>
          </a:p>
        </p:txBody>
      </p:sp>
      <p:sp>
        <p:nvSpPr>
          <p:cNvPr id="5" name="Rectangle 5"/>
          <p:cNvSpPr>
            <a:spLocks noGrp="1" noChangeArrowheads="1"/>
          </p:cNvSpPr>
          <p:nvPr>
            <p:ph type="ctrTitle"/>
          </p:nvPr>
        </p:nvSpPr>
        <p:spPr>
          <a:xfrm>
            <a:off x="533400" y="609600"/>
            <a:ext cx="7851648" cy="990600"/>
          </a:xfrm>
          <a:ln>
            <a:miter lim="800000"/>
            <a:headEnd/>
            <a:tailEnd/>
          </a:ln>
        </p:spPr>
        <p:txBody>
          <a:bodyPr/>
          <a:lstStyle/>
          <a:p>
            <a:pPr algn="ctr">
              <a:defRPr/>
            </a:pPr>
            <a:r>
              <a:rPr lang="en-US" dirty="0"/>
              <a:t>Q &amp; A</a:t>
            </a:r>
          </a:p>
        </p:txBody>
      </p:sp>
    </p:spTree>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533400"/>
            <a:ext cx="7772400" cy="664464"/>
          </a:xfrm>
        </p:spPr>
        <p:txBody>
          <a:bodyPr/>
          <a:lstStyle/>
          <a:p>
            <a:pPr>
              <a:defRPr/>
            </a:pPr>
            <a:r>
              <a:rPr sz="4400"/>
              <a:t>Same website in multiple devices</a:t>
            </a:r>
            <a:endParaRPr/>
          </a:p>
        </p:txBody>
      </p:sp>
      <p:sp>
        <p:nvSpPr>
          <p:cNvPr id="15363" name="Text Placeholder 2"/>
          <p:cNvSpPr>
            <a:spLocks noGrp="1"/>
          </p:cNvSpPr>
          <p:nvPr>
            <p:ph type="body" idx="1"/>
          </p:nvPr>
        </p:nvSpPr>
        <p:spPr>
          <a:xfrm>
            <a:off x="530225" y="2705100"/>
            <a:ext cx="7772400" cy="1509713"/>
          </a:xfrm>
        </p:spPr>
        <p:txBody>
          <a:bodyPr/>
          <a:lstStyle/>
          <a:p>
            <a:endParaRPr lang="en-US"/>
          </a:p>
        </p:txBody>
      </p:sp>
      <p:pic>
        <p:nvPicPr>
          <p:cNvPr id="84994" name="Picture 2"/>
          <p:cNvPicPr>
            <a:picLocks noChangeAspect="1" noChangeArrowheads="1"/>
          </p:cNvPicPr>
          <p:nvPr/>
        </p:nvPicPr>
        <p:blipFill>
          <a:blip r:embed="rId2"/>
          <a:srcRect/>
          <a:stretch>
            <a:fillRect/>
          </a:stretch>
        </p:blipFill>
        <p:spPr bwMode="auto">
          <a:xfrm>
            <a:off x="371475" y="1676400"/>
            <a:ext cx="8401050" cy="4591050"/>
          </a:xfrm>
          <a:prstGeom prst="rect">
            <a:avLst/>
          </a:prstGeom>
          <a:ln w="76200">
            <a:solidFill>
              <a:schemeClr val="tx1">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6200"/>
            <a:ext cx="7772400" cy="762000"/>
          </a:xfrm>
          <a:ln>
            <a:miter lim="800000"/>
            <a:headEnd/>
            <a:tailEnd/>
          </a:ln>
        </p:spPr>
        <p:txBody>
          <a:bodyPr anchor="ctr"/>
          <a:lstStyle/>
          <a:p>
            <a:pPr eaLnBrk="1" fontAlgn="auto" hangingPunct="1">
              <a:spcAft>
                <a:spcPts val="0"/>
              </a:spcAft>
              <a:defRPr/>
            </a:pPr>
            <a:r>
              <a:rPr sz="4400"/>
              <a:t>Advantage  Of using CSS …</a:t>
            </a:r>
          </a:p>
        </p:txBody>
      </p:sp>
      <p:sp>
        <p:nvSpPr>
          <p:cNvPr id="7171" name="Text Placeholder 2"/>
          <p:cNvSpPr>
            <a:spLocks noGrp="1"/>
          </p:cNvSpPr>
          <p:nvPr>
            <p:ph type="body" idx="1"/>
          </p:nvPr>
        </p:nvSpPr>
        <p:spPr>
          <a:xfrm>
            <a:off x="530225" y="990600"/>
            <a:ext cx="7772400" cy="4191000"/>
          </a:xfrm>
        </p:spPr>
        <p:txBody>
          <a:bodyPr/>
          <a:lstStyle/>
          <a:p>
            <a:pPr eaLnBrk="1" hangingPunct="1">
              <a:buFont typeface="Wingdings" pitchFamily="2" charset="2"/>
              <a:buChar char="q"/>
              <a:defRPr/>
            </a:pPr>
            <a:r>
              <a:rPr lang="en-US" sz="2400" dirty="0">
                <a:latin typeface="Tahoma" pitchFamily="34" charset="0"/>
                <a:ea typeface="Tahoma" pitchFamily="34" charset="0"/>
                <a:cs typeface="Tahoma" pitchFamily="34" charset="0"/>
              </a:rPr>
              <a:t>  </a:t>
            </a:r>
            <a:r>
              <a:rPr lang="en-US" sz="2400" b="1" dirty="0">
                <a:latin typeface="Tahoma" pitchFamily="34" charset="0"/>
                <a:ea typeface="Tahoma" pitchFamily="34" charset="0"/>
                <a:cs typeface="Tahoma" pitchFamily="34" charset="0"/>
              </a:rPr>
              <a:t>CSS makes website SEO friendly</a:t>
            </a:r>
          </a:p>
          <a:p>
            <a:pPr lvl="1" eaLnBrk="1" hangingPunct="1">
              <a:buClr>
                <a:schemeClr val="tx1"/>
              </a:buClr>
              <a:buFont typeface="Wingdings" pitchFamily="2" charset="2"/>
              <a:buChar char="Ø"/>
              <a:defRPr/>
            </a:pPr>
            <a:r>
              <a:rPr lang="en-US" sz="2000" dirty="0">
                <a:latin typeface="Tahoma" pitchFamily="34" charset="0"/>
                <a:ea typeface="Tahoma" pitchFamily="34" charset="0"/>
                <a:cs typeface="Tahoma" pitchFamily="34" charset="0"/>
              </a:rPr>
              <a:t>CSS makes HTML code more clean and it results in better search engine ranking of the web site.</a:t>
            </a:r>
          </a:p>
        </p:txBody>
      </p:sp>
      <p:sp>
        <p:nvSpPr>
          <p:cNvPr id="16388" name="AutoShape 2" descr="http://posterous.com/getfile/files.posterous.com/gabesumner/EaBpj0GtKEEUOa04rAKNUROnBMLoONHjAGLJ6OTunSAjrxMGr4eOdgbF2Adq/posterous-original-html.png"/>
          <p:cNvSpPr>
            <a:spLocks noChangeAspect="1" noChangeArrowheads="1"/>
          </p:cNvSpPr>
          <p:nvPr/>
        </p:nvSpPr>
        <p:spPr bwMode="auto">
          <a:xfrm>
            <a:off x="63500" y="-136525"/>
            <a:ext cx="728662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sz="1800">
              <a:latin typeface="Arial" panose="020B0604020202020204" pitchFamily="34" charset="0"/>
            </a:endParaRPr>
          </a:p>
        </p:txBody>
      </p:sp>
      <p:pic>
        <p:nvPicPr>
          <p:cNvPr id="163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60600"/>
            <a:ext cx="73152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TextBox 5"/>
          <p:cNvSpPr txBox="1">
            <a:spLocks noChangeArrowheads="1"/>
          </p:cNvSpPr>
          <p:nvPr/>
        </p:nvSpPr>
        <p:spPr bwMode="auto">
          <a:xfrm>
            <a:off x="4114800" y="6183313"/>
            <a:ext cx="2112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sz="1800" dirty="0">
                <a:latin typeface="Arial" panose="020B0604020202020204" pitchFamily="34" charset="0"/>
              </a:rPr>
              <a:t>A dirty HTML Page</a:t>
            </a:r>
          </a:p>
        </p:txBody>
      </p:sp>
    </p:spTree>
  </p:cSld>
  <p:clrMapOvr>
    <a:masterClrMapping/>
  </p:clrMapOvr>
  <p:transition>
    <p:cover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Foundry</Template>
  <TotalTime>1228</TotalTime>
  <Words>2484</Words>
  <Application>Microsoft Office PowerPoint</Application>
  <PresentationFormat>On-screen Show (4:3)</PresentationFormat>
  <Paragraphs>371</Paragraphs>
  <Slides>75</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Calibri</vt:lpstr>
      <vt:lpstr>Constantia</vt:lpstr>
      <vt:lpstr>Tahoma</vt:lpstr>
      <vt:lpstr>Times New Roman</vt:lpstr>
      <vt:lpstr>Wingdings</vt:lpstr>
      <vt:lpstr>Wingdings 2</vt:lpstr>
      <vt:lpstr>Flow</vt:lpstr>
      <vt:lpstr>Intro to CSS</vt:lpstr>
      <vt:lpstr>Introduction to CSS</vt:lpstr>
      <vt:lpstr>CSS Basic</vt:lpstr>
      <vt:lpstr>What is CSS? </vt:lpstr>
      <vt:lpstr>Advantage  Of using CSS</vt:lpstr>
      <vt:lpstr>Advantage  Of using CSS</vt:lpstr>
      <vt:lpstr>Advantage  Of using CSS …</vt:lpstr>
      <vt:lpstr>Same website in multiple devices</vt:lpstr>
      <vt:lpstr>Advantage  Of using CSS …</vt:lpstr>
      <vt:lpstr>PowerPoint Presentation</vt:lpstr>
      <vt:lpstr>CSS Syntax</vt:lpstr>
      <vt:lpstr>CSS Syntax (Cont.)</vt:lpstr>
      <vt:lpstr>CSS Selector</vt:lpstr>
      <vt:lpstr>The Element  Selector</vt:lpstr>
      <vt:lpstr>The Element  Selector</vt:lpstr>
      <vt:lpstr>The Id Selector</vt:lpstr>
      <vt:lpstr>The Id Selector (Example)</vt:lpstr>
      <vt:lpstr>The class Selector</vt:lpstr>
      <vt:lpstr>Example</vt:lpstr>
      <vt:lpstr>Example</vt:lpstr>
      <vt:lpstr>Selector Grouping</vt:lpstr>
      <vt:lpstr>CSS Comments </vt:lpstr>
      <vt:lpstr>Including CSS in web page</vt:lpstr>
      <vt:lpstr>External style sheet</vt:lpstr>
      <vt:lpstr>Embedded Style Sheet</vt:lpstr>
      <vt:lpstr>Inline Styles</vt:lpstr>
      <vt:lpstr>A Problem</vt:lpstr>
      <vt:lpstr>Cascading Rule</vt:lpstr>
      <vt:lpstr>PowerPoint Presentation</vt:lpstr>
      <vt:lpstr>CSS Background </vt:lpstr>
      <vt:lpstr>CSS background properties are used to define the background effects of an element.</vt:lpstr>
      <vt:lpstr>Background Color</vt:lpstr>
      <vt:lpstr>Background Color (Example)</vt:lpstr>
      <vt:lpstr>Background Image</vt:lpstr>
      <vt:lpstr>background-repeat</vt:lpstr>
      <vt:lpstr>background-repeat Example  (no-repeat)</vt:lpstr>
      <vt:lpstr>background-repeat Example  (repeat-x)</vt:lpstr>
      <vt:lpstr>background-repeat Example  (repeat-y)</vt:lpstr>
      <vt:lpstr>background-repeat Example  (repeat)</vt:lpstr>
      <vt:lpstr>CSS Text</vt:lpstr>
      <vt:lpstr>Common CSS text properties are</vt:lpstr>
      <vt:lpstr>Text color</vt:lpstr>
      <vt:lpstr>Text Color</vt:lpstr>
      <vt:lpstr>Text alignment</vt:lpstr>
      <vt:lpstr>Text Alignment</vt:lpstr>
      <vt:lpstr>Text Transformation</vt:lpstr>
      <vt:lpstr>Text Decoration</vt:lpstr>
      <vt:lpstr>Text Indentation</vt:lpstr>
      <vt:lpstr>CSS Font</vt:lpstr>
      <vt:lpstr>Common CSS font properties are</vt:lpstr>
      <vt:lpstr>Font Family</vt:lpstr>
      <vt:lpstr>Font Size</vt:lpstr>
      <vt:lpstr>Font Style</vt:lpstr>
      <vt:lpstr>Font Weight</vt:lpstr>
      <vt:lpstr>Font Weight</vt:lpstr>
      <vt:lpstr>CSS Box Model</vt:lpstr>
      <vt:lpstr>CSS Box Model</vt:lpstr>
      <vt:lpstr>CSS Box Model</vt:lpstr>
      <vt:lpstr>CSS Border</vt:lpstr>
      <vt:lpstr>Common CSS Border properties are</vt:lpstr>
      <vt:lpstr>Border Style</vt:lpstr>
      <vt:lpstr>Border Width</vt:lpstr>
      <vt:lpstr>Border Color</vt:lpstr>
      <vt:lpstr>CSS Margin</vt:lpstr>
      <vt:lpstr>Margin</vt:lpstr>
      <vt:lpstr>CSS Padding</vt:lpstr>
      <vt:lpstr>Padding</vt:lpstr>
      <vt:lpstr>CSS List Properties</vt:lpstr>
      <vt:lpstr>The CSS list properties allow us to</vt:lpstr>
      <vt:lpstr>Different List Item Markers</vt:lpstr>
      <vt:lpstr>Different List Item Markers</vt:lpstr>
      <vt:lpstr>Different List Item Markers</vt:lpstr>
      <vt:lpstr>An Image as The List Item Marker</vt:lpstr>
      <vt:lpstr>Measurement Units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Kushal</dc:creator>
  <cp:lastModifiedBy>A.F.M. Mahbubur Rahman</cp:lastModifiedBy>
  <cp:revision>335</cp:revision>
  <dcterms:created xsi:type="dcterms:W3CDTF">2010-04-03T15:52:54Z</dcterms:created>
  <dcterms:modified xsi:type="dcterms:W3CDTF">2020-12-08T17:23:19Z</dcterms:modified>
</cp:coreProperties>
</file>