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4"/>
  </p:notesMasterIdLst>
  <p:sldIdLst>
    <p:sldId id="256" r:id="rId3"/>
    <p:sldId id="300" r:id="rId4"/>
    <p:sldId id="302" r:id="rId5"/>
    <p:sldId id="305" r:id="rId6"/>
    <p:sldId id="307" r:id="rId7"/>
    <p:sldId id="358" r:id="rId8"/>
    <p:sldId id="357" r:id="rId9"/>
    <p:sldId id="310" r:id="rId10"/>
    <p:sldId id="311" r:id="rId11"/>
    <p:sldId id="299" r:id="rId12"/>
    <p:sldId id="303" r:id="rId13"/>
    <p:sldId id="306" r:id="rId14"/>
    <p:sldId id="345" r:id="rId15"/>
    <p:sldId id="346" r:id="rId16"/>
    <p:sldId id="304" r:id="rId17"/>
    <p:sldId id="347" r:id="rId18"/>
    <p:sldId id="257" r:id="rId19"/>
    <p:sldId id="359" r:id="rId20"/>
    <p:sldId id="263" r:id="rId21"/>
    <p:sldId id="264" r:id="rId22"/>
    <p:sldId id="360" r:id="rId23"/>
    <p:sldId id="361" r:id="rId24"/>
    <p:sldId id="362" r:id="rId25"/>
    <p:sldId id="265" r:id="rId26"/>
    <p:sldId id="266" r:id="rId27"/>
    <p:sldId id="267" r:id="rId28"/>
    <p:sldId id="293" r:id="rId29"/>
    <p:sldId id="294" r:id="rId30"/>
    <p:sldId id="274" r:id="rId31"/>
    <p:sldId id="275" r:id="rId32"/>
    <p:sldId id="291" r:id="rId33"/>
    <p:sldId id="292" r:id="rId34"/>
    <p:sldId id="297" r:id="rId35"/>
    <p:sldId id="298" r:id="rId36"/>
    <p:sldId id="276" r:id="rId37"/>
    <p:sldId id="277" r:id="rId38"/>
    <p:sldId id="333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48" r:id="rId49"/>
    <p:sldId id="349" r:id="rId50"/>
    <p:sldId id="287" r:id="rId51"/>
    <p:sldId id="288" r:id="rId52"/>
    <p:sldId id="289" r:id="rId53"/>
    <p:sldId id="290" r:id="rId54"/>
    <p:sldId id="295" r:id="rId55"/>
    <p:sldId id="296" r:id="rId56"/>
    <p:sldId id="320" r:id="rId57"/>
    <p:sldId id="321" r:id="rId58"/>
    <p:sldId id="319" r:id="rId59"/>
    <p:sldId id="352" r:id="rId60"/>
    <p:sldId id="351" r:id="rId61"/>
    <p:sldId id="354" r:id="rId62"/>
    <p:sldId id="322" r:id="rId63"/>
    <p:sldId id="323" r:id="rId64"/>
    <p:sldId id="355" r:id="rId65"/>
    <p:sldId id="324" r:id="rId66"/>
    <p:sldId id="325" r:id="rId67"/>
    <p:sldId id="326" r:id="rId68"/>
    <p:sldId id="350" r:id="rId69"/>
    <p:sldId id="353" r:id="rId70"/>
    <p:sldId id="318" r:id="rId71"/>
    <p:sldId id="312" r:id="rId72"/>
    <p:sldId id="315" r:id="rId73"/>
    <p:sldId id="313" r:id="rId74"/>
    <p:sldId id="314" r:id="rId75"/>
    <p:sldId id="316" r:id="rId76"/>
    <p:sldId id="334" r:id="rId77"/>
    <p:sldId id="356" r:id="rId78"/>
    <p:sldId id="317" r:id="rId79"/>
    <p:sldId id="328" r:id="rId80"/>
    <p:sldId id="329" r:id="rId81"/>
    <p:sldId id="330" r:id="rId82"/>
    <p:sldId id="331" r:id="rId83"/>
    <p:sldId id="332" r:id="rId84"/>
    <p:sldId id="335" r:id="rId85"/>
    <p:sldId id="337" r:id="rId86"/>
    <p:sldId id="340" r:id="rId87"/>
    <p:sldId id="341" r:id="rId88"/>
    <p:sldId id="339" r:id="rId89"/>
    <p:sldId id="342" r:id="rId90"/>
    <p:sldId id="343" r:id="rId91"/>
    <p:sldId id="344" r:id="rId92"/>
    <p:sldId id="327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737" autoAdjust="0"/>
  </p:normalViewPr>
  <p:slideViewPr>
    <p:cSldViewPr>
      <p:cViewPr varScale="1">
        <p:scale>
          <a:sx n="83" d="100"/>
          <a:sy n="83" d="100"/>
        </p:scale>
        <p:origin x="13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1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38.6707" units="1/cm"/>
          <inkml:channelProperty channel="Y" name="resolution" value="38.64734" units="1/cm"/>
        </inkml:channelProperties>
      </inkml:inkSource>
      <inkml:timestamp xml:id="ts0" timeString="2014-02-24T17:53:34.4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3381 7715,'48'0,"-25"0,1 0,24 0,0 0,-25 0,1 0,0 0,0 0,0 0,-1 0,1 0,0 0,24 0,-48 24,23-24,1 0,0 0,0 0,0 0,23 24,-23-24,0 0,0 0,0 0,-24 24,23-24,1 0,0 0,0 0,0 0,-1 0,1 0,0 0,-24 23,24-23,0 0,0 0,-1 0,1 0,0 0,0 24,0-24,-1 0,1 0,0 0,0 0,0 0,-1 0,1 0,0 0,0 0,0 0,-1 0,1 0,0 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38.6707" units="1/cm"/>
          <inkml:channelProperty channel="Y" name="resolution" value="38.64734" units="1/cm"/>
        </inkml:channelProperties>
      </inkml:inkSource>
      <inkml:timestamp xml:id="ts0" timeString="2014-02-24T17:53:37.2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6572 7715,'24'0,"0"0,23 0,1 0,-1 0,-23 0,24 0,23 0,-47 0,0 0,0 0,-1 0,1 0,0 0,0 0,0 0,0 0,-1 0,25 0,-24 0,23 0,-23 0,24 0,-24 0,0 0,-1 0,1 0,0 0,0 0,0 0,-1 0,1 0,0 0,0 0,0 0,23 0,-23 0,0 0,0 0,-1 0,1 0,0 0,0 0,24 0,-25 0,1 0,0 0,0 0,0 0,-1 0,1 0,-24 24,24-24,0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38.6707" units="1/cm"/>
          <inkml:channelProperty channel="Y" name="resolution" value="38.64734" units="1/cm"/>
        </inkml:channelProperties>
      </inkml:inkSource>
      <inkml:timestamp xml:id="ts0" timeString="2014-02-24T17:53:40.3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9525 7763,'23'0,"25"0,-24 0,24 0,-25 0,25 0,0 0,-25-24,1 24,24 0,-1 0,-23 0,0 0,0 0,0 0,-1 0,1 0,0 0,0 0,0 0,0 0,-1 0,1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38.6707" units="1/cm"/>
          <inkml:channelProperty channel="Y" name="resolution" value="38.64734" units="1/cm"/>
        </inkml:channelProperties>
      </inkml:inkSource>
      <inkml:timestamp xml:id="ts0" timeString="2014-02-24T17:53:42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4500 8453,'24'0,"0"0,47 0,1 0,47 0,-24 0,48 0,-24 0,0 0,24 0,-48 0,-23 0,-1 0,-47 0,23 0,-23 0,0 0,0 0,0 0,0 0,-1 0,25 0,-24 0,0 0,23 0,-23 0,0 0,0 0,-1 0,-23-23,24 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F838C-0288-48AB-A911-83BD69FD05E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85B9-19D5-4F2D-973C-9E1F41032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85B9-19D5-4F2D-973C-9E1F41032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85B9-19D5-4F2D-973C-9E1F41032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85B9-19D5-4F2D-973C-9E1F41032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85B9-19D5-4F2D-973C-9E1F41032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85B9-19D5-4F2D-973C-9E1F410323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036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7A743-E2D5-47F2-AA72-D56EE2686B30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79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85C5D-6FA2-4898-8CFF-B8CCAD97F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AB4DE-23E6-487E-B2CD-74BEB1904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8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5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4BBE5-D829-4C6C-B951-4C09C7BEA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8075E-1338-49F0-B38C-7B4236ED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2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E754C-23B4-4356-B5E7-91DBC6AD5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6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58E-2ABF-4A76-80D8-9E63C4EA7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3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77EC6-AFB1-4DB4-AEE5-3BF646A91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5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3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5FF3-1CB2-46EF-B475-527B9FCF34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D7A743-E2D5-47F2-AA72-D56EE2686B30}" type="slidenum">
              <a:rPr 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0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r.kush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24ways.org/2005/transitional-vs-strict-markup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example/Headin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customXml" Target="../ink/ink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/fon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/tex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/imag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h.asp" TargetMode="External"/><Relationship Id="rId2" Type="http://schemas.openxmlformats.org/officeDocument/2006/relationships/hyperlink" Target="http://www.w3schools.com/tags/tag_t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td.as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ample/div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example/for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sitepoint.com/html/event-attributes/onchange" TargetMode="External"/><Relationship Id="rId2" Type="http://schemas.openxmlformats.org/officeDocument/2006/relationships/hyperlink" Target="http://reference.sitepoint.com/html/event-attributes/onbl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html/event-attributes/onfocus" TargetMode="External"/><Relationship Id="rId5" Type="http://schemas.openxmlformats.org/officeDocument/2006/relationships/hyperlink" Target="http://reference.sitepoint.com/html/event-attributes/ondblclick" TargetMode="External"/><Relationship Id="rId4" Type="http://schemas.openxmlformats.org/officeDocument/2006/relationships/hyperlink" Target="http://reference.sitepoint.com/html/event-attributes/onclick" TargetMode="Externa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://reference.sitepoint.com/html/event-attributes/onmouseout" TargetMode="External"/><Relationship Id="rId3" Type="http://schemas.openxmlformats.org/officeDocument/2006/relationships/hyperlink" Target="http://reference.sitepoint.com/html/event-attributes/onkeypress" TargetMode="External"/><Relationship Id="rId7" Type="http://schemas.openxmlformats.org/officeDocument/2006/relationships/hyperlink" Target="http://reference.sitepoint.com/html/event-attributes/onmousemove" TargetMode="External"/><Relationship Id="rId2" Type="http://schemas.openxmlformats.org/officeDocument/2006/relationships/hyperlink" Target="http://reference.sitepoint.com/html/event-attributes/onkeydow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html/event-attributes/onmousedown" TargetMode="External"/><Relationship Id="rId5" Type="http://schemas.openxmlformats.org/officeDocument/2006/relationships/hyperlink" Target="http://reference.sitepoint.com/html/event-attributes/onload" TargetMode="External"/><Relationship Id="rId4" Type="http://schemas.openxmlformats.org/officeDocument/2006/relationships/hyperlink" Target="http://reference.sitepoint.com/html/event-attributes/onkeyu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sitepoint.com/html/event-attributes/onmouseup" TargetMode="External"/><Relationship Id="rId7" Type="http://schemas.openxmlformats.org/officeDocument/2006/relationships/hyperlink" Target="http://reference.sitepoint.com/html/event-attributes/onunload" TargetMode="External"/><Relationship Id="rId2" Type="http://schemas.openxmlformats.org/officeDocument/2006/relationships/hyperlink" Target="http://reference.sitepoint.com/html/event-attributes/onmouse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html/event-attributes/onsubmit" TargetMode="External"/><Relationship Id="rId5" Type="http://schemas.openxmlformats.org/officeDocument/2006/relationships/hyperlink" Target="http://reference.sitepoint.com/html/event-attributes/onselect" TargetMode="External"/><Relationship Id="rId4" Type="http://schemas.openxmlformats.org/officeDocument/2006/relationships/hyperlink" Target="http://reference.sitepoint.com/html/event-attributes/onreset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HTML and HTML5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A.F.M.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Mahbubur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Rahman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 of Computer Science &amp; Engineering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    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m.r.kushal@gmail.com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HTML</a:t>
            </a:r>
            <a:r>
              <a:rPr lang="en-US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HTML</a:t>
            </a:r>
            <a:r>
              <a:rPr lang="en-US" dirty="0"/>
              <a:t> stands for </a:t>
            </a: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pPr eaLnBrk="1" hangingPunct="1">
              <a:defRPr/>
            </a:pPr>
            <a:r>
              <a:rPr lang="en-US" dirty="0"/>
              <a:t>HTML is not a programming language, it is a </a:t>
            </a:r>
            <a:r>
              <a:rPr lang="en-US" b="1" dirty="0"/>
              <a:t>markup language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A markup language is a set of </a:t>
            </a:r>
            <a:r>
              <a:rPr lang="en-US" b="1" dirty="0"/>
              <a:t>markup tags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HTML uses </a:t>
            </a:r>
            <a:r>
              <a:rPr lang="en-US" b="1" dirty="0"/>
              <a:t>markup tags</a:t>
            </a:r>
            <a:r>
              <a:rPr lang="en-US" dirty="0"/>
              <a:t> to describe web pages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38862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HTML Markup Tags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HTML tags are keywords surrounded by </a:t>
            </a:r>
            <a:r>
              <a:rPr lang="en-US" b="1" dirty="0"/>
              <a:t>angle brackets </a:t>
            </a:r>
            <a:r>
              <a:rPr lang="en-US" dirty="0"/>
              <a:t>like &lt;html&gt;</a:t>
            </a:r>
          </a:p>
          <a:p>
            <a:pPr eaLnBrk="1" hangingPunct="1">
              <a:defRPr/>
            </a:pPr>
            <a:r>
              <a:rPr lang="en-US" dirty="0"/>
              <a:t>HTML tags normally </a:t>
            </a:r>
            <a:r>
              <a:rPr lang="en-US" b="1" dirty="0"/>
              <a:t>come in pairs</a:t>
            </a:r>
            <a:r>
              <a:rPr lang="en-US" dirty="0"/>
              <a:t> like </a:t>
            </a:r>
          </a:p>
          <a:p>
            <a:pPr eaLnBrk="1" hangingPunct="1">
              <a:defRPr/>
            </a:pPr>
            <a:r>
              <a:rPr lang="en-US" dirty="0"/>
              <a:t>&lt;b&gt; and &lt;/b&gt;</a:t>
            </a:r>
          </a:p>
          <a:p>
            <a:pPr eaLnBrk="1" hangingPunct="1">
              <a:defRPr/>
            </a:pPr>
            <a:r>
              <a:rPr lang="en-US" dirty="0"/>
              <a:t>The first tag in a pair is the </a:t>
            </a:r>
            <a:r>
              <a:rPr lang="en-US" b="1" dirty="0"/>
              <a:t>start tag,</a:t>
            </a:r>
            <a:r>
              <a:rPr lang="en-US" dirty="0"/>
              <a:t> the second tag is the </a:t>
            </a:r>
            <a:r>
              <a:rPr lang="en-US" b="1" dirty="0"/>
              <a:t>end tag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Start and end tags are also called </a:t>
            </a:r>
            <a:r>
              <a:rPr lang="en-US" b="1" dirty="0"/>
              <a:t>opening tags</a:t>
            </a:r>
            <a:r>
              <a:rPr lang="en-US" dirty="0"/>
              <a:t> and </a:t>
            </a:r>
            <a:r>
              <a:rPr lang="en-US" b="1" dirty="0"/>
              <a:t>closing tags</a:t>
            </a:r>
          </a:p>
        </p:txBody>
      </p:sp>
    </p:spTree>
    <p:extLst>
      <p:ext uri="{BB962C8B-B14F-4D97-AF65-F5344CB8AC3E}">
        <p14:creationId xmlns:p14="http://schemas.microsoft.com/office/powerpoint/2010/main" val="58798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Tags</a:t>
            </a:r>
            <a:endParaRPr lang="nl-NL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464" y="908720"/>
            <a:ext cx="8382000" cy="5688631"/>
          </a:xfrm>
        </p:spPr>
        <p:txBody>
          <a:bodyPr numCol="3">
            <a:normAutofit/>
          </a:bodyPr>
          <a:lstStyle/>
          <a:p>
            <a:pPr marL="0" indent="0" algn="ctr">
              <a:buNone/>
            </a:pPr>
            <a:r>
              <a:rPr lang="nl-NL" sz="2800" dirty="0"/>
              <a:t>&lt;!-- ... --&gt;</a:t>
            </a:r>
          </a:p>
          <a:p>
            <a:pPr marL="0" indent="0" algn="ctr">
              <a:buNone/>
            </a:pPr>
            <a:r>
              <a:rPr lang="nl-NL" sz="2800" dirty="0"/>
              <a:t>&lt;!doctype&gt;</a:t>
            </a:r>
          </a:p>
          <a:p>
            <a:pPr marL="0" indent="0" algn="ctr">
              <a:buNone/>
            </a:pPr>
            <a:r>
              <a:rPr lang="nl-NL" sz="2800" dirty="0"/>
              <a:t>&lt;a&gt;</a:t>
            </a:r>
          </a:p>
          <a:p>
            <a:pPr marL="0" indent="0" algn="ctr">
              <a:buNone/>
            </a:pPr>
            <a:r>
              <a:rPr lang="nl-NL" sz="2800" dirty="0"/>
              <a:t>&lt;abbr&gt;</a:t>
            </a:r>
          </a:p>
          <a:p>
            <a:pPr marL="0" indent="0" algn="ctr">
              <a:buNone/>
            </a:pPr>
            <a:r>
              <a:rPr lang="nl-NL" sz="2800" dirty="0"/>
              <a:t>&lt;acronym&gt;</a:t>
            </a:r>
          </a:p>
          <a:p>
            <a:pPr marL="0" indent="0" algn="ctr">
              <a:buNone/>
            </a:pPr>
            <a:r>
              <a:rPr lang="nl-NL" sz="2800" dirty="0"/>
              <a:t>&lt;address&gt;</a:t>
            </a:r>
          </a:p>
          <a:p>
            <a:pPr marL="0" indent="0" algn="ctr">
              <a:buNone/>
            </a:pPr>
            <a:r>
              <a:rPr lang="nl-NL" sz="2800" dirty="0"/>
              <a:t>&lt;applet&gt;</a:t>
            </a:r>
          </a:p>
          <a:p>
            <a:pPr marL="0" indent="0" algn="ctr">
              <a:buNone/>
            </a:pPr>
            <a:r>
              <a:rPr lang="nl-NL" sz="2800" dirty="0"/>
              <a:t>&lt;area&gt;</a:t>
            </a:r>
          </a:p>
          <a:p>
            <a:pPr marL="0" indent="0" algn="ctr">
              <a:buNone/>
            </a:pPr>
            <a:r>
              <a:rPr lang="nl-NL" sz="2800" dirty="0"/>
              <a:t>&lt;b&gt;</a:t>
            </a:r>
          </a:p>
          <a:p>
            <a:pPr marL="0" indent="0" algn="ctr">
              <a:buNone/>
            </a:pPr>
            <a:r>
              <a:rPr lang="nl-NL" sz="2800" dirty="0"/>
              <a:t>&lt;base&gt;</a:t>
            </a:r>
          </a:p>
          <a:p>
            <a:pPr marL="0" indent="0" algn="ctr">
              <a:buNone/>
            </a:pPr>
            <a:r>
              <a:rPr lang="nl-NL" sz="2800" dirty="0"/>
              <a:t>&lt;basefont&gt;</a:t>
            </a:r>
          </a:p>
          <a:p>
            <a:pPr marL="0" indent="0" algn="ctr">
              <a:buNone/>
            </a:pPr>
            <a:r>
              <a:rPr lang="nl-NL" sz="2800" dirty="0"/>
              <a:t>&lt;bdo&gt; </a:t>
            </a:r>
          </a:p>
          <a:p>
            <a:pPr marL="0" indent="0" algn="ctr">
              <a:buNone/>
            </a:pPr>
            <a:r>
              <a:rPr lang="nl-NL" sz="2800" dirty="0"/>
              <a:t>&lt;big&gt;</a:t>
            </a:r>
          </a:p>
          <a:p>
            <a:pPr marL="0" indent="0" algn="ctr">
              <a:buNone/>
            </a:pPr>
            <a:r>
              <a:rPr lang="nl-NL" sz="2800" dirty="0"/>
              <a:t>&lt;blockquote&gt;</a:t>
            </a:r>
          </a:p>
          <a:p>
            <a:pPr marL="0" indent="0" algn="ctr">
              <a:buNone/>
            </a:pPr>
            <a:r>
              <a:rPr lang="nl-NL" sz="2800" dirty="0"/>
              <a:t>&lt;body&gt;</a:t>
            </a:r>
          </a:p>
          <a:p>
            <a:pPr marL="0" indent="0" algn="ctr">
              <a:buNone/>
            </a:pPr>
            <a:r>
              <a:rPr lang="nl-NL" sz="2800" dirty="0"/>
              <a:t>&lt;br&gt;</a:t>
            </a:r>
          </a:p>
          <a:p>
            <a:pPr marL="0" indent="0" algn="ctr">
              <a:buNone/>
            </a:pPr>
            <a:r>
              <a:rPr lang="nl-NL" sz="2800" dirty="0"/>
              <a:t>&lt;button&gt;</a:t>
            </a:r>
          </a:p>
          <a:p>
            <a:pPr marL="0" indent="0" algn="ctr">
              <a:buNone/>
            </a:pPr>
            <a:r>
              <a:rPr lang="nl-NL" sz="2800" dirty="0"/>
              <a:t>&lt;caption&gt;</a:t>
            </a:r>
          </a:p>
          <a:p>
            <a:pPr marL="0" indent="0" algn="ctr">
              <a:buNone/>
            </a:pPr>
            <a:r>
              <a:rPr lang="nl-NL" sz="2800" dirty="0"/>
              <a:t>&lt;center&gt;</a:t>
            </a:r>
          </a:p>
          <a:p>
            <a:pPr marL="0" indent="0" algn="ctr">
              <a:buNone/>
            </a:pPr>
            <a:r>
              <a:rPr lang="nl-NL" sz="2800" dirty="0"/>
              <a:t>&lt;cite&gt;</a:t>
            </a:r>
          </a:p>
          <a:p>
            <a:pPr marL="0" indent="0" algn="ctr">
              <a:buNone/>
            </a:pPr>
            <a:r>
              <a:rPr lang="nl-NL" sz="2800" dirty="0"/>
              <a:t>&lt;code&gt;</a:t>
            </a:r>
          </a:p>
          <a:p>
            <a:pPr marL="0" indent="0" algn="ctr">
              <a:buNone/>
            </a:pPr>
            <a:r>
              <a:rPr lang="nl-NL" sz="2800" dirty="0"/>
              <a:t>&lt;col&gt;</a:t>
            </a:r>
          </a:p>
          <a:p>
            <a:pPr marL="0" indent="0" algn="ctr">
              <a:buNone/>
            </a:pPr>
            <a:r>
              <a:rPr lang="nl-NL" sz="2800" dirty="0"/>
              <a:t>&lt;colgroup&gt;</a:t>
            </a:r>
          </a:p>
          <a:p>
            <a:pPr marL="0" indent="0" algn="ctr">
              <a:buNone/>
            </a:pPr>
            <a:r>
              <a:rPr lang="nl-NL" sz="2800" dirty="0"/>
              <a:t>&lt;dd&gt;</a:t>
            </a:r>
          </a:p>
          <a:p>
            <a:pPr marL="0" indent="0" algn="ctr">
              <a:buNone/>
            </a:pPr>
            <a:r>
              <a:rPr lang="nl-NL" sz="2800" dirty="0"/>
              <a:t>&lt;del&gt;</a:t>
            </a:r>
          </a:p>
          <a:p>
            <a:pPr marL="0" indent="0" algn="ctr">
              <a:buNone/>
            </a:pPr>
            <a:r>
              <a:rPr lang="nl-NL" sz="2800" dirty="0"/>
              <a:t>&lt;dfn&gt;</a:t>
            </a:r>
          </a:p>
          <a:p>
            <a:pPr marL="0" indent="0" algn="ctr">
              <a:buNone/>
            </a:pPr>
            <a:r>
              <a:rPr lang="nl-NL" sz="2800" dirty="0"/>
              <a:t>&lt;dir&gt;</a:t>
            </a:r>
          </a:p>
          <a:p>
            <a:pPr marL="0" indent="0" algn="ctr">
              <a:buNone/>
            </a:pPr>
            <a:r>
              <a:rPr lang="nl-NL" sz="2800" dirty="0"/>
              <a:t>&lt;div&gt;</a:t>
            </a:r>
          </a:p>
          <a:p>
            <a:pPr marL="0" indent="0" algn="ctr">
              <a:buNone/>
            </a:pPr>
            <a:r>
              <a:rPr lang="nl-NL" sz="2800" dirty="0"/>
              <a:t>&lt;dl&gt;</a:t>
            </a:r>
          </a:p>
          <a:p>
            <a:pPr marL="0" indent="0" algn="ctr">
              <a:buNone/>
            </a:pPr>
            <a:r>
              <a:rPr lang="nl-NL" sz="2800" dirty="0"/>
              <a:t>&lt;dt&gt;</a:t>
            </a:r>
          </a:p>
          <a:p>
            <a:pPr marL="0" indent="0" algn="ctr">
              <a:buNone/>
            </a:pPr>
            <a:r>
              <a:rPr lang="nl-NL" sz="2800" dirty="0"/>
              <a:t>&lt;em&gt;</a:t>
            </a:r>
          </a:p>
          <a:p>
            <a:pPr marL="0" indent="0" algn="ctr">
              <a:buNone/>
            </a:pPr>
            <a:r>
              <a:rPr lang="nl-NL" sz="2800" dirty="0"/>
              <a:t>&lt;fieldset&gt;</a:t>
            </a:r>
          </a:p>
          <a:p>
            <a:pPr marL="0" indent="0" algn="ctr">
              <a:buNone/>
            </a:pPr>
            <a:r>
              <a:rPr lang="nl-NL" sz="2800" dirty="0"/>
              <a:t>&lt;font&gt;</a:t>
            </a:r>
            <a:endParaRPr lang="nl-NL" sz="1100" dirty="0"/>
          </a:p>
          <a:p>
            <a:pPr marL="0" indent="0" algn="ctr">
              <a:buNone/>
            </a:pP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50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Tags</a:t>
            </a:r>
            <a:endParaRPr lang="nl-NL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464" y="908720"/>
            <a:ext cx="8382000" cy="5688631"/>
          </a:xfrm>
        </p:spPr>
        <p:txBody>
          <a:bodyPr numCol="3">
            <a:normAutofit fontScale="92500" lnSpcReduction="20000"/>
          </a:bodyPr>
          <a:lstStyle/>
          <a:p>
            <a:pPr marL="0" indent="0" algn="ctr">
              <a:buNone/>
            </a:pPr>
            <a:r>
              <a:rPr lang="nl-NL" sz="3000" dirty="0"/>
              <a:t>&lt;form&gt;</a:t>
            </a:r>
          </a:p>
          <a:p>
            <a:pPr marL="0" indent="0" algn="ctr">
              <a:buNone/>
            </a:pPr>
            <a:r>
              <a:rPr lang="nl-NL" sz="3000" dirty="0"/>
              <a:t> &lt;frame&gt;</a:t>
            </a:r>
          </a:p>
          <a:p>
            <a:pPr marL="0" indent="0" algn="ctr">
              <a:buNone/>
            </a:pPr>
            <a:r>
              <a:rPr lang="nl-NL" sz="3000" dirty="0"/>
              <a:t>&lt;frameset&gt;</a:t>
            </a:r>
          </a:p>
          <a:p>
            <a:pPr marL="0" indent="0" algn="ctr">
              <a:buNone/>
            </a:pPr>
            <a:r>
              <a:rPr lang="nl-NL" sz="3000" dirty="0"/>
              <a:t>&lt;h1&gt;</a:t>
            </a:r>
          </a:p>
          <a:p>
            <a:pPr marL="0" indent="0" algn="ctr">
              <a:buNone/>
            </a:pPr>
            <a:r>
              <a:rPr lang="nl-NL" sz="3000" dirty="0"/>
              <a:t>&lt;h2&gt;</a:t>
            </a:r>
          </a:p>
          <a:p>
            <a:pPr marL="0" indent="0" algn="ctr">
              <a:buNone/>
            </a:pPr>
            <a:r>
              <a:rPr lang="nl-NL" sz="3000" dirty="0"/>
              <a:t>&lt;h3&gt;</a:t>
            </a:r>
          </a:p>
          <a:p>
            <a:pPr marL="0" indent="0" algn="ctr">
              <a:buNone/>
            </a:pPr>
            <a:r>
              <a:rPr lang="nl-NL" sz="3000" dirty="0"/>
              <a:t>&lt;h4&gt;</a:t>
            </a:r>
          </a:p>
          <a:p>
            <a:pPr marL="0" indent="0" algn="ctr">
              <a:buNone/>
            </a:pPr>
            <a:r>
              <a:rPr lang="nl-NL" sz="3000" dirty="0"/>
              <a:t>&lt;h5&gt;</a:t>
            </a:r>
          </a:p>
          <a:p>
            <a:pPr marL="0" indent="0" algn="ctr">
              <a:buNone/>
            </a:pPr>
            <a:r>
              <a:rPr lang="nl-NL" sz="3000" dirty="0"/>
              <a:t>&lt;h6&gt;</a:t>
            </a:r>
          </a:p>
          <a:p>
            <a:pPr marL="0" indent="0" algn="ctr">
              <a:buNone/>
            </a:pPr>
            <a:r>
              <a:rPr lang="nl-NL" sz="3000" dirty="0"/>
              <a:t>&lt;head&gt;</a:t>
            </a:r>
          </a:p>
          <a:p>
            <a:pPr marL="0" indent="0" algn="ctr">
              <a:buNone/>
            </a:pPr>
            <a:r>
              <a:rPr lang="nl-NL" sz="3000" dirty="0"/>
              <a:t>&lt;hr&gt;</a:t>
            </a:r>
          </a:p>
          <a:p>
            <a:pPr marL="0" indent="0" algn="ctr">
              <a:buNone/>
            </a:pPr>
            <a:r>
              <a:rPr lang="nl-NL" sz="3000" dirty="0"/>
              <a:t>&lt;html&gt;</a:t>
            </a:r>
          </a:p>
          <a:p>
            <a:pPr marL="0" indent="0" algn="ctr">
              <a:buNone/>
            </a:pPr>
            <a:r>
              <a:rPr lang="nl-NL" sz="3000" dirty="0"/>
              <a:t>&lt;i&gt;</a:t>
            </a:r>
          </a:p>
          <a:p>
            <a:pPr marL="0" indent="0" algn="ctr">
              <a:buNone/>
            </a:pPr>
            <a:r>
              <a:rPr lang="nl-NL" sz="3000" dirty="0"/>
              <a:t>&lt;iframe&gt;</a:t>
            </a:r>
          </a:p>
          <a:p>
            <a:pPr marL="0" indent="0" algn="ctr">
              <a:buNone/>
            </a:pPr>
            <a:r>
              <a:rPr lang="nl-NL" sz="3000" dirty="0"/>
              <a:t>&lt;img&gt;</a:t>
            </a:r>
          </a:p>
          <a:p>
            <a:pPr marL="0" indent="0" algn="ctr">
              <a:buNone/>
            </a:pPr>
            <a:r>
              <a:rPr lang="nl-NL" sz="3000" dirty="0"/>
              <a:t>&lt;input&gt;</a:t>
            </a:r>
          </a:p>
          <a:p>
            <a:pPr marL="0" indent="0" algn="ctr">
              <a:buNone/>
            </a:pPr>
            <a:r>
              <a:rPr lang="nl-NL" sz="3000" dirty="0"/>
              <a:t>&lt;ins&gt;</a:t>
            </a:r>
          </a:p>
          <a:p>
            <a:pPr marL="0" indent="0" algn="ctr">
              <a:buNone/>
            </a:pPr>
            <a:r>
              <a:rPr lang="nl-NL" sz="3000" dirty="0"/>
              <a:t>&lt;isindex&gt;</a:t>
            </a:r>
          </a:p>
          <a:p>
            <a:pPr marL="0" indent="0" algn="ctr">
              <a:buNone/>
            </a:pPr>
            <a:r>
              <a:rPr lang="nl-NL" sz="3000" dirty="0"/>
              <a:t>&lt;kbd&gt;</a:t>
            </a:r>
          </a:p>
          <a:p>
            <a:pPr marL="0" indent="0" algn="ctr">
              <a:buNone/>
            </a:pPr>
            <a:r>
              <a:rPr lang="nl-NL" sz="3000" dirty="0"/>
              <a:t>&lt;label&gt;</a:t>
            </a:r>
          </a:p>
          <a:p>
            <a:pPr marL="0" indent="0" algn="ctr">
              <a:buNone/>
            </a:pPr>
            <a:r>
              <a:rPr lang="nl-NL" sz="3000" dirty="0"/>
              <a:t>&lt;legend&gt;</a:t>
            </a:r>
          </a:p>
          <a:p>
            <a:pPr marL="0" indent="0" algn="ctr">
              <a:buNone/>
            </a:pPr>
            <a:r>
              <a:rPr lang="nl-NL" sz="3000" dirty="0"/>
              <a:t>&lt;li&gt;</a:t>
            </a:r>
          </a:p>
          <a:p>
            <a:pPr marL="0" indent="0" algn="ctr">
              <a:buNone/>
            </a:pPr>
            <a:r>
              <a:rPr lang="nl-NL" sz="3000" dirty="0"/>
              <a:t>&lt;link&gt;</a:t>
            </a:r>
          </a:p>
          <a:p>
            <a:pPr marL="0" indent="0" algn="ctr">
              <a:buNone/>
            </a:pPr>
            <a:r>
              <a:rPr lang="nl-NL" sz="3000" dirty="0"/>
              <a:t>&lt;map&gt;</a:t>
            </a:r>
          </a:p>
          <a:p>
            <a:pPr marL="0" indent="0" algn="ctr">
              <a:buNone/>
            </a:pPr>
            <a:r>
              <a:rPr lang="nl-NL" sz="3000" dirty="0"/>
              <a:t>&lt;menu&gt;</a:t>
            </a:r>
          </a:p>
          <a:p>
            <a:pPr marL="0" indent="0" algn="ctr">
              <a:buNone/>
            </a:pPr>
            <a:r>
              <a:rPr lang="nl-NL" sz="3000" dirty="0"/>
              <a:t>&lt;meta&gt;</a:t>
            </a:r>
          </a:p>
          <a:p>
            <a:pPr marL="0" indent="0" algn="ctr">
              <a:buNone/>
            </a:pPr>
            <a:r>
              <a:rPr lang="nl-NL" sz="3000" dirty="0"/>
              <a:t>&lt;noframes&gt;</a:t>
            </a:r>
          </a:p>
          <a:p>
            <a:pPr marL="0" indent="0" algn="ctr">
              <a:buNone/>
            </a:pPr>
            <a:r>
              <a:rPr lang="nl-NL" sz="3000" dirty="0"/>
              <a:t>&lt;noscript&gt;</a:t>
            </a:r>
          </a:p>
          <a:p>
            <a:pPr marL="0" indent="0" algn="ctr">
              <a:buNone/>
            </a:pPr>
            <a:r>
              <a:rPr lang="nl-NL" sz="3000" dirty="0"/>
              <a:t>&lt;object&gt;</a:t>
            </a:r>
          </a:p>
          <a:p>
            <a:pPr marL="0" indent="0" algn="ctr">
              <a:buNone/>
            </a:pPr>
            <a:r>
              <a:rPr lang="nl-NL" sz="3000" dirty="0"/>
              <a:t>&lt;ol&gt;</a:t>
            </a:r>
          </a:p>
          <a:p>
            <a:pPr marL="0" indent="0" algn="ctr">
              <a:buNone/>
            </a:pPr>
            <a:r>
              <a:rPr lang="nl-NL" sz="3000" dirty="0"/>
              <a:t>&lt;optgroup&gt;</a:t>
            </a:r>
          </a:p>
          <a:p>
            <a:pPr marL="0" indent="0" algn="ctr">
              <a:buNone/>
            </a:pPr>
            <a:r>
              <a:rPr lang="nl-NL" sz="3000" dirty="0"/>
              <a:t>&lt;option&gt;</a:t>
            </a:r>
          </a:p>
          <a:p>
            <a:pPr marL="0" indent="0" algn="ctr">
              <a:buNone/>
            </a:pPr>
            <a:r>
              <a:rPr lang="nl-NL" sz="3000" dirty="0"/>
              <a:t> &lt;p&gt;</a:t>
            </a:r>
          </a:p>
          <a:p>
            <a:pPr marL="0" indent="0" algn="ctr">
              <a:buNone/>
            </a:pPr>
            <a:r>
              <a:rPr lang="nl-NL" sz="3000" dirty="0"/>
              <a:t>&lt;param&gt;</a:t>
            </a:r>
          </a:p>
          <a:p>
            <a:pPr marL="0" indent="0" algn="ctr">
              <a:buNone/>
            </a:pPr>
            <a:r>
              <a:rPr lang="nl-NL" sz="3000" dirty="0"/>
              <a:t>&lt;pre&gt;</a:t>
            </a:r>
          </a:p>
          <a:p>
            <a:pPr marL="0" indent="0" algn="ctr">
              <a:buNone/>
            </a:pPr>
            <a:r>
              <a:rPr lang="nl-NL" sz="3000" dirty="0"/>
              <a:t>&lt;q&gt;</a:t>
            </a:r>
          </a:p>
          <a:p>
            <a:pPr marL="0" indent="0" algn="ctr">
              <a:buNone/>
            </a:pPr>
            <a:r>
              <a:rPr lang="nl-NL" sz="3000" dirty="0"/>
              <a:t>&lt;s&gt;</a:t>
            </a:r>
          </a:p>
        </p:txBody>
      </p:sp>
    </p:spTree>
    <p:extLst>
      <p:ext uri="{BB962C8B-B14F-4D97-AF65-F5344CB8AC3E}">
        <p14:creationId xmlns:p14="http://schemas.microsoft.com/office/powerpoint/2010/main" val="10899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Tags</a:t>
            </a:r>
            <a:endParaRPr lang="nl-NL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464" y="908720"/>
            <a:ext cx="8382000" cy="5688631"/>
          </a:xfrm>
        </p:spPr>
        <p:txBody>
          <a:bodyPr numCol="3">
            <a:normAutofit/>
          </a:bodyPr>
          <a:lstStyle/>
          <a:p>
            <a:pPr marL="0" indent="0" algn="ctr">
              <a:buNone/>
            </a:pPr>
            <a:r>
              <a:rPr lang="nl-NL" sz="2800" dirty="0"/>
              <a:t>&lt;samp&gt;</a:t>
            </a:r>
          </a:p>
          <a:p>
            <a:pPr marL="0" indent="0" algn="ctr">
              <a:buNone/>
            </a:pPr>
            <a:r>
              <a:rPr lang="nl-NL" sz="2800" dirty="0"/>
              <a:t>&lt;script&gt;</a:t>
            </a:r>
          </a:p>
          <a:p>
            <a:pPr marL="0" indent="0" algn="ctr">
              <a:buNone/>
            </a:pPr>
            <a:r>
              <a:rPr lang="nl-NL" sz="2800" dirty="0"/>
              <a:t>&lt;select&gt;</a:t>
            </a:r>
          </a:p>
          <a:p>
            <a:pPr marL="0" indent="0" algn="ctr">
              <a:buNone/>
            </a:pPr>
            <a:r>
              <a:rPr lang="nl-NL" sz="2800" dirty="0"/>
              <a:t>&lt;small&gt;</a:t>
            </a:r>
          </a:p>
          <a:p>
            <a:pPr marL="0" indent="0" algn="ctr">
              <a:buNone/>
            </a:pPr>
            <a:r>
              <a:rPr lang="nl-NL" sz="2800" dirty="0"/>
              <a:t>&lt;span&gt;</a:t>
            </a:r>
          </a:p>
          <a:p>
            <a:pPr marL="0" indent="0" algn="ctr">
              <a:buNone/>
            </a:pPr>
            <a:r>
              <a:rPr lang="nl-NL" sz="2800" dirty="0"/>
              <a:t>&lt;strike&gt;</a:t>
            </a:r>
          </a:p>
          <a:p>
            <a:pPr marL="0" indent="0" algn="ctr">
              <a:buNone/>
            </a:pPr>
            <a:r>
              <a:rPr lang="nl-NL" sz="2800" dirty="0"/>
              <a:t>&lt;strong&gt;</a:t>
            </a:r>
          </a:p>
          <a:p>
            <a:pPr marL="0" indent="0" algn="ctr">
              <a:buNone/>
            </a:pPr>
            <a:r>
              <a:rPr lang="nl-NL" sz="2800" dirty="0"/>
              <a:t>&lt;style&gt;</a:t>
            </a:r>
          </a:p>
          <a:p>
            <a:pPr marL="0" indent="0" algn="ctr">
              <a:buNone/>
            </a:pPr>
            <a:r>
              <a:rPr lang="nl-NL" sz="2800" dirty="0"/>
              <a:t>&lt;sub&gt;</a:t>
            </a:r>
          </a:p>
          <a:p>
            <a:pPr marL="0" indent="0" algn="ctr">
              <a:buNone/>
            </a:pPr>
            <a:r>
              <a:rPr lang="nl-NL" sz="2800" dirty="0"/>
              <a:t>&lt;sup&gt;</a:t>
            </a:r>
          </a:p>
          <a:p>
            <a:pPr marL="0" indent="0" algn="ctr">
              <a:buNone/>
            </a:pPr>
            <a:r>
              <a:rPr lang="nl-NL" sz="2800" dirty="0"/>
              <a:t>&lt;table&gt;</a:t>
            </a:r>
          </a:p>
          <a:p>
            <a:pPr marL="0" indent="0" algn="ctr">
              <a:buNone/>
            </a:pPr>
            <a:r>
              <a:rPr lang="nl-NL" sz="2800" dirty="0"/>
              <a:t>&lt;tbody&gt;</a:t>
            </a:r>
          </a:p>
          <a:p>
            <a:pPr marL="0" indent="0" algn="ctr">
              <a:buNone/>
            </a:pPr>
            <a:r>
              <a:rPr lang="nl-NL" sz="2800" dirty="0"/>
              <a:t>&lt;td&gt;</a:t>
            </a:r>
          </a:p>
          <a:p>
            <a:pPr marL="0" indent="0" algn="ctr">
              <a:buNone/>
            </a:pPr>
            <a:r>
              <a:rPr lang="nl-NL" sz="2800" dirty="0"/>
              <a:t>&lt;textarea&gt;</a:t>
            </a:r>
          </a:p>
          <a:p>
            <a:pPr marL="0" indent="0" algn="ctr">
              <a:buNone/>
            </a:pPr>
            <a:r>
              <a:rPr lang="nl-NL" sz="2800" dirty="0"/>
              <a:t>&lt;tfoot&gt;</a:t>
            </a:r>
          </a:p>
          <a:p>
            <a:pPr marL="0" indent="0" algn="ctr">
              <a:buNone/>
            </a:pPr>
            <a:r>
              <a:rPr lang="nl-NL" sz="2800" dirty="0"/>
              <a:t>&lt;th&gt;</a:t>
            </a:r>
          </a:p>
          <a:p>
            <a:pPr marL="0" indent="0" algn="ctr">
              <a:buNone/>
            </a:pPr>
            <a:r>
              <a:rPr lang="nl-NL" sz="2800" dirty="0"/>
              <a:t>&lt;thead&gt;</a:t>
            </a:r>
          </a:p>
          <a:p>
            <a:pPr marL="0" indent="0" algn="ctr">
              <a:buNone/>
            </a:pPr>
            <a:r>
              <a:rPr lang="nl-NL" sz="2800" dirty="0"/>
              <a:t>&lt;title&gt;</a:t>
            </a:r>
          </a:p>
          <a:p>
            <a:pPr marL="0" indent="0" algn="ctr">
              <a:buNone/>
            </a:pPr>
            <a:r>
              <a:rPr lang="nl-NL" sz="2800" dirty="0"/>
              <a:t>&lt;tr&gt;</a:t>
            </a:r>
          </a:p>
          <a:p>
            <a:pPr marL="0" indent="0" algn="ctr">
              <a:buNone/>
            </a:pPr>
            <a:r>
              <a:rPr lang="nl-NL" sz="2800" dirty="0"/>
              <a:t>&lt;tt&gt;</a:t>
            </a:r>
          </a:p>
          <a:p>
            <a:pPr marL="0" indent="0" algn="ctr">
              <a:buNone/>
            </a:pPr>
            <a:r>
              <a:rPr lang="nl-NL" sz="2800" dirty="0"/>
              <a:t>&lt;u&gt;</a:t>
            </a:r>
          </a:p>
          <a:p>
            <a:pPr marL="0" indent="0" algn="ctr">
              <a:buNone/>
            </a:pPr>
            <a:r>
              <a:rPr lang="nl-NL" sz="2800" dirty="0"/>
              <a:t>&lt;ul&gt;</a:t>
            </a:r>
          </a:p>
          <a:p>
            <a:pPr marL="0" indent="0" algn="ctr">
              <a:buNone/>
            </a:pPr>
            <a:r>
              <a:rPr lang="nl-NL" sz="2800" dirty="0"/>
              <a:t>&lt;var&gt;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221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HTML Element Syntax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Most Elements consist of a start tag, content and an end tag: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hlink"/>
                </a:solidFill>
              </a:rPr>
              <a:t>&lt;h1&gt;</a:t>
            </a:r>
            <a:r>
              <a:rPr lang="en-US" sz="2400" dirty="0"/>
              <a:t> Introduction to HTML</a:t>
            </a:r>
            <a:r>
              <a:rPr lang="en-US" sz="2400" dirty="0">
                <a:solidFill>
                  <a:schemeClr val="hlink"/>
                </a:solidFill>
              </a:rPr>
              <a:t>&lt;/h1&gt;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Empty elements are used to describe elements that do not have any content: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Attributes are used to describe elements and are placed inside the open tag of an element: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hlink"/>
                </a:solidFill>
              </a:rPr>
              <a:t>src</a:t>
            </a:r>
            <a:r>
              <a:rPr lang="en-US" sz="2400" dirty="0">
                <a:solidFill>
                  <a:schemeClr val="hlink"/>
                </a:solidFill>
              </a:rPr>
              <a:t>=“picture.jpg” alt= “This is my picture”</a:t>
            </a:r>
            <a:r>
              <a:rPr lang="en-US" sz="2400" dirty="0"/>
              <a:t> /&gt;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Comments are used to notate the document, but are not processed by parsers: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hlink"/>
                </a:solidFill>
              </a:rPr>
              <a:t>&lt;!-- This is a comment --&gt;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69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HTML Element Syntax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&lt;h1&gt;</a:t>
            </a:r>
            <a:r>
              <a:rPr lang="en-US" sz="2400" dirty="0"/>
              <a:t> Introduction to HTML </a:t>
            </a:r>
            <a:r>
              <a:rPr lang="en-US" sz="2400" dirty="0">
                <a:solidFill>
                  <a:schemeClr val="hlink"/>
                </a:solidFill>
              </a:rPr>
              <a:t>&lt;/h1&gt;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dirty="0"/>
              <a:t>&gt;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   </a:t>
            </a:r>
            <a:r>
              <a:rPr lang="en-US" sz="2400" dirty="0" err="1">
                <a:solidFill>
                  <a:schemeClr val="hlink"/>
                </a:solidFill>
              </a:rPr>
              <a:t>src</a:t>
            </a:r>
            <a:r>
              <a:rPr lang="en-US" sz="2400" dirty="0">
                <a:solidFill>
                  <a:schemeClr val="hlink"/>
                </a:solidFill>
              </a:rPr>
              <a:t>=“picture.jpg”      alt= “This is my picture”</a:t>
            </a:r>
            <a:r>
              <a:rPr lang="en-US" sz="2400" dirty="0"/>
              <a:t>  /&gt;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&lt;!--   This is a comment    --&gt;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1935162"/>
            <a:ext cx="891398" cy="561817"/>
            <a:chOff x="762000" y="1935162"/>
            <a:chExt cx="891398" cy="561817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2158425"/>
              <a:ext cx="891398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Start tag</a:t>
              </a:r>
            </a:p>
          </p:txBody>
        </p:sp>
        <p:cxnSp>
          <p:nvCxnSpPr>
            <p:cNvPr id="4" name="Straight Arrow Connector 3"/>
            <p:cNvCxnSpPr>
              <a:stCxn id="5" idx="0"/>
            </p:cNvCxnSpPr>
            <p:nvPr/>
          </p:nvCxnSpPr>
          <p:spPr>
            <a:xfrm flipV="1">
              <a:off x="1207699" y="1935162"/>
              <a:ext cx="39952" cy="22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15161" y="1935162"/>
            <a:ext cx="807337" cy="696765"/>
            <a:chOff x="4515161" y="1935162"/>
            <a:chExt cx="807337" cy="696765"/>
          </a:xfrm>
        </p:grpSpPr>
        <p:sp>
          <p:nvSpPr>
            <p:cNvPr id="2" name="TextBox 1"/>
            <p:cNvSpPr txBox="1"/>
            <p:nvPr/>
          </p:nvSpPr>
          <p:spPr>
            <a:xfrm>
              <a:off x="4515161" y="2293373"/>
              <a:ext cx="80733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End tag</a:t>
              </a:r>
            </a:p>
          </p:txBody>
        </p:sp>
        <p:cxnSp>
          <p:nvCxnSpPr>
            <p:cNvPr id="7" name="Straight Arrow Connector 6"/>
            <p:cNvCxnSpPr>
              <a:stCxn id="2" idx="0"/>
            </p:cNvCxnSpPr>
            <p:nvPr/>
          </p:nvCxnSpPr>
          <p:spPr>
            <a:xfrm flipH="1" flipV="1">
              <a:off x="4876800" y="1935162"/>
              <a:ext cx="42030" cy="358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651319" y="1447800"/>
            <a:ext cx="2768281" cy="4873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33203" y="1935162"/>
            <a:ext cx="955326" cy="866042"/>
            <a:chOff x="2733203" y="1935162"/>
            <a:chExt cx="955326" cy="866042"/>
          </a:xfrm>
        </p:grpSpPr>
        <p:sp>
          <p:nvSpPr>
            <p:cNvPr id="11" name="TextBox 10"/>
            <p:cNvSpPr txBox="1"/>
            <p:nvPr/>
          </p:nvSpPr>
          <p:spPr>
            <a:xfrm>
              <a:off x="2733203" y="2462650"/>
              <a:ext cx="955326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</a:rPr>
                <a:t>Contenet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H="1" flipV="1">
              <a:off x="3200400" y="1935162"/>
              <a:ext cx="10466" cy="527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28800" y="3216712"/>
            <a:ext cx="1872506" cy="338554"/>
            <a:chOff x="2316929" y="2462650"/>
            <a:chExt cx="1872506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2733203" y="2462650"/>
              <a:ext cx="1456232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white"/>
                  </a:solidFill>
                </a:rPr>
                <a:t>Empty element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2316929" y="2519228"/>
              <a:ext cx="416274" cy="112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28800" y="4191000"/>
            <a:ext cx="2286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7200" y="4191000"/>
            <a:ext cx="3124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05000" y="4648200"/>
            <a:ext cx="918265" cy="762000"/>
            <a:chOff x="2733203" y="2039204"/>
            <a:chExt cx="918265" cy="762000"/>
          </a:xfrm>
        </p:grpSpPr>
        <p:sp>
          <p:nvSpPr>
            <p:cNvPr id="29" name="TextBox 28"/>
            <p:cNvSpPr txBox="1"/>
            <p:nvPr/>
          </p:nvSpPr>
          <p:spPr>
            <a:xfrm>
              <a:off x="2733203" y="2462650"/>
              <a:ext cx="918265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attribute</a:t>
              </a: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2895604" y="2039204"/>
              <a:ext cx="296732" cy="42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71800" y="4610834"/>
            <a:ext cx="935834" cy="1008221"/>
            <a:chOff x="2733203" y="2039204"/>
            <a:chExt cx="935834" cy="1008221"/>
          </a:xfrm>
        </p:grpSpPr>
        <p:sp>
          <p:nvSpPr>
            <p:cNvPr id="33" name="TextBox 32"/>
            <p:cNvSpPr txBox="1"/>
            <p:nvPr/>
          </p:nvSpPr>
          <p:spPr>
            <a:xfrm>
              <a:off x="2733203" y="2462650"/>
              <a:ext cx="93583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Attribute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value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H="1" flipV="1">
              <a:off x="2895604" y="2039204"/>
              <a:ext cx="305516" cy="42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7A743-E2D5-47F2-AA72-D56EE2686B30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9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XHTML?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XHTML stands for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r>
              <a:rPr lang="en-US" dirty="0"/>
              <a:t>XHTML is almost identical to HTML 4.01</a:t>
            </a:r>
          </a:p>
          <a:p>
            <a:r>
              <a:rPr lang="en-US" dirty="0"/>
              <a:t>XHTML is a stricter and cleaner version of HTML</a:t>
            </a:r>
          </a:p>
          <a:p>
            <a:r>
              <a:rPr lang="en-US" dirty="0"/>
              <a:t>XHTML is HTML defined as an XML document</a:t>
            </a:r>
          </a:p>
          <a:p>
            <a:r>
              <a:rPr lang="en-US" dirty="0"/>
              <a:t>Predecessor to HTML5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Mandatory XHTML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an XHTML document with a minimum of required tags: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goes here&gt;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&lt;title&gt;Title goes here&lt;/title&gt;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Workshop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 lvl="2"/>
            <a:r>
              <a:rPr lang="en-US" sz="2800" dirty="0"/>
              <a:t>HTML and XHTML</a:t>
            </a:r>
          </a:p>
          <a:p>
            <a:pPr lvl="2"/>
            <a:r>
              <a:rPr lang="en-US" sz="2800" strike="sngStrike" dirty="0"/>
              <a:t>Cascaded Style Sheet (CSS)</a:t>
            </a:r>
          </a:p>
          <a:p>
            <a:pPr lvl="2"/>
            <a:r>
              <a:rPr lang="en-US" sz="2800" strike="sngStrike" dirty="0"/>
              <a:t>Bootstrap CSS framework</a:t>
            </a:r>
          </a:p>
          <a:p>
            <a:pPr lvl="2"/>
            <a:r>
              <a:rPr lang="en-US" sz="2800" dirty="0"/>
              <a:t>JavaScript Basic</a:t>
            </a:r>
          </a:p>
          <a:p>
            <a:pPr lvl="2"/>
            <a:r>
              <a:rPr lang="en-US" sz="2800" dirty="0"/>
              <a:t>PHP and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2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XHTML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dirty="0"/>
              <a:t>This is a simple (minimal) XHTML document: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&lt;!DOCTYPE html PUBLIC "-//W3C//DTD XHTML 1.0 Transitional//EN"</a:t>
            </a:r>
            <a:br>
              <a:rPr lang="en-US" sz="2900" dirty="0">
                <a:latin typeface="Courier New" pitchFamily="49" charset="0"/>
                <a:cs typeface="Courier New" pitchFamily="49" charset="0"/>
              </a:rPr>
            </a:br>
            <a:r>
              <a:rPr lang="en-US" sz="2900" dirty="0">
                <a:latin typeface="Courier New" pitchFamily="49" charset="0"/>
                <a:cs typeface="Courier New" pitchFamily="49" charset="0"/>
              </a:rPr>
              <a:t>"http://www.w3.org/TR/xhtml1/DTD/xhtml1-transitional.dtd"&gt;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&lt;title&gt;simple document&lt;/title&gt;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&lt;p&gt;a simple paragraph&lt;/p&gt;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239000" y="2514600"/>
            <a:ext cx="381000" cy="9144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9911" y="28310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553200" y="4038600"/>
            <a:ext cx="1447800" cy="9906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47111" y="43434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334000" y="5029200"/>
            <a:ext cx="1447800" cy="762000"/>
          </a:xfrm>
          <a:prstGeom prst="rightBrace">
            <a:avLst>
              <a:gd name="adj1" fmla="val 0"/>
              <a:gd name="adj2" fmla="val 448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27911" y="5257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HTML5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dirty="0"/>
              <a:t>This is a simple HTML5 document: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&lt;!DOCTYPE html&gt;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&lt;title&gt;simple document&lt;/title&gt;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&lt;/head&gt;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&lt;p&gt;a simple paragraph&lt;/p&gt;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409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HTML5 - What Are the Main Differences?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A7D81-9993-4944-B080-AE868B2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HTML5 supports </a:t>
            </a:r>
            <a:r>
              <a:rPr lang="en-GB" sz="2400" b="1" dirty="0"/>
              <a:t>SVG </a:t>
            </a:r>
            <a:r>
              <a:rPr lang="en-GB" sz="2400" dirty="0"/>
              <a:t>(Scalable Vector Graphics), </a:t>
            </a:r>
            <a:r>
              <a:rPr lang="en-GB" sz="2400" b="1" dirty="0"/>
              <a:t>canvas</a:t>
            </a:r>
            <a:r>
              <a:rPr lang="en-GB" sz="2400" dirty="0"/>
              <a:t>, and other virtual vector graphics</a:t>
            </a:r>
          </a:p>
          <a:p>
            <a:r>
              <a:rPr lang="en-GB" sz="2400" b="1" dirty="0"/>
              <a:t>Web SQL </a:t>
            </a:r>
            <a:r>
              <a:rPr lang="en-GB" sz="2400" dirty="0"/>
              <a:t>databases are used in HTML5 for storing data temporarily. </a:t>
            </a:r>
          </a:p>
          <a:p>
            <a:r>
              <a:rPr lang="en-GB" sz="2400" dirty="0"/>
              <a:t>HTML5 provide enhanced compatibility.</a:t>
            </a:r>
          </a:p>
          <a:p>
            <a:r>
              <a:rPr lang="en-GB" sz="2400" dirty="0"/>
              <a:t>You can use inline </a:t>
            </a:r>
            <a:r>
              <a:rPr lang="en-GB" sz="2400" b="1" dirty="0"/>
              <a:t>MathML</a:t>
            </a:r>
            <a:r>
              <a:rPr lang="en-GB" sz="2400" dirty="0"/>
              <a:t> and </a:t>
            </a:r>
            <a:r>
              <a:rPr lang="en-GB" sz="2400" b="1" dirty="0"/>
              <a:t>SVG </a:t>
            </a:r>
            <a:r>
              <a:rPr lang="en-GB" sz="2400" dirty="0"/>
              <a:t>in text with HTML5, whereas HTML restricts it.</a:t>
            </a:r>
          </a:p>
          <a:p>
            <a:r>
              <a:rPr lang="en-GB" sz="2400" dirty="0"/>
              <a:t>Some elements are removed in HTML5, like </a:t>
            </a:r>
            <a:r>
              <a:rPr lang="en-GB" sz="2400" b="1" dirty="0" err="1"/>
              <a:t>isindex</a:t>
            </a:r>
            <a:r>
              <a:rPr lang="en-GB" sz="2400" b="1" dirty="0"/>
              <a:t>, </a:t>
            </a:r>
            <a:r>
              <a:rPr lang="en-GB" sz="2400" b="1" dirty="0" err="1"/>
              <a:t>noframes</a:t>
            </a:r>
            <a:r>
              <a:rPr lang="en-GB" sz="2400" b="1" dirty="0"/>
              <a:t>, acronym, applet, </a:t>
            </a:r>
            <a:r>
              <a:rPr lang="en-GB" sz="2400" b="1" dirty="0" err="1"/>
              <a:t>basefont</a:t>
            </a:r>
            <a:r>
              <a:rPr lang="en-GB" sz="2400" b="1" dirty="0"/>
              <a:t>, </a:t>
            </a:r>
            <a:r>
              <a:rPr lang="en-GB" sz="2400" b="1" dirty="0" err="1"/>
              <a:t>dir</a:t>
            </a:r>
            <a:r>
              <a:rPr lang="en-GB" sz="2400" b="1" dirty="0"/>
              <a:t>, font, frame, frameset, big, </a:t>
            </a:r>
            <a:r>
              <a:rPr lang="en-GB" sz="2400" b="1" dirty="0" err="1"/>
              <a:t>center</a:t>
            </a:r>
            <a:r>
              <a:rPr lang="en-GB" sz="2400" b="1" dirty="0"/>
              <a:t>, strike,</a:t>
            </a:r>
            <a:r>
              <a:rPr lang="en-GB" sz="2400" dirty="0"/>
              <a:t> and </a:t>
            </a:r>
            <a:r>
              <a:rPr lang="en-GB" sz="2400" b="1" dirty="0" err="1"/>
              <a:t>tt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1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HTML5 - What Are the Main Differences?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A7D81-9993-4944-B080-AE868B2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HTML5 supports new kinds of form controls, including </a:t>
            </a:r>
            <a:r>
              <a:rPr lang="en-GB" sz="2400" b="1" dirty="0"/>
              <a:t>dates and times, email, number, range, </a:t>
            </a:r>
            <a:r>
              <a:rPr lang="en-GB" sz="2400" b="1" dirty="0" err="1"/>
              <a:t>tel</a:t>
            </a:r>
            <a:r>
              <a:rPr lang="en-GB" sz="2400" b="1" dirty="0"/>
              <a:t>, </a:t>
            </a:r>
            <a:r>
              <a:rPr lang="en-GB" sz="2400" b="1" dirty="0" err="1"/>
              <a:t>url</a:t>
            </a:r>
            <a:r>
              <a:rPr lang="en-GB" sz="2400" b="1" dirty="0"/>
              <a:t>, search,</a:t>
            </a:r>
            <a:r>
              <a:rPr lang="en-GB" sz="2400" dirty="0"/>
              <a:t> etc.</a:t>
            </a:r>
          </a:p>
          <a:p>
            <a:r>
              <a:rPr lang="en-GB" sz="2400" dirty="0"/>
              <a:t>There are multiple new features and new elements in HTML5. Some of the most important ones are </a:t>
            </a:r>
            <a:r>
              <a:rPr lang="en-GB" sz="2400" b="1" dirty="0"/>
              <a:t>summary</a:t>
            </a:r>
            <a:r>
              <a:rPr lang="en-GB" sz="2400" dirty="0"/>
              <a:t>, </a:t>
            </a:r>
            <a:r>
              <a:rPr lang="en-GB" sz="2400" b="1" dirty="0"/>
              <a:t>time</a:t>
            </a:r>
            <a:r>
              <a:rPr lang="en-GB" sz="2400" dirty="0"/>
              <a:t>, </a:t>
            </a:r>
            <a:r>
              <a:rPr lang="en-GB" sz="2400" b="1" dirty="0"/>
              <a:t>aside</a:t>
            </a:r>
            <a:r>
              <a:rPr lang="en-GB" sz="2400" dirty="0"/>
              <a:t>, </a:t>
            </a:r>
            <a:r>
              <a:rPr lang="en-GB" sz="2400" b="1" dirty="0"/>
              <a:t>audio</a:t>
            </a:r>
            <a:r>
              <a:rPr lang="en-GB" sz="2400" dirty="0"/>
              <a:t>, </a:t>
            </a:r>
            <a:r>
              <a:rPr lang="en-GB" sz="2400" b="1" dirty="0"/>
              <a:t>command</a:t>
            </a:r>
            <a:r>
              <a:rPr lang="en-GB" sz="2400" dirty="0"/>
              <a:t>, </a:t>
            </a:r>
            <a:r>
              <a:rPr lang="en-GB" sz="2400" b="1" dirty="0"/>
              <a:t>data</a:t>
            </a:r>
            <a:r>
              <a:rPr lang="en-GB" sz="2400" dirty="0"/>
              <a:t>, </a:t>
            </a:r>
            <a:r>
              <a:rPr lang="en-GB" sz="2400" b="1" dirty="0" err="1"/>
              <a:t>datalist</a:t>
            </a:r>
            <a:r>
              <a:rPr lang="en-GB" sz="2400" dirty="0"/>
              <a:t>, and so 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12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Type Definitions (DTD)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DTD specifies the syntax of a web page in SGML (Standard Generalized Markup Language)</a:t>
            </a:r>
          </a:p>
          <a:p>
            <a:r>
              <a:rPr lang="en-US" sz="2400" dirty="0"/>
              <a:t>DTDs are used by SGML applications, such as HTML, to specify rules for documents of a particular type, including a set of elements and entity declarations</a:t>
            </a:r>
          </a:p>
          <a:p>
            <a:r>
              <a:rPr lang="en-US" sz="2400" dirty="0"/>
              <a:t>An XHTML DTD describes in precise, computer-readable language, the allowed syntax of XHTML markup</a:t>
            </a:r>
          </a:p>
          <a:p>
            <a:r>
              <a:rPr lang="en-US" sz="2400" b="1" dirty="0"/>
              <a:t>There are three XHTML DTDs:</a:t>
            </a:r>
            <a:endParaRPr lang="en-US" sz="2400" dirty="0"/>
          </a:p>
          <a:p>
            <a:pPr lvl="1"/>
            <a:r>
              <a:rPr lang="en-US" sz="2000" dirty="0"/>
              <a:t>STRICT</a:t>
            </a:r>
          </a:p>
          <a:p>
            <a:pPr lvl="1"/>
            <a:r>
              <a:rPr lang="en-US" sz="2000" dirty="0"/>
              <a:t>TRANSITIONAL</a:t>
            </a:r>
          </a:p>
          <a:p>
            <a:pPr lvl="1"/>
            <a:r>
              <a:rPr lang="en-US" sz="2000" dirty="0"/>
              <a:t>FRAMESET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XHTML 1.0 Strict</a:t>
            </a:r>
          </a:p>
          <a:p>
            <a:pPr>
              <a:buNone/>
            </a:pPr>
            <a:r>
              <a:rPr lang="en-US" sz="2400" dirty="0"/>
              <a:t>&lt;!DOCTYPE html PUBLIC "-//W3C//DTD XHTML 1.0 Strict//EN"</a:t>
            </a:r>
            <a:br>
              <a:rPr lang="en-US" sz="2400" dirty="0"/>
            </a:br>
            <a:r>
              <a:rPr lang="en-US" sz="2400" dirty="0"/>
              <a:t>"http://www.w3.org/TR/xhtml1/DTD/xhtml1-strict.dtd"&gt;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b="1" dirty="0"/>
              <a:t>XHTML 1.0 Transitional</a:t>
            </a:r>
          </a:p>
          <a:p>
            <a:pPr>
              <a:buNone/>
            </a:pPr>
            <a:r>
              <a:rPr lang="en-US" sz="2000" dirty="0"/>
              <a:t>&lt;!DOCTYPE html PUBLIC "-//W3C//DTD XHTML 1.0 Transitional//EN"</a:t>
            </a:r>
            <a:br>
              <a:rPr lang="en-US" sz="2000" dirty="0"/>
            </a:br>
            <a:r>
              <a:rPr lang="en-US" sz="2000" dirty="0"/>
              <a:t>"http://www.w3.org/TR/xhtml1/DTD/xhtml1-transitional.dtd"&gt;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Visit </a:t>
            </a:r>
            <a:r>
              <a:rPr lang="en-US" sz="2000" dirty="0">
                <a:hlinkClick r:id="rId2"/>
              </a:rPr>
              <a:t>http://24ways.org/2005/transitional-vs-strict-markup/</a:t>
            </a:r>
            <a:r>
              <a:rPr lang="en-US" sz="2000" dirty="0"/>
              <a:t> for more about strict </a:t>
            </a:r>
            <a:r>
              <a:rPr lang="en-US" sz="2000" dirty="0" err="1"/>
              <a:t>vs</a:t>
            </a:r>
            <a:r>
              <a:rPr lang="en-US" sz="2000" dirty="0"/>
              <a:t> transitional </a:t>
            </a:r>
            <a:r>
              <a:rPr lang="en-US" sz="2000" dirty="0" err="1"/>
              <a:t>doctype</a:t>
            </a:r>
            <a:r>
              <a:rPr lang="en-US" sz="2000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&lt;body&gt;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The body element contains all viewable contents of an HTML document, such as</a:t>
            </a:r>
          </a:p>
          <a:p>
            <a:pPr lvl="1"/>
            <a:r>
              <a:rPr lang="en-US" sz="3100" dirty="0"/>
              <a:t> text,</a:t>
            </a:r>
          </a:p>
          <a:p>
            <a:pPr lvl="1"/>
            <a:r>
              <a:rPr lang="en-US" sz="3100" dirty="0"/>
              <a:t> hyperlinks,</a:t>
            </a:r>
          </a:p>
          <a:p>
            <a:pPr lvl="1"/>
            <a:r>
              <a:rPr lang="en-US" sz="3100" dirty="0"/>
              <a:t> images, </a:t>
            </a:r>
          </a:p>
          <a:p>
            <a:pPr lvl="1"/>
            <a:r>
              <a:rPr lang="en-US" sz="3100" dirty="0"/>
              <a:t>tables,</a:t>
            </a:r>
          </a:p>
          <a:p>
            <a:pPr lvl="1"/>
            <a:r>
              <a:rPr lang="en-US" sz="3100" dirty="0"/>
              <a:t> lists etc</a:t>
            </a:r>
            <a:endParaRPr lang="en-US" sz="2400" dirty="0"/>
          </a:p>
          <a:p>
            <a:endParaRPr lang="en-US" sz="2800" dirty="0"/>
          </a:p>
          <a:p>
            <a:r>
              <a:rPr lang="en-US" sz="2300" dirty="0"/>
              <a:t>&lt;html&gt;</a:t>
            </a:r>
            <a:br>
              <a:rPr lang="en-US" sz="2300" dirty="0"/>
            </a:br>
            <a:r>
              <a:rPr lang="en-US" sz="2300" dirty="0"/>
              <a:t>&lt;head&gt;</a:t>
            </a:r>
            <a:br>
              <a:rPr lang="en-US" sz="2300" dirty="0"/>
            </a:br>
            <a:r>
              <a:rPr lang="en-US" sz="2300" dirty="0"/>
              <a:t>&lt;title&gt;Title of the document&lt;/title&gt;</a:t>
            </a:r>
            <a:br>
              <a:rPr lang="en-US" sz="2300" dirty="0"/>
            </a:br>
            <a:r>
              <a:rPr lang="en-US" sz="2300" dirty="0"/>
              <a:t>&lt;/head&gt;</a:t>
            </a:r>
            <a:br>
              <a:rPr lang="en-US" sz="2300" dirty="0"/>
            </a:br>
            <a:br>
              <a:rPr lang="en-US" sz="2300" dirty="0"/>
            </a:br>
            <a:r>
              <a:rPr lang="en-US" sz="2300" b="1" dirty="0"/>
              <a:t>&lt;body&gt;</a:t>
            </a:r>
            <a:br>
              <a:rPr lang="en-US" sz="2300" dirty="0"/>
            </a:br>
            <a:r>
              <a:rPr lang="en-US" sz="2300" dirty="0"/>
              <a:t>The content of the document......</a:t>
            </a:r>
            <a:br>
              <a:rPr lang="en-US" sz="2300" dirty="0"/>
            </a:br>
            <a:r>
              <a:rPr lang="en-US" sz="2300" b="1" dirty="0"/>
              <a:t>&lt;/body&gt;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&lt;/html&gt;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733800"/>
            <a:ext cx="4114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&lt;h1&gt; to &lt;h6&gt;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&lt;h1&gt; to &lt;h6&gt; tags are used to define HTML headings.</a:t>
            </a:r>
          </a:p>
          <a:p>
            <a:r>
              <a:rPr lang="en-US" sz="2800" dirty="0"/>
              <a:t>&lt;h1&gt; defines the largest heading and &lt;h6&gt; defines the smallest heading.</a:t>
            </a:r>
            <a:endParaRPr lang="en-US" dirty="0"/>
          </a:p>
          <a:p>
            <a:r>
              <a:rPr lang="en-US" sz="2000" dirty="0"/>
              <a:t>&lt;h1&gt;This is heading 1&lt;/h1&gt;</a:t>
            </a:r>
            <a:br>
              <a:rPr lang="en-US" sz="2000" dirty="0"/>
            </a:br>
            <a:r>
              <a:rPr lang="en-US" sz="2000" dirty="0"/>
              <a:t>&lt;h2&gt;This is heading 2&lt;/h2&gt;</a:t>
            </a:r>
            <a:br>
              <a:rPr lang="en-US" sz="2000" dirty="0"/>
            </a:br>
            <a:r>
              <a:rPr lang="en-US" sz="2000" dirty="0"/>
              <a:t>&lt;h3&gt;This is heading 3&lt;/h3&gt;</a:t>
            </a:r>
            <a:br>
              <a:rPr lang="en-US" sz="2000" dirty="0"/>
            </a:br>
            <a:r>
              <a:rPr lang="en-US" sz="2000" dirty="0"/>
              <a:t>&lt;h4&gt;This is heading 4&lt;/h4&gt;</a:t>
            </a:r>
            <a:br>
              <a:rPr lang="en-US" sz="2000" dirty="0"/>
            </a:br>
            <a:r>
              <a:rPr lang="en-US" sz="2000" dirty="0"/>
              <a:t>&lt;h5&gt;This is heading 5&lt;/h5&gt;</a:t>
            </a:r>
            <a:br>
              <a:rPr lang="en-US" sz="2000" dirty="0"/>
            </a:br>
            <a:r>
              <a:rPr lang="en-US" sz="2000" dirty="0"/>
              <a:t>&lt;h6&gt;This is heading 6&lt;/h6&gt;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8195" y="38100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 t="36806" r="53087" b="11620"/>
          <a:stretch/>
        </p:blipFill>
        <p:spPr bwMode="auto">
          <a:xfrm>
            <a:off x="228600" y="381000"/>
            <a:ext cx="4800600" cy="41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49166" t="36806" r="3664" b="11620"/>
          <a:stretch/>
        </p:blipFill>
        <p:spPr bwMode="auto">
          <a:xfrm>
            <a:off x="3469001" y="848413"/>
            <a:ext cx="548051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&lt;p&gt;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&lt;p&gt; tag defines a paragraph. </a:t>
            </a:r>
          </a:p>
          <a:p>
            <a:r>
              <a:rPr lang="en-US" sz="2400" dirty="0"/>
              <a:t>The p element automatically creates some space before and after itself. The space is automatically applied by the browser, or you can specify it in a style sheet.</a:t>
            </a:r>
          </a:p>
          <a:p>
            <a:endParaRPr lang="en-US" sz="2400" dirty="0"/>
          </a:p>
          <a:p>
            <a:pPr>
              <a:buNone/>
            </a:pPr>
            <a:r>
              <a:rPr lang="en-US" dirty="0"/>
              <a:t>	&lt;p&gt;This is some text in a paragraph.&lt;/p&gt;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Any XHTML compatible browser</a:t>
            </a:r>
          </a:p>
          <a:p>
            <a:r>
              <a:rPr lang="en-US" sz="2800" dirty="0"/>
              <a:t>HTML  editor (notepad++, Sublime, </a:t>
            </a:r>
            <a:r>
              <a:rPr lang="en-US" sz="2800" dirty="0" err="1"/>
              <a:t>DreamWeaver</a:t>
            </a:r>
            <a:r>
              <a:rPr lang="en-US" sz="2800" dirty="0"/>
              <a:t>)</a:t>
            </a:r>
          </a:p>
          <a:p>
            <a:r>
              <a:rPr lang="en-US" sz="2800" dirty="0"/>
              <a:t>Apache web server,</a:t>
            </a:r>
          </a:p>
          <a:p>
            <a:r>
              <a:rPr lang="en-US" sz="2800" dirty="0"/>
              <a:t>PHP scripting language</a:t>
            </a:r>
          </a:p>
          <a:p>
            <a:r>
              <a:rPr lang="en-US" sz="2800" dirty="0"/>
              <a:t>MySQL database server.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t="34432" r="12222" b="39447"/>
          <a:stretch/>
        </p:blipFill>
        <p:spPr bwMode="auto">
          <a:xfrm>
            <a:off x="304800" y="1828800"/>
            <a:ext cx="8305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 /&gt; tag inserts a single line break. 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 /&gt; tag is an empty tag which means that it has no end tag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36512" r="11539" b="30610"/>
          <a:stretch/>
        </p:blipFill>
        <p:spPr bwMode="auto">
          <a:xfrm>
            <a:off x="57499" y="1752600"/>
            <a:ext cx="9029001" cy="284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17160" y="2777400"/>
              <a:ext cx="557640" cy="43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320" y="2714040"/>
                <a:ext cx="589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365920" y="2777400"/>
              <a:ext cx="566280" cy="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0080" y="2714040"/>
                <a:ext cx="597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3429000" y="2786040"/>
              <a:ext cx="266040" cy="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3160" y="2722680"/>
                <a:ext cx="297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620000" y="3034800"/>
              <a:ext cx="591840" cy="8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04160" y="2971080"/>
                <a:ext cx="623520" cy="13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&lt;font&gt;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The &lt;font&gt; tag specifies the font face, font size, and font color of text.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Font tag is deprecated in </a:t>
            </a:r>
            <a:r>
              <a:rPr lang="en-US" sz="2800" dirty="0" err="1">
                <a:solidFill>
                  <a:srgbClr val="C00000"/>
                </a:solidFill>
              </a:rPr>
              <a:t>xhtml</a:t>
            </a:r>
            <a:r>
              <a:rPr lang="en-US" sz="2800" dirty="0">
                <a:solidFill>
                  <a:srgbClr val="C00000"/>
                </a:solidFill>
              </a:rPr>
              <a:t> and HTML5</a:t>
            </a:r>
          </a:p>
          <a:p>
            <a:endParaRPr lang="en-US" dirty="0"/>
          </a:p>
          <a:p>
            <a:pPr>
              <a:buNone/>
            </a:pPr>
            <a:r>
              <a:rPr lang="en-US" sz="2400" dirty="0"/>
              <a:t>&lt;font size="3" color="red"&gt;This is some text!&lt;/font&gt;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&lt;font size="2" color="blue"&gt;This is some text!&lt;/font&gt;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&lt;font face="</a:t>
            </a:r>
            <a:r>
              <a:rPr lang="en-US" sz="2400" dirty="0" err="1"/>
              <a:t>verdana</a:t>
            </a:r>
            <a:r>
              <a:rPr lang="en-US" sz="2400" dirty="0"/>
              <a:t>" color="green"&gt;This is some text!&lt;/font&gt;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/>
          <a:srcRect l="1571" t="39535" r="24789" b="19767"/>
          <a:stretch/>
        </p:blipFill>
        <p:spPr bwMode="auto">
          <a:xfrm>
            <a:off x="369137" y="1567668"/>
            <a:ext cx="8317663" cy="341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4800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62600" y="3962400"/>
            <a:ext cx="2667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3962400"/>
            <a:ext cx="4419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&lt;a&gt;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/>
          <a:lstStyle/>
          <a:p>
            <a:r>
              <a:rPr lang="en-US" sz="2800" dirty="0"/>
              <a:t>The &lt;a&gt; tag defines an anchor or hyperlink. An anchor can be used in two ways:</a:t>
            </a:r>
          </a:p>
          <a:p>
            <a:pPr lvl="1"/>
            <a:r>
              <a:rPr lang="en-US" sz="2400" dirty="0"/>
              <a:t>To create a link to another document, by using the </a:t>
            </a:r>
            <a:r>
              <a:rPr lang="en-US" sz="2400" b="1" dirty="0" err="1"/>
              <a:t>href</a:t>
            </a:r>
            <a:r>
              <a:rPr lang="en-US" sz="2400" dirty="0"/>
              <a:t> attribute</a:t>
            </a:r>
          </a:p>
          <a:p>
            <a:pPr lvl="1"/>
            <a:r>
              <a:rPr lang="en-US" sz="2400" dirty="0"/>
              <a:t>To create a bookmark inside a document, </a:t>
            </a: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pPr lvl="1"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="http://www.w3schools.com"&gt;Visit W3Schools.com!&lt;/a&gt;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l="1941" t="37674" r="22330" b="32743"/>
          <a:stretch/>
        </p:blipFill>
        <p:spPr bwMode="auto">
          <a:xfrm>
            <a:off x="304800" y="1445346"/>
            <a:ext cx="8180422" cy="251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text related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&lt;b&gt; - bold</a:t>
            </a:r>
          </a:p>
          <a:p>
            <a:r>
              <a:rPr lang="en-US" dirty="0"/>
              <a:t>&lt;strong&gt;- bold</a:t>
            </a:r>
          </a:p>
          <a:p>
            <a:r>
              <a:rPr lang="en-US" dirty="0"/>
              <a:t>&lt;i&gt; -italic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italic</a:t>
            </a:r>
          </a:p>
          <a:p>
            <a:r>
              <a:rPr lang="en-US" dirty="0"/>
              <a:t>&lt;code&gt;- print text in monotype font</a:t>
            </a:r>
          </a:p>
          <a:p>
            <a:r>
              <a:rPr lang="en-US" dirty="0"/>
              <a:t>&lt;sub&gt; - </a:t>
            </a:r>
            <a:r>
              <a:rPr lang="en-US" dirty="0" err="1"/>
              <a:t>subsctipt</a:t>
            </a:r>
            <a:endParaRPr lang="en-US" dirty="0"/>
          </a:p>
          <a:p>
            <a:r>
              <a:rPr lang="en-US" dirty="0"/>
              <a:t>&lt;sup&gt;</a:t>
            </a:r>
            <a:r>
              <a:rPr lang="en-US"/>
              <a:t>supersctipt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45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34250" r="22582" b="12258"/>
          <a:stretch/>
        </p:blipFill>
        <p:spPr bwMode="auto">
          <a:xfrm>
            <a:off x="152399" y="274638"/>
            <a:ext cx="8666261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54102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73095" y="4114800"/>
            <a:ext cx="1328828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4676" y="4114800"/>
            <a:ext cx="3423348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2590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r>
              <a:rPr lang="en-US" sz="2800" dirty="0"/>
              <a:t>The &lt;</a:t>
            </a:r>
            <a:r>
              <a:rPr lang="en-US" sz="2800" dirty="0" err="1"/>
              <a:t>img</a:t>
            </a:r>
            <a:r>
              <a:rPr lang="en-US" sz="2800" dirty="0"/>
              <a:t>&gt; tag embeds an image in an HTML page.</a:t>
            </a:r>
          </a:p>
          <a:p>
            <a:r>
              <a:rPr lang="en-US" sz="2800" dirty="0"/>
              <a:t>Images are not technically inserted into an HTML page, images are linked to HTML pages. The &lt;</a:t>
            </a:r>
            <a:r>
              <a:rPr lang="en-US" sz="2800" dirty="0" err="1"/>
              <a:t>img</a:t>
            </a:r>
            <a:r>
              <a:rPr lang="en-US" sz="2800" dirty="0"/>
              <a:t>&gt; tag creates a holding space for the referenced image.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</a:t>
            </a:r>
            <a:r>
              <a:rPr lang="en-US" sz="2400" b="1" dirty="0" err="1"/>
              <a:t>src</a:t>
            </a:r>
            <a:r>
              <a:rPr lang="en-US" sz="2400" b="1" dirty="0"/>
              <a:t>="w3schools.jpg" width="104" height="142" alt="logo" /&gt;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/>
              <a:t>So lets start….</a:t>
            </a:r>
          </a:p>
        </p:txBody>
      </p:sp>
    </p:spTree>
    <p:extLst>
      <p:ext uri="{BB962C8B-B14F-4D97-AF65-F5344CB8AC3E}">
        <p14:creationId xmlns:p14="http://schemas.microsoft.com/office/powerpoint/2010/main" val="356079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t="32088" r="26930" b="39142"/>
          <a:stretch/>
        </p:blipFill>
        <p:spPr bwMode="auto">
          <a:xfrm>
            <a:off x="0" y="2133600"/>
            <a:ext cx="909710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391400" y="62484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file"/>
              </a:rPr>
              <a:t>Example</a:t>
            </a:r>
            <a:endParaRPr 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&lt;table&gt;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&lt;table&gt; tag defines an HTML table.</a:t>
            </a:r>
          </a:p>
          <a:p>
            <a:r>
              <a:rPr lang="en-US" dirty="0"/>
              <a:t>A simple HTML table consists of the table element and one or more</a:t>
            </a:r>
          </a:p>
          <a:p>
            <a:pPr lvl="1"/>
            <a:r>
              <a:rPr lang="en-US" dirty="0"/>
              <a:t>caption</a:t>
            </a:r>
          </a:p>
          <a:p>
            <a:pPr lvl="1"/>
            <a:r>
              <a:rPr lang="en-US" dirty="0" err="1"/>
              <a:t>thead</a:t>
            </a:r>
            <a:endParaRPr lang="en-US" dirty="0"/>
          </a:p>
          <a:p>
            <a:pPr lvl="1"/>
            <a:r>
              <a:rPr lang="en-US" dirty="0" err="1"/>
              <a:t>tfoot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hlinkClick r:id="rId2"/>
              </a:rPr>
              <a:t>tr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hlinkClick r:id="rId3"/>
              </a:rPr>
              <a:t>th</a:t>
            </a:r>
            <a:r>
              <a:rPr lang="en-US" dirty="0"/>
              <a:t>, and </a:t>
            </a:r>
          </a:p>
          <a:p>
            <a:pPr lvl="1"/>
            <a:r>
              <a:rPr lang="en-US" dirty="0">
                <a:hlinkClick r:id="rId4"/>
              </a:rPr>
              <a:t>td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14008" y="1868247"/>
            <a:ext cx="3820392" cy="3119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4236" y="4906960"/>
            <a:ext cx="2590800" cy="1687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018" y="3036596"/>
            <a:ext cx="2590800" cy="16878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39635"/>
            <a:ext cx="2590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&lt;table&gt; Tag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&lt;table border="1"&gt;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&lt;caption&gt;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Some Favorite Albums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&lt;/caption&gt;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</a:t>
            </a:r>
            <a:r>
              <a:rPr lang="en-US" sz="1800" dirty="0" err="1"/>
              <a:t>thead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th</a:t>
            </a:r>
            <a:r>
              <a:rPr lang="en-US" sz="1800" dirty="0"/>
              <a:t>&gt; Title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&lt;/</a:t>
            </a:r>
            <a:r>
              <a:rPr lang="en-US" sz="1800" dirty="0" err="1"/>
              <a:t>thead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</a:t>
            </a:r>
            <a:r>
              <a:rPr lang="en-US" sz="1800" dirty="0" err="1"/>
              <a:t>tfoot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Column 1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Column 2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&lt;/</a:t>
            </a:r>
            <a:r>
              <a:rPr lang="en-US" sz="1800" dirty="0" err="1"/>
              <a:t>tfoot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</a:t>
            </a:r>
            <a:r>
              <a:rPr lang="en-US" sz="1800" dirty="0" err="1"/>
              <a:t>tbody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Electric </a:t>
            </a:r>
            <a:r>
              <a:rPr lang="en-US" sz="1800" dirty="0" err="1"/>
              <a:t>Ladyland</a:t>
            </a:r>
            <a:r>
              <a:rPr lang="en-US" sz="1800" dirty="0"/>
              <a:t>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Jimi Hendrix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Revolver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&lt;td&gt; The Beatles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&lt;/</a:t>
            </a:r>
            <a:r>
              <a:rPr lang="en-US" sz="1800" dirty="0" err="1"/>
              <a:t>tbody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&lt;/table&gt;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465"/>
            <a:ext cx="5338734" cy="3357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"/>
            <a:ext cx="7772400" cy="659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</a:t>
            </a:r>
            <a:r>
              <a:rPr lang="en-US" dirty="0"/>
              <a:t>- unordered list</a:t>
            </a:r>
          </a:p>
          <a:p>
            <a:r>
              <a:rPr lang="en-US" dirty="0" err="1"/>
              <a:t>ol</a:t>
            </a:r>
            <a:r>
              <a:rPr lang="en-US" dirty="0"/>
              <a:t>- ordered list</a:t>
            </a:r>
          </a:p>
          <a:p>
            <a:r>
              <a:rPr lang="en-US" dirty="0"/>
              <a:t>dl – definition list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ul</a:t>
            </a:r>
            <a:r>
              <a:rPr lang="en-US" dirty="0"/>
              <a:t>&gt; tag defines an unordered list (a bulleted list).</a:t>
            </a:r>
          </a:p>
          <a:p>
            <a:endParaRPr lang="en-US" dirty="0"/>
          </a:p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 &lt;li&gt;Coffee&lt;/li&gt;</a:t>
            </a:r>
            <a:br>
              <a:rPr lang="it-IT" dirty="0"/>
            </a:br>
            <a:r>
              <a:rPr lang="it-IT" dirty="0"/>
              <a:t>  &lt;li&gt;Tea&lt;/li&gt;</a:t>
            </a:r>
            <a:br>
              <a:rPr lang="it-IT" dirty="0"/>
            </a:br>
            <a:r>
              <a:rPr lang="it-IT" dirty="0"/>
              <a:t>  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t="36646" r="17053" b="25721"/>
          <a:stretch/>
        </p:blipFill>
        <p:spPr bwMode="auto">
          <a:xfrm>
            <a:off x="284491" y="1600200"/>
            <a:ext cx="8575017" cy="32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9" y="1562100"/>
            <a:ext cx="5072856" cy="3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&gt;- as top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524000"/>
            <a:ext cx="3352800" cy="299196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3257550" y="2647950"/>
            <a:ext cx="685800" cy="990600"/>
          </a:xfrm>
          <a:prstGeom prst="downArrow">
            <a:avLst>
              <a:gd name="adj1" fmla="val 57407"/>
              <a:gd name="adj2" fmla="val 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&gt;- as </a:t>
            </a:r>
            <a:r>
              <a:rPr lang="en-US" dirty="0" err="1"/>
              <a:t>sidrbar</a:t>
            </a:r>
            <a:r>
              <a:rPr lang="en-US" dirty="0"/>
              <a:t>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40440"/>
            <a:ext cx="3352800" cy="299196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3276600" y="3241120"/>
            <a:ext cx="685800" cy="990600"/>
          </a:xfrm>
          <a:prstGeom prst="downArrow">
            <a:avLst>
              <a:gd name="adj1" fmla="val 57407"/>
              <a:gd name="adj2" fmla="val 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841" y="1742107"/>
            <a:ext cx="4437559" cy="39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 tag is used to create an ordered list.</a:t>
            </a:r>
          </a:p>
          <a:p>
            <a:endParaRPr lang="en-US" dirty="0"/>
          </a:p>
          <a:p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 &lt;li&gt;Coffee&lt;/li&gt;</a:t>
            </a:r>
            <a:br>
              <a:rPr lang="it-IT" dirty="0"/>
            </a:br>
            <a:r>
              <a:rPr lang="it-IT" dirty="0"/>
              <a:t>  &lt;li&gt;Tea&lt;/li&gt;</a:t>
            </a:r>
            <a:br>
              <a:rPr lang="it-IT" dirty="0"/>
            </a:br>
            <a:r>
              <a:rPr lang="it-IT" dirty="0"/>
              <a:t>  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WWW?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World Wide Web (WWW) is most often called the Web. </a:t>
            </a:r>
          </a:p>
          <a:p>
            <a:pPr eaLnBrk="1" hangingPunct="1">
              <a:defRPr/>
            </a:pPr>
            <a:r>
              <a:rPr lang="en-US" dirty="0"/>
              <a:t>The Web is a network of computers all over the world. </a:t>
            </a:r>
          </a:p>
          <a:p>
            <a:pPr eaLnBrk="1" hangingPunct="1">
              <a:defRPr/>
            </a:pPr>
            <a:r>
              <a:rPr lang="en-US" dirty="0"/>
              <a:t>All the computers in the Web can communicate with each other using HTTP protocol. </a:t>
            </a:r>
          </a:p>
        </p:txBody>
      </p:sp>
    </p:spTree>
    <p:extLst>
      <p:ext uri="{BB962C8B-B14F-4D97-AF65-F5344CB8AC3E}">
        <p14:creationId xmlns:p14="http://schemas.microsoft.com/office/powerpoint/2010/main" val="702041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 t="36646" r="26319" b="29363"/>
          <a:stretch/>
        </p:blipFill>
        <p:spPr bwMode="auto">
          <a:xfrm>
            <a:off x="444499" y="1600200"/>
            <a:ext cx="817959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&lt;dl&gt;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&lt;dl&gt; tag defines a definition list.</a:t>
            </a:r>
          </a:p>
          <a:p>
            <a:r>
              <a:rPr lang="en-US" sz="3000" dirty="0"/>
              <a:t>The &lt;dl&gt; tag is used in conjunction with &lt;</a:t>
            </a:r>
            <a:r>
              <a:rPr lang="en-US" sz="3000" dirty="0" err="1"/>
              <a:t>dt</a:t>
            </a:r>
            <a:r>
              <a:rPr lang="en-US" sz="3000" dirty="0"/>
              <a:t>&gt; (defines the item in the list) and &lt;</a:t>
            </a:r>
            <a:r>
              <a:rPr lang="en-US" sz="3000" dirty="0" err="1"/>
              <a:t>dd</a:t>
            </a:r>
            <a:r>
              <a:rPr lang="en-US" sz="3000" dirty="0"/>
              <a:t>&gt; (describes the item in the list).</a:t>
            </a:r>
          </a:p>
          <a:p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dd</a:t>
            </a:r>
            <a:r>
              <a:rPr lang="en-US" dirty="0"/>
              <a:t>&gt;- 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dd</a:t>
            </a:r>
            <a:r>
              <a:rPr lang="en-US" dirty="0"/>
              <a:t>&gt;- 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&lt;/dl&gt;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 t="40288" r="17053" b="20866"/>
          <a:stretch/>
        </p:blipFill>
        <p:spPr bwMode="auto">
          <a:xfrm>
            <a:off x="379752" y="1676400"/>
            <a:ext cx="8307048" cy="32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&lt;div&gt;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often used to group block-elements to format them with styles.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&lt;div style="color:#00FF00"&gt;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&lt;h3&gt;This is a header&lt;/h3&gt;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&lt;p&gt;This is a paragraph.&lt;/p&gt;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 t="36399" r="55303" b="22797"/>
          <a:stretch/>
        </p:blipFill>
        <p:spPr bwMode="auto">
          <a:xfrm>
            <a:off x="469900" y="427037"/>
            <a:ext cx="5270918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91200" y="5105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48751" t="36399" r="2889" b="22797"/>
          <a:stretch/>
        </p:blipFill>
        <p:spPr bwMode="auto">
          <a:xfrm>
            <a:off x="3004548" y="2745622"/>
            <a:ext cx="5573304" cy="3380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1096" y="2057400"/>
            <a:ext cx="4191000" cy="447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2160456" cy="447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3770047"/>
          </a:xfrm>
        </p:spPr>
        <p:txBody>
          <a:bodyPr>
            <a:noAutofit/>
          </a:bodyPr>
          <a:lstStyle/>
          <a:p>
            <a:r>
              <a:rPr lang="en-US" dirty="0"/>
              <a:t>Used to define an html form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&lt;form </a:t>
            </a:r>
            <a:r>
              <a:rPr lang="en-US" sz="2800" b="1" dirty="0">
                <a:latin typeface="Arial" charset="0"/>
              </a:rPr>
              <a:t>action</a:t>
            </a:r>
            <a:r>
              <a:rPr lang="en-US" sz="2800" dirty="0">
                <a:latin typeface="Arial" charset="0"/>
              </a:rPr>
              <a:t>=“</a:t>
            </a:r>
            <a:r>
              <a:rPr lang="en-US" sz="2800" dirty="0" err="1">
                <a:latin typeface="Arial" charset="0"/>
              </a:rPr>
              <a:t>submit_data.php</a:t>
            </a:r>
            <a:r>
              <a:rPr lang="en-US" sz="2800" dirty="0">
                <a:latin typeface="Arial" charset="0"/>
              </a:rPr>
              <a:t>" </a:t>
            </a:r>
            <a:r>
              <a:rPr lang="en-US" sz="2800" b="1" dirty="0">
                <a:latin typeface="Arial" charset="0"/>
              </a:rPr>
              <a:t>method</a:t>
            </a:r>
            <a:r>
              <a:rPr lang="en-US" sz="2800" dirty="0">
                <a:latin typeface="Arial" charset="0"/>
              </a:rPr>
              <a:t>="get  &gt;	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Arial" charset="0"/>
              </a:rPr>
              <a:t>form elements…….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0" lvl="1" indent="0">
              <a:buNone/>
            </a:pPr>
            <a:r>
              <a:rPr lang="en-US" dirty="0">
                <a:latin typeface="Arial" charset="0"/>
              </a:rPr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 /&gt;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84448"/>
          </a:xfrm>
        </p:spPr>
        <p:txBody>
          <a:bodyPr>
            <a:normAutofit fontScale="92500"/>
          </a:bodyPr>
          <a:lstStyle/>
          <a:p>
            <a:r>
              <a:rPr lang="en-US" dirty="0"/>
              <a:t>Used to define an input field</a:t>
            </a:r>
          </a:p>
          <a:p>
            <a:r>
              <a:rPr lang="en-US" dirty="0" err="1"/>
              <a:t>Syntex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/>
              <a:t>&lt;input </a:t>
            </a:r>
            <a:r>
              <a:rPr lang="en-US" b="1" dirty="0"/>
              <a:t>type</a:t>
            </a:r>
            <a:r>
              <a:rPr lang="en-US" dirty="0"/>
              <a:t>=“text” </a:t>
            </a:r>
            <a:r>
              <a:rPr lang="en-US" b="1" dirty="0"/>
              <a:t>name</a:t>
            </a:r>
            <a:r>
              <a:rPr lang="en-US" dirty="0"/>
              <a:t>=“</a:t>
            </a:r>
            <a:r>
              <a:rPr lang="en-US" dirty="0" err="1"/>
              <a:t>my_name</a:t>
            </a:r>
            <a:r>
              <a:rPr lang="en-US" dirty="0"/>
              <a:t>” </a:t>
            </a:r>
            <a:r>
              <a:rPr lang="en-US" b="1" dirty="0"/>
              <a:t>value</a:t>
            </a:r>
            <a:r>
              <a:rPr lang="en-US" dirty="0"/>
              <a:t>=“</a:t>
            </a:r>
            <a:r>
              <a:rPr lang="en-US" dirty="0" err="1"/>
              <a:t>my_value</a:t>
            </a:r>
            <a:r>
              <a:rPr lang="en-US" dirty="0"/>
              <a:t>” /&gt;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Possible type:</a:t>
            </a:r>
          </a:p>
          <a:p>
            <a:pPr marL="457200" lvl="1" indent="0">
              <a:buNone/>
            </a:pPr>
            <a:r>
              <a:rPr lang="en-US" dirty="0"/>
              <a:t>	- text</a:t>
            </a:r>
          </a:p>
          <a:p>
            <a:pPr marL="457200" lvl="1" indent="0">
              <a:buNone/>
            </a:pPr>
            <a:r>
              <a:rPr lang="en-US" dirty="0"/>
              <a:t>	- password</a:t>
            </a:r>
          </a:p>
          <a:p>
            <a:pPr marL="457200" lvl="1" indent="0">
              <a:buNone/>
            </a:pPr>
            <a:r>
              <a:rPr lang="en-US" dirty="0"/>
              <a:t>	- radio</a:t>
            </a:r>
          </a:p>
          <a:p>
            <a:pPr marL="457200" lvl="1" indent="0">
              <a:buNone/>
            </a:pPr>
            <a:r>
              <a:rPr lang="en-US" dirty="0"/>
              <a:t>	- checkbox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73384"/>
            <a:ext cx="3419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86000" y="4000500"/>
            <a:ext cx="3429000" cy="190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9400" y="4343400"/>
            <a:ext cx="2895600" cy="320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62200" y="4503692"/>
            <a:ext cx="3429000" cy="677908"/>
            <a:chOff x="2362200" y="4503692"/>
            <a:chExt cx="3429000" cy="67790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62200" y="4800600"/>
              <a:ext cx="24384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800600" y="4503692"/>
              <a:ext cx="990600" cy="449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4953000"/>
            <a:ext cx="3276600" cy="647700"/>
            <a:chOff x="2971800" y="4953000"/>
            <a:chExt cx="3276600" cy="6477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971800" y="5181600"/>
              <a:ext cx="1752600" cy="419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724400" y="4953000"/>
              <a:ext cx="15240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2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72200" y="1856745"/>
            <a:ext cx="1828800" cy="3045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871272"/>
            <a:ext cx="1447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&lt;input&gt;- textbox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52400" y="1531089"/>
            <a:ext cx="8458200" cy="155427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First name: </a:t>
            </a:r>
            <a:r>
              <a:rPr lang="en-US"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US" sz="19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“ value=“Kushal” /&gt;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Last name:  </a:t>
            </a:r>
            <a:r>
              <a:rPr lang="en-US"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US" sz="19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255526" cy="13696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267200" y="2176072"/>
            <a:ext cx="2819400" cy="1557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70714" y="2155825"/>
            <a:ext cx="20822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81748" y="2133600"/>
            <a:ext cx="19812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&lt;input&gt;- password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1823477"/>
            <a:ext cx="9144000" cy="96949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Password:   </a:t>
            </a:r>
            <a:r>
              <a:rPr lang="en-US"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type=“password" name=“secret“ value=“abc123#$” /&gt;</a:t>
            </a:r>
            <a:b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21601"/>
            <a:ext cx="6299256" cy="13594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10000" y="2438400"/>
            <a:ext cx="152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62948" y="2512733"/>
            <a:ext cx="2848896" cy="16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66576" y="2467896"/>
            <a:ext cx="1499443" cy="416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45174" y="1920315"/>
            <a:ext cx="2279626" cy="416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3164"/>
            <a:ext cx="3269696" cy="1453198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&lt;input&gt; - radio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98425" y="1640205"/>
            <a:ext cx="8969375" cy="147732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Arial" charset="0"/>
              </a:rPr>
              <a:t>&lt;form&gt;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      &lt;input type="radio" name="sex" value="male" checked=“checked”  /&gt; Male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    &lt;</a:t>
            </a:r>
            <a:r>
              <a:rPr lang="en-US" b="1" dirty="0" err="1">
                <a:latin typeface="Arial" charset="0"/>
              </a:rPr>
              <a:t>br</a:t>
            </a:r>
            <a:r>
              <a:rPr lang="en-US" b="1" dirty="0">
                <a:latin typeface="Arial" charset="0"/>
              </a:rPr>
              <a:t> /&gt;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    &lt;input type="radio" name="sex" value="female" /&gt; Female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&lt;/form&gt;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52600" y="2884798"/>
            <a:ext cx="1676400" cy="1153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58074" y="2263176"/>
            <a:ext cx="2390326" cy="1597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593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Web Works?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72603"/>
            <a:ext cx="5867400" cy="55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1106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19602" y="2631098"/>
            <a:ext cx="1975998" cy="416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27478" y="1716698"/>
            <a:ext cx="2279626" cy="416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&lt;input&gt; - checkbox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98425" y="1224709"/>
            <a:ext cx="8969375" cy="230832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rial" charset="0"/>
              </a:rPr>
              <a:t>&lt;form&gt;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  <a:p>
            <a:pPr lvl="0"/>
            <a:r>
              <a:rPr lang="en-US" b="1" dirty="0">
                <a:latin typeface="Arial Unicode MS" panose="020B0604020202020204" pitchFamily="34" charset="-128"/>
              </a:rPr>
              <a:t>&lt;input type="checkbox" name="vehicle" value="Bike“ checked=“checked” /&gt;   </a:t>
            </a:r>
            <a:r>
              <a:rPr lang="en-US" dirty="0">
                <a:latin typeface="Arial Unicode MS" panose="020B0604020202020204" pitchFamily="34" charset="-128"/>
              </a:rPr>
              <a:t>I have a bike</a:t>
            </a:r>
          </a:p>
          <a:p>
            <a:pPr lvl="0"/>
            <a:r>
              <a:rPr lang="en-US" dirty="0">
                <a:latin typeface="Arial Unicode MS" panose="020B0604020202020204" pitchFamily="34" charset="-128"/>
              </a:rPr>
              <a:t>&lt;</a:t>
            </a:r>
            <a:r>
              <a:rPr lang="en-US" dirty="0" err="1">
                <a:latin typeface="Arial Unicode MS" panose="020B0604020202020204" pitchFamily="34" charset="-128"/>
              </a:rPr>
              <a:t>br</a:t>
            </a:r>
            <a:r>
              <a:rPr lang="en-US" dirty="0">
                <a:latin typeface="Arial Unicode MS" panose="020B0604020202020204" pitchFamily="34" charset="-128"/>
              </a:rPr>
              <a:t> /&gt; </a:t>
            </a:r>
          </a:p>
          <a:p>
            <a:pPr lvl="0"/>
            <a:r>
              <a:rPr lang="en-US" b="1" dirty="0">
                <a:latin typeface="Arial Unicode MS" panose="020B0604020202020204" pitchFamily="34" charset="-128"/>
              </a:rPr>
              <a:t>&lt;input type="checkbox" name="vehicle" value="Car" /&gt;</a:t>
            </a:r>
            <a:r>
              <a:rPr lang="en-US" dirty="0">
                <a:latin typeface="Arial Unicode MS" panose="020B0604020202020204" pitchFamily="34" charset="-128"/>
              </a:rPr>
              <a:t>I have a car</a:t>
            </a:r>
            <a:endParaRPr lang="en-US" sz="4000" dirty="0">
              <a:latin typeface="Arial" panose="020B0604020202020204" pitchFamily="34" charset="0"/>
            </a:endParaRPr>
          </a:p>
          <a:p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&lt;/form&gt;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838200" y="3886200"/>
            <a:ext cx="1981200" cy="304800"/>
          </a:xfrm>
          <a:prstGeom prst="bentConnector3">
            <a:avLst>
              <a:gd name="adj1" fmla="val 100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88" y="4114800"/>
            <a:ext cx="3763612" cy="17938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819400" y="2133600"/>
            <a:ext cx="4343400" cy="2362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478698"/>
            <a:ext cx="1371600" cy="416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478698"/>
            <a:ext cx="1447800" cy="416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31847"/>
          </a:xfrm>
        </p:spPr>
        <p:txBody>
          <a:bodyPr/>
          <a:lstStyle/>
          <a:p>
            <a:r>
              <a:rPr lang="en-US" dirty="0"/>
              <a:t>Used to create a multiline textbox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textarea</a:t>
            </a:r>
            <a:r>
              <a:rPr lang="en-US" sz="2800" dirty="0"/>
              <a:t> rows="5"    cols="30“    name=“address”&gt; </a:t>
            </a:r>
          </a:p>
          <a:p>
            <a:pPr marL="0" indent="0">
              <a:buNone/>
            </a:pPr>
            <a:r>
              <a:rPr lang="en-US" sz="2800" dirty="0"/>
              <a:t>	this is a text area </a:t>
            </a:r>
          </a:p>
          <a:p>
            <a:pPr marL="0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textarea</a:t>
            </a:r>
            <a:r>
              <a:rPr lang="en-US" sz="2800" dirty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374106"/>
            <a:ext cx="4572000" cy="20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388056"/>
            <a:ext cx="2667000" cy="416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431272"/>
            <a:ext cx="1447800" cy="416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534400" cy="4836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Use 1</a:t>
            </a:r>
          </a:p>
          <a:p>
            <a:r>
              <a:rPr lang="en-US" sz="2800" dirty="0"/>
              <a:t>Used to create a dropdown or multi select </a:t>
            </a:r>
            <a:r>
              <a:rPr lang="en-US" sz="2800" dirty="0" err="1"/>
              <a:t>listbox</a:t>
            </a:r>
            <a:endParaRPr lang="en-US" dirty="0"/>
          </a:p>
          <a:p>
            <a:r>
              <a:rPr lang="en-US" sz="2800" dirty="0" err="1"/>
              <a:t>Syntex</a:t>
            </a:r>
            <a:r>
              <a:rPr lang="en-US" sz="2800" dirty="0"/>
              <a:t>: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&lt;select name=“name of the control" &gt;</a:t>
            </a:r>
          </a:p>
          <a:p>
            <a:pPr marL="0" lvl="1" indent="0">
              <a:buNone/>
            </a:pPr>
            <a:r>
              <a:rPr lang="en-US" dirty="0"/>
              <a:t>  &lt;option value=“opt value"&gt;   opt label  &lt;/option&gt;</a:t>
            </a:r>
          </a:p>
          <a:p>
            <a:pPr marL="4625975" lvl="1" indent="0">
              <a:buNone/>
            </a:pPr>
            <a:r>
              <a:rPr lang="en-US" dirty="0"/>
              <a:t>.</a:t>
            </a:r>
          </a:p>
          <a:p>
            <a:pPr marL="4625975" lvl="1" indent="0">
              <a:buNone/>
            </a:pPr>
            <a:r>
              <a:rPr lang="en-US" dirty="0"/>
              <a:t>.</a:t>
            </a:r>
          </a:p>
          <a:p>
            <a:pPr marL="4625975" lvl="1" indent="0">
              <a:buNone/>
            </a:pP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dirty="0"/>
              <a:t>&lt;option value=“opt value n"&gt;   opt label n  &lt;/option&gt;</a:t>
            </a:r>
          </a:p>
          <a:p>
            <a:pPr marL="0" lvl="1" indent="0">
              <a:buNone/>
            </a:pPr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3598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4536098"/>
            <a:ext cx="6705600" cy="416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200400"/>
            <a:ext cx="6553200" cy="416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32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Use 1</a:t>
            </a:r>
          </a:p>
          <a:p>
            <a:r>
              <a:rPr lang="en-US" dirty="0"/>
              <a:t>Used to create a dropdown </a:t>
            </a:r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Syntex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3100" dirty="0"/>
              <a:t>&lt;select name="cars" &gt;</a:t>
            </a:r>
          </a:p>
          <a:p>
            <a:pPr marL="457200" lvl="1" indent="0">
              <a:buNone/>
            </a:pPr>
            <a:r>
              <a:rPr lang="en-US" sz="3100" dirty="0"/>
              <a:t>	&lt;option value="-1"&gt;Please Select&lt;/option&gt;</a:t>
            </a:r>
          </a:p>
          <a:p>
            <a:pPr marL="457200" lvl="1" indent="0">
              <a:buNone/>
            </a:pPr>
            <a:r>
              <a:rPr lang="en-US" sz="3100" dirty="0"/>
              <a:t>       &lt;option value="</a:t>
            </a:r>
            <a:r>
              <a:rPr lang="en-US" sz="3100" dirty="0" err="1"/>
              <a:t>volvo</a:t>
            </a:r>
            <a:r>
              <a:rPr lang="en-US" sz="3100" dirty="0"/>
              <a:t>"&gt;Volvo&lt;/option&gt;</a:t>
            </a:r>
          </a:p>
          <a:p>
            <a:pPr marL="457200" lvl="1" indent="0">
              <a:buNone/>
            </a:pPr>
            <a:r>
              <a:rPr lang="en-US" sz="3100" dirty="0"/>
              <a:t>	&lt;option value="</a:t>
            </a:r>
            <a:r>
              <a:rPr lang="en-US" sz="3100" dirty="0" err="1"/>
              <a:t>saab</a:t>
            </a:r>
            <a:r>
              <a:rPr lang="en-US" sz="3100" dirty="0"/>
              <a:t>"&gt;Saab&lt;/option&gt;</a:t>
            </a:r>
          </a:p>
          <a:p>
            <a:pPr marL="457200" lvl="1" indent="0">
              <a:buNone/>
            </a:pPr>
            <a:r>
              <a:rPr lang="en-US" sz="3100" dirty="0"/>
              <a:t>	&lt;option value="fiat"&gt;Fiat&lt;/option&gt;</a:t>
            </a:r>
          </a:p>
          <a:p>
            <a:pPr marL="457200" lvl="1" indent="0">
              <a:buNone/>
            </a:pPr>
            <a:r>
              <a:rPr lang="en-US" sz="3100" dirty="0"/>
              <a:t>	&lt;option value="</a:t>
            </a:r>
            <a:r>
              <a:rPr lang="en-US" sz="3100" dirty="0" err="1"/>
              <a:t>audi</a:t>
            </a:r>
            <a:r>
              <a:rPr lang="en-US" sz="3100" dirty="0"/>
              <a:t>"&gt;Audi&lt;/option&gt;</a:t>
            </a:r>
          </a:p>
          <a:p>
            <a:pPr marL="457200" lvl="1" indent="0">
              <a:buNone/>
            </a:pPr>
            <a:r>
              <a:rPr lang="en-US" sz="3100" dirty="0"/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65" y="375018"/>
            <a:ext cx="31968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>
          <a:xfrm rot="5400000" flipH="1" flipV="1">
            <a:off x="4419600" y="1371600"/>
            <a:ext cx="1981200" cy="1524000"/>
          </a:xfrm>
          <a:prstGeom prst="bentConnector3">
            <a:avLst>
              <a:gd name="adj1" fmla="val 100287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 flipH="1" flipV="1">
            <a:off x="6947647" y="2075238"/>
            <a:ext cx="977153" cy="2669311"/>
          </a:xfrm>
          <a:prstGeom prst="bentConnector4">
            <a:avLst>
              <a:gd name="adj1" fmla="val -67431"/>
              <a:gd name="adj2" fmla="val 100251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tag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2554552"/>
            <a:ext cx="1143000" cy="416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8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Use 2</a:t>
            </a:r>
          </a:p>
          <a:p>
            <a:r>
              <a:rPr lang="en-US" dirty="0"/>
              <a:t>Used to create a list</a:t>
            </a:r>
          </a:p>
          <a:p>
            <a:r>
              <a:rPr lang="en-US" dirty="0" err="1"/>
              <a:t>Syntex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&lt;select name="fruits" </a:t>
            </a:r>
            <a:r>
              <a:rPr lang="en-US" b="1" dirty="0"/>
              <a:t>size="6"</a:t>
            </a:r>
            <a:r>
              <a:rPr lang="en-US" dirty="0"/>
              <a:t> &gt;</a:t>
            </a:r>
          </a:p>
          <a:p>
            <a:pPr marL="457200" lvl="1" indent="0">
              <a:buNone/>
            </a:pPr>
            <a:r>
              <a:rPr lang="en-US" dirty="0"/>
              <a:t>	&lt;option value="mango"&gt;mango&lt;/option&gt;</a:t>
            </a:r>
          </a:p>
          <a:p>
            <a:pPr marL="457200" lvl="1" indent="0">
              <a:buNone/>
            </a:pPr>
            <a:r>
              <a:rPr lang="en-US" dirty="0"/>
              <a:t>	&lt;option value="Apple"&gt;Apple&lt;/option&gt;</a:t>
            </a:r>
          </a:p>
          <a:p>
            <a:pPr marL="457200" lvl="1" indent="0">
              <a:buNone/>
            </a:pPr>
            <a:r>
              <a:rPr lang="en-US" dirty="0"/>
              <a:t>	&lt;option value="orange"&gt;Orange&lt;/option&gt;</a:t>
            </a:r>
          </a:p>
          <a:p>
            <a:pPr marL="457200" lvl="1" indent="0">
              <a:buNone/>
            </a:pPr>
            <a:r>
              <a:rPr lang="en-US" dirty="0"/>
              <a:t>	&lt;option value="pineapple"&gt;Pineapple&lt;/option&gt;</a:t>
            </a:r>
          </a:p>
          <a:p>
            <a:pPr marL="457200" lvl="1" indent="0">
              <a:buNone/>
            </a:pPr>
            <a:r>
              <a:rPr lang="en-US" dirty="0"/>
              <a:t>&lt;/select&gt;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143000"/>
            <a:ext cx="2168611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3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2567999"/>
            <a:ext cx="1028700" cy="416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9052" y="2567999"/>
            <a:ext cx="2593041" cy="416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8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Use 3</a:t>
            </a:r>
          </a:p>
          <a:p>
            <a:r>
              <a:rPr lang="en-US" dirty="0"/>
              <a:t>Used to create a </a:t>
            </a:r>
            <a:r>
              <a:rPr lang="en-US" u="sng" dirty="0"/>
              <a:t>multi-select list</a:t>
            </a:r>
          </a:p>
          <a:p>
            <a:r>
              <a:rPr lang="en-US" dirty="0" err="1"/>
              <a:t>Syntex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&lt;select name="fruits" size="6“ </a:t>
            </a:r>
            <a:r>
              <a:rPr lang="en-US" b="1" dirty="0"/>
              <a:t>multiple="multiple"</a:t>
            </a:r>
            <a:r>
              <a:rPr lang="en-US" dirty="0"/>
              <a:t> &gt;</a:t>
            </a:r>
          </a:p>
          <a:p>
            <a:pPr marL="457200" lvl="1" indent="0">
              <a:buNone/>
            </a:pPr>
            <a:r>
              <a:rPr lang="en-US" dirty="0"/>
              <a:t>	&lt;option value="mango"&gt;mango&lt;/option&gt;</a:t>
            </a:r>
          </a:p>
          <a:p>
            <a:pPr marL="457200" lvl="1" indent="0">
              <a:buNone/>
            </a:pPr>
            <a:r>
              <a:rPr lang="en-US" dirty="0"/>
              <a:t>	&lt;option value="Apple"&gt;Apple&lt;/option&gt;</a:t>
            </a:r>
          </a:p>
          <a:p>
            <a:pPr marL="457200" lvl="1" indent="0">
              <a:buNone/>
            </a:pPr>
            <a:r>
              <a:rPr lang="en-US" dirty="0"/>
              <a:t>	&lt;option value="orange"&gt;Orange&lt;/option&gt;</a:t>
            </a:r>
          </a:p>
          <a:p>
            <a:pPr marL="457200" lvl="1" indent="0">
              <a:buNone/>
            </a:pPr>
            <a:r>
              <a:rPr lang="en-US" dirty="0"/>
              <a:t>	&lt;option value="pineapple"&gt;Pineapple&lt;/option&gt;</a:t>
            </a:r>
          </a:p>
          <a:p>
            <a:pPr marL="457200" lvl="1" indent="0">
              <a:buNone/>
            </a:pPr>
            <a:r>
              <a:rPr lang="en-US" dirty="0"/>
              <a:t>&lt;/select&gt;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0803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0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&lt;submit /&gt;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create a button that will send form data to server when clicked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&lt;input type="submit" value="Send Data" /&gt;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99" y="4114801"/>
            <a:ext cx="3771902" cy="97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86884" y="1676400"/>
            <a:ext cx="1740041" cy="40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1676400"/>
            <a:ext cx="3352800" cy="40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4017" y="2361770"/>
            <a:ext cx="2483384" cy="4895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Forms Element- submit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0" y="1683048"/>
            <a:ext cx="9144000" cy="1446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1" dirty="0">
                <a:latin typeface="Arial" charset="0"/>
              </a:rPr>
              <a:t>&lt;form   action="</a:t>
            </a:r>
            <a:r>
              <a:rPr lang="en-US" sz="2000" b="1" dirty="0" err="1">
                <a:latin typeface="Arial" charset="0"/>
              </a:rPr>
              <a:t>form_submit.php</a:t>
            </a:r>
            <a:r>
              <a:rPr lang="en-US" sz="2000" b="1" dirty="0">
                <a:latin typeface="Arial" charset="0"/>
              </a:rPr>
              <a:t>"      method="get"&gt;</a:t>
            </a:r>
            <a:br>
              <a:rPr lang="en-US" sz="2000" b="1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Username: &lt;input type="text" name="user" /&gt;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</a:t>
            </a:r>
            <a:r>
              <a:rPr lang="en-US" sz="2800" b="1" dirty="0">
                <a:latin typeface="Arial" charset="0"/>
              </a:rPr>
              <a:t>&lt;input type="submit" value="Submit" /&gt;</a:t>
            </a:r>
            <a:br>
              <a:rPr lang="en-US" sz="2800" b="1" dirty="0">
                <a:latin typeface="Arial" charset="0"/>
              </a:rPr>
            </a:br>
            <a:r>
              <a:rPr lang="en-US" sz="2000" b="1" dirty="0">
                <a:latin typeface="Arial" charset="0"/>
              </a:rPr>
              <a:t>&lt;/form&gt;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pic>
        <p:nvPicPr>
          <p:cNvPr id="2356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7" y="4267200"/>
            <a:ext cx="7739513" cy="110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667000" y="2851355"/>
            <a:ext cx="4267200" cy="1568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HTML Forms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41725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228600" y="1519238"/>
            <a:ext cx="4111625" cy="20240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&lt;form&gt;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First name: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r>
              <a:rPr lang="en-US" dirty="0">
                <a:latin typeface="Arial" charset="0"/>
              </a:rPr>
              <a:t>&lt;input type="text" name="</a:t>
            </a:r>
            <a:r>
              <a:rPr lang="en-US" dirty="0" err="1">
                <a:latin typeface="Arial" charset="0"/>
              </a:rPr>
              <a:t>firstname</a:t>
            </a:r>
            <a:r>
              <a:rPr lang="en-US" dirty="0">
                <a:latin typeface="Arial" charset="0"/>
              </a:rPr>
              <a:t>" /&gt;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br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 /&gt;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Last name: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&lt;input type="text" name="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lastname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" /&gt;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&lt;/form&gt; 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5029200" y="1366838"/>
            <a:ext cx="3940175" cy="20240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latin typeface="Arial" charset="0"/>
              </a:rPr>
              <a:t>&lt;form&gt;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7030A0"/>
                </a:solidFill>
                <a:latin typeface="Arial" charset="0"/>
              </a:rPr>
              <a:t>&lt;input type="radio" name="sex" value="male" /&gt; </a:t>
            </a:r>
            <a:r>
              <a:rPr lang="en-US" dirty="0">
                <a:latin typeface="Arial" charset="0"/>
              </a:rPr>
              <a:t>Male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br</a:t>
            </a:r>
            <a:r>
              <a:rPr lang="en-US" dirty="0">
                <a:latin typeface="Arial" charset="0"/>
              </a:rPr>
              <a:t> /&gt;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&lt;input type="radio" name="sex" value="female" /&gt; Female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&lt;/form&gt; 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04800" y="4659313"/>
            <a:ext cx="6988175" cy="17494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latin typeface="Arial" charset="0"/>
              </a:rPr>
              <a:t>&lt;form name="input" action="html_form_submit.asp" method="get"&gt;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Username: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&lt;input type="text" name="user" /&gt;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&lt;input type="submit" value="Submit" /&gt;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&lt;/form&gt; </a:t>
            </a:r>
          </a:p>
        </p:txBody>
      </p:sp>
      <p:pic>
        <p:nvPicPr>
          <p:cNvPr id="2356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16002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0"/>
            <a:ext cx="396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07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bryanbibat.net/web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2" y="1295400"/>
            <a:ext cx="824894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/>
              <a:t>How does the Web Works with Dynamic content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8400" y="19050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PHP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7400" y="1415796"/>
            <a:ext cx="2438400" cy="36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3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&lt;head&gt;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The head element is a container for all the head elements. Elements inside &lt;head&gt; can include scripts, instruct the browser where to find style sheets, provide meta information, and more.</a:t>
            </a:r>
          </a:p>
          <a:p>
            <a:endParaRPr lang="en-US" sz="2400" dirty="0"/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dirty="0"/>
              <a:t>&lt;link&gt;, </a:t>
            </a:r>
          </a:p>
          <a:p>
            <a:pPr lvl="1"/>
            <a:r>
              <a:rPr lang="en-US" dirty="0"/>
              <a:t>&lt;meta&gt;, </a:t>
            </a:r>
          </a:p>
          <a:p>
            <a:pPr lvl="1"/>
            <a:r>
              <a:rPr lang="en-US" dirty="0"/>
              <a:t>&lt;script&gt;</a:t>
            </a:r>
          </a:p>
          <a:p>
            <a:pPr lvl="1"/>
            <a:r>
              <a:rPr lang="en-US" dirty="0"/>
              <a:t>&lt;style&gt;</a:t>
            </a:r>
          </a:p>
          <a:p>
            <a:pPr lvl="1"/>
            <a:r>
              <a:rPr lang="en-US" dirty="0"/>
              <a:t>&lt;title&gt;</a:t>
            </a:r>
          </a:p>
          <a:p>
            <a:pPr>
              <a:buNone/>
            </a:pPr>
            <a:r>
              <a:rPr lang="en-US" dirty="0"/>
              <a:t>	</a:t>
            </a:r>
            <a:endParaRPr lang="en-US" b="1" dirty="0"/>
          </a:p>
          <a:p>
            <a:pPr>
              <a:buNone/>
            </a:pPr>
            <a:r>
              <a:rPr lang="en-US" b="1" dirty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61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632432"/>
            <a:ext cx="5791200" cy="16869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&lt;style&gt;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The &lt;style&gt; tag is used to define style information for an HTML document</a:t>
            </a:r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h1 {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indent="0">
              <a:buNone/>
            </a:pP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p {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font-size:”12px”}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&lt;/style&gt;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&lt;/head&gt;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&lt;h1&gt;Header 1&lt;/h1&gt;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&lt;p&gt;A paragraph.&lt;/p&gt;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314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62600" y="3850992"/>
            <a:ext cx="2209800" cy="40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&lt;link&gt;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&lt;link&gt; tag defines the relationship between a document and an external resource.</a:t>
            </a:r>
          </a:p>
          <a:p>
            <a:r>
              <a:rPr lang="en-US" sz="2400" dirty="0"/>
              <a:t>The &lt;link&gt; tag is most used to link to style sheets.</a:t>
            </a:r>
          </a:p>
          <a:p>
            <a:endParaRPr lang="en-US" dirty="0"/>
          </a:p>
          <a:p>
            <a:pPr>
              <a:buNone/>
            </a:pPr>
            <a:r>
              <a:rPr lang="en-US" sz="2400" dirty="0"/>
              <a:t>&lt;head&gt;</a:t>
            </a:r>
            <a:br>
              <a:rPr lang="en-US" sz="2400" dirty="0"/>
            </a:b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 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="theme.css"  /&gt;</a:t>
            </a:r>
          </a:p>
          <a:p>
            <a:pPr>
              <a:buNone/>
            </a:pPr>
            <a:r>
              <a:rPr lang="en-US" sz="2400" dirty="0"/>
              <a:t>&lt;/head&gt;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261360" y="4724400"/>
            <a:ext cx="4815839" cy="1967049"/>
            <a:chOff x="3261360" y="4724400"/>
            <a:chExt cx="4815839" cy="1967049"/>
          </a:xfrm>
        </p:grpSpPr>
        <p:sp>
          <p:nvSpPr>
            <p:cNvPr id="5" name="Rectangle 4"/>
            <p:cNvSpPr/>
            <p:nvPr/>
          </p:nvSpPr>
          <p:spPr>
            <a:xfrm>
              <a:off x="3261360" y="4938849"/>
              <a:ext cx="13716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page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56762" y="4724400"/>
              <a:ext cx="1320437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theme.css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32960" y="5269777"/>
              <a:ext cx="2123802" cy="642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9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81199" y="4446158"/>
            <a:ext cx="2059577" cy="40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&lt;script&gt;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The &lt;script&gt; tag is used to define a client-side script, such as a JavaScript.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World!")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&lt;/script&gt;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xyz.js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 &lt;/script&gt;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86600" y="2209800"/>
            <a:ext cx="1600200" cy="1752600"/>
            <a:chOff x="6477000" y="2514600"/>
            <a:chExt cx="1600200" cy="1752600"/>
          </a:xfrm>
        </p:grpSpPr>
        <p:sp>
          <p:nvSpPr>
            <p:cNvPr id="4" name="Rectangle 3"/>
            <p:cNvSpPr/>
            <p:nvPr/>
          </p:nvSpPr>
          <p:spPr>
            <a:xfrm>
              <a:off x="6477000" y="2514600"/>
              <a:ext cx="16002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67500" y="2922814"/>
              <a:ext cx="1219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40777" y="5029200"/>
            <a:ext cx="3848100" cy="1752600"/>
            <a:chOff x="4040777" y="5029200"/>
            <a:chExt cx="3848100" cy="1752600"/>
          </a:xfrm>
        </p:grpSpPr>
        <p:grpSp>
          <p:nvGrpSpPr>
            <p:cNvPr id="7" name="Group 6"/>
            <p:cNvGrpSpPr/>
            <p:nvPr/>
          </p:nvGrpSpPr>
          <p:grpSpPr>
            <a:xfrm>
              <a:off x="4040777" y="5029200"/>
              <a:ext cx="3848100" cy="1752600"/>
              <a:chOff x="6477000" y="2514600"/>
              <a:chExt cx="3848100" cy="1752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77000" y="2514600"/>
                <a:ext cx="1600200" cy="175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05900" y="2819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xyz.js</a:t>
                </a:r>
              </a:p>
            </p:txBody>
          </p:sp>
        </p:grpSp>
        <p:cxnSp>
          <p:nvCxnSpPr>
            <p:cNvPr id="11" name="Straight Arrow Connector 10"/>
            <p:cNvCxnSpPr>
              <a:stCxn id="9" idx="1"/>
              <a:endCxn id="8" idx="3"/>
            </p:cNvCxnSpPr>
            <p:nvPr/>
          </p:nvCxnSpPr>
          <p:spPr>
            <a:xfrm flipH="1">
              <a:off x="5640977" y="5562600"/>
              <a:ext cx="1028700" cy="3429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3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&lt;meta&gt;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&lt;meta&gt; tag provides meta data about the HTML document. </a:t>
            </a:r>
          </a:p>
          <a:p>
            <a:r>
              <a:rPr lang="en-US" sz="2400" dirty="0"/>
              <a:t>Metadata </a:t>
            </a:r>
            <a:r>
              <a:rPr lang="en-US" sz="2400" u="sng" dirty="0"/>
              <a:t>will not be displayed on the page</a:t>
            </a:r>
            <a:r>
              <a:rPr lang="en-US" sz="2400" dirty="0"/>
              <a:t>, but it will be used by search engines to index the page in proper category.</a:t>
            </a:r>
          </a:p>
          <a:p>
            <a:endParaRPr lang="en-US" sz="2400" dirty="0"/>
          </a:p>
          <a:p>
            <a:r>
              <a:rPr lang="en-US" sz="2400" dirty="0"/>
              <a:t>Each meta tag has two attributes</a:t>
            </a:r>
          </a:p>
          <a:p>
            <a:pPr lvl="1"/>
            <a:r>
              <a:rPr lang="en-US" sz="2000" dirty="0"/>
              <a:t>name : represents the name of a metadata</a:t>
            </a:r>
          </a:p>
          <a:p>
            <a:pPr lvl="1"/>
            <a:r>
              <a:rPr lang="en-US" sz="2000" dirty="0"/>
              <a:t>content : represents the value of the metadata</a:t>
            </a:r>
          </a:p>
          <a:p>
            <a:endParaRPr lang="en-US" sz="2400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819400"/>
            <a:ext cx="7696200" cy="40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&lt;head&gt;</a:t>
            </a:r>
            <a:br>
              <a:rPr lang="en-US" sz="2000" dirty="0"/>
            </a:br>
            <a:r>
              <a:rPr lang="en-US" sz="2000" dirty="0"/>
              <a:t>     &lt;meta </a:t>
            </a:r>
            <a:r>
              <a:rPr lang="en-US" sz="2000" b="1" dirty="0"/>
              <a:t>name="description"</a:t>
            </a:r>
            <a:r>
              <a:rPr lang="en-US" sz="2000" dirty="0"/>
              <a:t> content="Free Web tutorials" /&gt;</a:t>
            </a:r>
            <a:br>
              <a:rPr lang="en-US" sz="2000" dirty="0"/>
            </a:br>
            <a:r>
              <a:rPr lang="en-US" sz="2000" dirty="0"/>
              <a:t>     &lt;meta name="keywords" </a:t>
            </a:r>
            <a:r>
              <a:rPr lang="en-US" sz="2000" b="1" dirty="0"/>
              <a:t>content="</a:t>
            </a:r>
            <a:r>
              <a:rPr lang="en-US" sz="2000" b="1" dirty="0" err="1"/>
              <a:t>HTML,CSS,XML,JavaScript</a:t>
            </a:r>
            <a:r>
              <a:rPr lang="en-US" sz="2000" b="1" dirty="0"/>
              <a:t>"</a:t>
            </a:r>
            <a:r>
              <a:rPr lang="en-US" sz="2000" dirty="0"/>
              <a:t> /&gt;</a:t>
            </a:r>
            <a:br>
              <a:rPr lang="en-US" sz="2000" dirty="0"/>
            </a:br>
            <a:r>
              <a:rPr lang="en-US" sz="2000" dirty="0"/>
              <a:t>     &lt;meta name="author" content=“Kushal" /&gt;</a:t>
            </a:r>
            <a:br>
              <a:rPr lang="en-US" sz="2000" dirty="0"/>
            </a:br>
            <a:r>
              <a:rPr lang="en-US" sz="2000" dirty="0"/>
              <a:t>     &lt;meta http-</a:t>
            </a:r>
            <a:r>
              <a:rPr lang="en-US" sz="2000" dirty="0" err="1"/>
              <a:t>equiv</a:t>
            </a:r>
            <a:r>
              <a:rPr lang="en-US" sz="2000" dirty="0"/>
              <a:t>="Content-Type" content="text/html; charset=utf-8" /&gt;</a:t>
            </a:r>
            <a:br>
              <a:rPr lang="en-US" sz="2000" dirty="0"/>
            </a:b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http-</a:t>
            </a:r>
            <a:r>
              <a:rPr lang="en-US" sz="2000" b="1" dirty="0" err="1"/>
              <a:t>equiv</a:t>
            </a:r>
            <a:r>
              <a:rPr lang="en-US" sz="2000" dirty="0"/>
              <a:t> attribute allows the document author to insert </a:t>
            </a:r>
            <a:r>
              <a:rPr lang="en-US" sz="2000" u="sng" dirty="0"/>
              <a:t>HTTP header</a:t>
            </a:r>
            <a:r>
              <a:rPr lang="en-US" sz="2000" dirty="0"/>
              <a:t> information. </a:t>
            </a:r>
          </a:p>
          <a:p>
            <a:r>
              <a:rPr lang="en-US" sz="2000" dirty="0"/>
              <a:t>The browser can access this information during read time. </a:t>
            </a:r>
          </a:p>
        </p:txBody>
      </p:sp>
    </p:spTree>
    <p:extLst>
      <p:ext uri="{BB962C8B-B14F-4D97-AF65-F5344CB8AC3E}">
        <p14:creationId xmlns:p14="http://schemas.microsoft.com/office/powerpoint/2010/main" val="23706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http-</a:t>
            </a:r>
            <a:r>
              <a:rPr lang="en-US" b="1" dirty="0" err="1"/>
              <a:t>equiv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791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&lt;</a:t>
            </a:r>
            <a:r>
              <a:rPr lang="fr-FR" sz="2400" dirty="0" err="1"/>
              <a:t>meta</a:t>
            </a:r>
            <a:r>
              <a:rPr lang="fr-FR" sz="2400" dirty="0"/>
              <a:t> http-</a:t>
            </a:r>
            <a:r>
              <a:rPr lang="fr-FR" sz="2400" dirty="0" err="1"/>
              <a:t>equiv</a:t>
            </a:r>
            <a:r>
              <a:rPr lang="fr-FR" sz="2400" dirty="0"/>
              <a:t>=”</a:t>
            </a:r>
            <a:r>
              <a:rPr lang="fr-FR" sz="2400" b="1" dirty="0"/>
              <a:t>content-type</a:t>
            </a:r>
            <a:r>
              <a:rPr lang="fr-FR" sz="2400" dirty="0"/>
              <a:t>” content=”</a:t>
            </a:r>
            <a:r>
              <a:rPr lang="fr-FR" sz="2400" dirty="0" err="1"/>
              <a:t>charset</a:t>
            </a:r>
            <a:r>
              <a:rPr lang="fr-FR" sz="2400" dirty="0"/>
              <a:t>=</a:t>
            </a:r>
            <a:r>
              <a:rPr lang="fr-FR" sz="2000" b="1" i="1" dirty="0" err="1"/>
              <a:t>charset</a:t>
            </a:r>
            <a:r>
              <a:rPr lang="fr-FR" sz="2400" dirty="0"/>
              <a:t>” /&gt;</a:t>
            </a:r>
          </a:p>
          <a:p>
            <a:pPr lvl="1">
              <a:spcAft>
                <a:spcPts val="600"/>
              </a:spcAft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Sets the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character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set for the page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&lt;</a:t>
            </a:r>
            <a:r>
              <a:rPr lang="fr-FR" sz="2400" dirty="0" err="1"/>
              <a:t>meta</a:t>
            </a:r>
            <a:r>
              <a:rPr lang="fr-FR" sz="2400" dirty="0"/>
              <a:t> http-</a:t>
            </a:r>
            <a:r>
              <a:rPr lang="fr-FR" sz="2400" dirty="0" err="1"/>
              <a:t>equiv</a:t>
            </a:r>
            <a:r>
              <a:rPr lang="fr-FR" sz="2400" dirty="0"/>
              <a:t>=”</a:t>
            </a:r>
            <a:r>
              <a:rPr lang="fr-FR" sz="2400" b="1" dirty="0"/>
              <a:t>expires</a:t>
            </a:r>
            <a:r>
              <a:rPr lang="fr-FR" sz="2400" dirty="0"/>
              <a:t>” content=”</a:t>
            </a:r>
            <a:r>
              <a:rPr lang="fr-FR" sz="2400" i="1" dirty="0"/>
              <a:t>date</a:t>
            </a:r>
            <a:r>
              <a:rPr lang="fr-FR" sz="2400" dirty="0"/>
              <a:t>” /&gt;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document will be reloaded after the date is expires.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&lt;meta http-</a:t>
            </a:r>
            <a:r>
              <a:rPr lang="en-US" sz="2400" b="1" dirty="0" err="1"/>
              <a:t>equiv</a:t>
            </a:r>
            <a:r>
              <a:rPr lang="en-US" sz="2400" b="1" dirty="0"/>
              <a:t>="Cache-Control" content="no-cache" /&gt;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Used to prevent page caching 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&lt;meta http-</a:t>
            </a:r>
            <a:r>
              <a:rPr lang="en-US" sz="2400" dirty="0" err="1"/>
              <a:t>equiv</a:t>
            </a:r>
            <a:r>
              <a:rPr lang="en-US" sz="2400" dirty="0"/>
              <a:t>=“refresh" content="2” /&gt;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Used to refresh a page automatically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&lt;meta http-</a:t>
            </a:r>
            <a:r>
              <a:rPr lang="en-US" sz="2400" dirty="0" err="1"/>
              <a:t>equiv</a:t>
            </a:r>
            <a:r>
              <a:rPr lang="en-US" sz="2400" dirty="0"/>
              <a:t>=“</a:t>
            </a:r>
            <a:r>
              <a:rPr lang="en-US" sz="2400" b="1" dirty="0"/>
              <a:t>content-encoding</a:t>
            </a:r>
            <a:r>
              <a:rPr lang="en-US" sz="2400" dirty="0"/>
              <a:t>” content=”</a:t>
            </a:r>
            <a:r>
              <a:rPr lang="en-US" sz="2400" i="1" dirty="0" err="1"/>
              <a:t>gzip</a:t>
            </a:r>
            <a:r>
              <a:rPr lang="en-US" sz="2400" dirty="0"/>
              <a:t>” /&gt;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Server sends the page to browser in compressed format</a:t>
            </a:r>
          </a:p>
        </p:txBody>
      </p:sp>
    </p:spTree>
    <p:extLst>
      <p:ext uri="{BB962C8B-B14F-4D97-AF65-F5344CB8AC3E}">
        <p14:creationId xmlns:p14="http://schemas.microsoft.com/office/powerpoint/2010/main" val="8830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316166"/>
            <a:ext cx="6400800" cy="40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&lt;title&gt;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&lt;title&gt; tag defines the title of the document.</a:t>
            </a:r>
          </a:p>
          <a:p>
            <a:r>
              <a:rPr lang="en-US" sz="2400" dirty="0"/>
              <a:t>The title element is required in all HTML/XHTML documents.</a:t>
            </a:r>
            <a:endParaRPr lang="en-US" dirty="0"/>
          </a:p>
          <a:p>
            <a:endParaRPr lang="en-US" dirty="0"/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	&lt;title&gt;Title of the document&lt;/title&gt;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&lt;body&gt;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The content of the document......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2128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Differences Between XHTML And HTML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XHTML Elements Must Be Properly Nested</a:t>
            </a:r>
          </a:p>
          <a:p>
            <a:pPr>
              <a:buNone/>
            </a:pPr>
            <a:r>
              <a:rPr lang="en-US" sz="2800" dirty="0"/>
              <a:t>In HTML, some elements can be improperly nested within each other, like this:</a:t>
            </a:r>
          </a:p>
          <a:p>
            <a:pPr algn="ctr">
              <a:buNone/>
            </a:pPr>
            <a:r>
              <a:rPr lang="en-US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&lt;b&gt;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sz="2800" dirty="0"/>
              <a:t>This text is bold and italic</a:t>
            </a:r>
            <a:r>
              <a:rPr lang="en-US" sz="2800" b="1" dirty="0">
                <a:solidFill>
                  <a:srgbClr val="FF0000"/>
                </a:solidFill>
              </a:rPr>
              <a:t>&lt;/b&gt;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sz="2800" dirty="0"/>
              <a:t> 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In </a:t>
            </a:r>
            <a:r>
              <a:rPr lang="en-US" dirty="0"/>
              <a:t>XHTML, all elements must be properly nested within each other, like this:</a:t>
            </a:r>
          </a:p>
          <a:p>
            <a:pPr algn="ctr">
              <a:buNone/>
            </a:pPr>
            <a:r>
              <a:rPr lang="en-US" sz="2800" b="1" dirty="0"/>
              <a:t>       </a:t>
            </a:r>
            <a:r>
              <a:rPr lang="en-US" sz="2800" b="1" dirty="0">
                <a:solidFill>
                  <a:srgbClr val="FF0000"/>
                </a:solidFill>
              </a:rPr>
              <a:t>&lt;b&gt;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sz="2800" dirty="0"/>
              <a:t>This text is bold and italic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&lt;/b&gt;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200400"/>
            <a:ext cx="6858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5257800"/>
            <a:ext cx="6629400" cy="609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50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Differences Between XHTML And 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b="1" dirty="0"/>
              <a:t>XHTML Elements Must Always Be Closed</a:t>
            </a:r>
          </a:p>
          <a:p>
            <a:pPr>
              <a:buNone/>
            </a:pPr>
            <a:r>
              <a:rPr lang="en-US" dirty="0"/>
              <a:t>This is wrong:</a:t>
            </a:r>
          </a:p>
          <a:p>
            <a:pPr>
              <a:buNone/>
            </a:pPr>
            <a:r>
              <a:rPr lang="en-US" dirty="0"/>
              <a:t>	&lt;p&gt;This is a paragraph</a:t>
            </a:r>
            <a:br>
              <a:rPr lang="en-US" dirty="0"/>
            </a:br>
            <a:r>
              <a:rPr lang="en-US" dirty="0"/>
              <a:t>&lt;p&gt;This is another paragraph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correct:</a:t>
            </a:r>
          </a:p>
          <a:p>
            <a:pPr>
              <a:buNone/>
            </a:pPr>
            <a:r>
              <a:rPr lang="en-US" dirty="0"/>
              <a:t>	&lt;p&gt;This is a paragraph&lt;/p&gt;</a:t>
            </a:r>
            <a:br>
              <a:rPr lang="en-US" dirty="0"/>
            </a:br>
            <a:r>
              <a:rPr lang="en-US" dirty="0"/>
              <a:t>&lt;p&gt;This is another paragraph&lt;/p&gt;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7696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7696200" cy="11430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Content of a Web Page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4038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Text</a:t>
            </a:r>
          </a:p>
          <a:p>
            <a:pPr eaLnBrk="1" hangingPunct="1">
              <a:defRPr/>
            </a:pPr>
            <a:r>
              <a:rPr lang="en-GB" dirty="0"/>
              <a:t>Lists</a:t>
            </a:r>
          </a:p>
          <a:p>
            <a:pPr eaLnBrk="1" hangingPunct="1">
              <a:defRPr/>
            </a:pPr>
            <a:r>
              <a:rPr lang="en-GB" dirty="0"/>
              <a:t>Hyperlinks</a:t>
            </a:r>
          </a:p>
          <a:p>
            <a:pPr eaLnBrk="1" hangingPunct="1">
              <a:defRPr/>
            </a:pPr>
            <a:r>
              <a:rPr lang="en-GB" dirty="0"/>
              <a:t>Colour</a:t>
            </a:r>
          </a:p>
          <a:p>
            <a:pPr eaLnBrk="1" hangingPunct="1">
              <a:defRPr/>
            </a:pPr>
            <a:r>
              <a:rPr lang="en-GB" dirty="0"/>
              <a:t>Images</a:t>
            </a:r>
          </a:p>
          <a:p>
            <a:pPr>
              <a:defRPr/>
            </a:pPr>
            <a:r>
              <a:rPr lang="en-US" dirty="0"/>
              <a:t>Tables</a:t>
            </a:r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Sound</a:t>
            </a:r>
          </a:p>
          <a:p>
            <a:pPr eaLnBrk="1" hangingPunct="1">
              <a:defRPr/>
            </a:pPr>
            <a:r>
              <a:rPr lang="en-US" dirty="0"/>
              <a:t>Video</a:t>
            </a:r>
          </a:p>
          <a:p>
            <a:pPr eaLnBrk="1" hangingPunct="1">
              <a:defRPr/>
            </a:pPr>
            <a:r>
              <a:rPr lang="en-US" dirty="0"/>
              <a:t>Layers</a:t>
            </a:r>
          </a:p>
          <a:p>
            <a:pPr eaLnBrk="1" hangingPunct="1">
              <a:defRPr/>
            </a:pPr>
            <a:r>
              <a:rPr lang="en-US" dirty="0"/>
              <a:t>Frames</a:t>
            </a:r>
          </a:p>
          <a:p>
            <a:pPr eaLnBrk="1" hangingPunct="1">
              <a:defRPr/>
            </a:pPr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4785632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Differences Between XHTML And 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Empty Elements Must Be Closed</a:t>
            </a:r>
          </a:p>
          <a:p>
            <a:pPr>
              <a:buNone/>
            </a:pPr>
            <a:r>
              <a:rPr lang="en-US" sz="3000" dirty="0">
                <a:solidFill>
                  <a:srgbClr val="FF0000"/>
                </a:solidFill>
              </a:rPr>
              <a:t>This is wrong:</a:t>
            </a:r>
          </a:p>
          <a:p>
            <a:pPr>
              <a:buNone/>
            </a:pPr>
            <a:r>
              <a:rPr lang="en-US" sz="3000" dirty="0"/>
              <a:t>	A break: &lt;</a:t>
            </a:r>
            <a:r>
              <a:rPr lang="en-US" sz="3000" dirty="0" err="1"/>
              <a:t>br</a:t>
            </a:r>
            <a:r>
              <a:rPr lang="en-US" sz="3000" dirty="0"/>
              <a:t>&gt;</a:t>
            </a:r>
            <a:br>
              <a:rPr lang="en-US" sz="3000" dirty="0"/>
            </a:br>
            <a:r>
              <a:rPr lang="en-US" sz="3000" dirty="0"/>
              <a:t>A horizontal rule: &lt;hr&gt;</a:t>
            </a:r>
            <a:br>
              <a:rPr lang="en-US" sz="3000" dirty="0"/>
            </a:br>
            <a:r>
              <a:rPr lang="en-US" sz="3000" dirty="0"/>
              <a:t>An image: &lt;</a:t>
            </a:r>
            <a:r>
              <a:rPr lang="en-US" sz="3000" dirty="0" err="1"/>
              <a:t>img</a:t>
            </a:r>
            <a:r>
              <a:rPr lang="en-US" sz="3000" dirty="0"/>
              <a:t> </a:t>
            </a:r>
            <a:r>
              <a:rPr lang="en-US" sz="3000" dirty="0" err="1"/>
              <a:t>src</a:t>
            </a:r>
            <a:r>
              <a:rPr lang="en-US" sz="3000" dirty="0"/>
              <a:t>="happy.gif" alt="Happy face"&gt;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This is correct:</a:t>
            </a:r>
          </a:p>
          <a:p>
            <a:pPr>
              <a:buNone/>
            </a:pPr>
            <a:r>
              <a:rPr lang="en-US" sz="3000" dirty="0"/>
              <a:t>	A break: &lt;</a:t>
            </a:r>
            <a:r>
              <a:rPr lang="en-US" sz="3000" dirty="0" err="1"/>
              <a:t>br</a:t>
            </a:r>
            <a:r>
              <a:rPr lang="en-US" sz="3000" dirty="0"/>
              <a:t> /&gt;</a:t>
            </a:r>
            <a:br>
              <a:rPr lang="en-US" sz="3000" dirty="0"/>
            </a:br>
            <a:r>
              <a:rPr lang="en-US" sz="3000" dirty="0"/>
              <a:t>A horizontal rule: &lt;hr /&gt;</a:t>
            </a:r>
            <a:br>
              <a:rPr lang="en-US" sz="3000" dirty="0"/>
            </a:br>
            <a:r>
              <a:rPr lang="en-US" sz="3000" dirty="0"/>
              <a:t>An image: &lt;</a:t>
            </a:r>
            <a:r>
              <a:rPr lang="en-US" sz="3000" dirty="0" err="1"/>
              <a:t>img</a:t>
            </a:r>
            <a:r>
              <a:rPr lang="en-US" sz="3000" dirty="0"/>
              <a:t> </a:t>
            </a:r>
            <a:r>
              <a:rPr lang="en-US" sz="3000" dirty="0" err="1"/>
              <a:t>src</a:t>
            </a:r>
            <a:r>
              <a:rPr lang="en-US" sz="3000" dirty="0"/>
              <a:t>="happy.gif" alt="Happy face" /&gt;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7696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648200"/>
            <a:ext cx="7696200" cy="1371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3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Differences Between XHTML And 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XHTML Elements Must Be In Lower Case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This is wrong:</a:t>
            </a:r>
          </a:p>
          <a:p>
            <a:pPr>
              <a:buNone/>
            </a:pPr>
            <a:r>
              <a:rPr lang="en-US" dirty="0"/>
              <a:t>	&lt;BODY&gt;</a:t>
            </a:r>
            <a:br>
              <a:rPr lang="en-US" dirty="0"/>
            </a:br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&lt;/BODY&gt;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This is correct:</a:t>
            </a:r>
          </a:p>
          <a:p>
            <a:pPr>
              <a:buNone/>
            </a:pPr>
            <a:r>
              <a:rPr lang="en-US" dirty="0"/>
              <a:t>	&lt;body&gt;</a:t>
            </a:r>
            <a:br>
              <a:rPr lang="en-US" dirty="0"/>
            </a:br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&lt;/body&gt;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7696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648200"/>
            <a:ext cx="7696200" cy="1371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8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Differences Between XHTML And 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Some More XHTML Syntax Rules</a:t>
            </a:r>
          </a:p>
          <a:p>
            <a:pPr lvl="1"/>
            <a:r>
              <a:rPr lang="en-US" dirty="0"/>
              <a:t>Attribute names must be in </a:t>
            </a:r>
            <a:r>
              <a:rPr lang="en-US" b="1" dirty="0"/>
              <a:t>lower case</a:t>
            </a:r>
            <a:endParaRPr lang="en-US" dirty="0"/>
          </a:p>
          <a:p>
            <a:pPr lvl="1"/>
            <a:r>
              <a:rPr lang="en-US" dirty="0"/>
              <a:t>Attribute values must be </a:t>
            </a:r>
            <a:r>
              <a:rPr lang="en-US" b="1" dirty="0"/>
              <a:t>quoted</a:t>
            </a:r>
            <a:endParaRPr lang="en-US" dirty="0"/>
          </a:p>
          <a:p>
            <a:pPr lvl="1"/>
            <a:r>
              <a:rPr lang="en-US" dirty="0"/>
              <a:t>The id attribute </a:t>
            </a:r>
            <a:r>
              <a:rPr lang="en-US" b="1" dirty="0"/>
              <a:t>replaces</a:t>
            </a:r>
            <a:r>
              <a:rPr lang="en-US" dirty="0"/>
              <a:t> the name attribute</a:t>
            </a:r>
          </a:p>
          <a:p>
            <a:pPr lvl="1"/>
            <a:r>
              <a:rPr lang="en-US" dirty="0"/>
              <a:t>The XHTML DTD defines </a:t>
            </a:r>
            <a:r>
              <a:rPr lang="en-US" b="1" dirty="0"/>
              <a:t>mandatory</a:t>
            </a:r>
            <a:r>
              <a:rPr lang="en-US" dirty="0"/>
              <a:t>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282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advanced topic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3-1CB2-46EF-B475-527B9FCF345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1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897"/>
          </a:xfrm>
        </p:spPr>
        <p:txBody>
          <a:bodyPr>
            <a:normAutofit fontScale="90000"/>
          </a:bodyPr>
          <a:lstStyle/>
          <a:p>
            <a:r>
              <a:rPr dirty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6467"/>
            <a:ext cx="8382000" cy="504138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HTML elements can have </a:t>
            </a:r>
            <a:r>
              <a:rPr lang="en-US" sz="3600" b="1" dirty="0"/>
              <a:t>attributes</a:t>
            </a:r>
            <a:endParaRPr lang="en-US" sz="3600" dirty="0"/>
          </a:p>
          <a:p>
            <a:r>
              <a:rPr lang="en-US" sz="3600" dirty="0"/>
              <a:t>Attributes provide </a:t>
            </a:r>
            <a:r>
              <a:rPr lang="en-US" sz="3600" b="1" dirty="0"/>
              <a:t>additional information</a:t>
            </a:r>
            <a:r>
              <a:rPr lang="en-US" sz="3600" dirty="0"/>
              <a:t> about an element</a:t>
            </a:r>
          </a:p>
          <a:p>
            <a:r>
              <a:rPr lang="en-US" sz="3600" dirty="0"/>
              <a:t>Attributes are always specified in </a:t>
            </a:r>
            <a:r>
              <a:rPr lang="en-US" sz="3600" b="1" dirty="0"/>
              <a:t>the start tag</a:t>
            </a:r>
            <a:endParaRPr lang="en-US" sz="3600" dirty="0"/>
          </a:p>
          <a:p>
            <a:r>
              <a:rPr lang="en-US" sz="3600" dirty="0"/>
              <a:t>Attributes come in name/value pairs like: </a:t>
            </a:r>
            <a:r>
              <a:rPr lang="en-US" sz="3600" b="1" dirty="0"/>
              <a:t>name="value”</a:t>
            </a:r>
          </a:p>
          <a:p>
            <a:r>
              <a:rPr lang="en-US" sz="3600" dirty="0"/>
              <a:t>Value may be string or numeric</a:t>
            </a:r>
          </a:p>
          <a:p>
            <a:r>
              <a:rPr lang="en-US" sz="3600" dirty="0"/>
              <a:t>Some elements don’t have attributes ( &lt;</a:t>
            </a:r>
            <a:r>
              <a:rPr lang="en-US" sz="3600" dirty="0" err="1"/>
              <a:t>br</a:t>
            </a:r>
            <a:r>
              <a:rPr lang="en-US" sz="3600" dirty="0"/>
              <a:t> /&gt;)</a:t>
            </a:r>
          </a:p>
        </p:txBody>
      </p:sp>
    </p:spTree>
    <p:extLst>
      <p:ext uri="{BB962C8B-B14F-4D97-AF65-F5344CB8AC3E}">
        <p14:creationId xmlns:p14="http://schemas.microsoft.com/office/powerpoint/2010/main" val="5022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897"/>
          </a:xfrm>
        </p:spPr>
        <p:txBody>
          <a:bodyPr>
            <a:normAutofit fontScale="90000"/>
          </a:bodyPr>
          <a:lstStyle/>
          <a:p>
            <a:r>
              <a:t>HTML Standard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05849"/>
          </a:xfrm>
        </p:spPr>
        <p:txBody>
          <a:bodyPr/>
          <a:lstStyle/>
          <a:p>
            <a:r>
              <a:rPr lang="en-US" dirty="0"/>
              <a:t>Core Attributes (</a:t>
            </a:r>
            <a:r>
              <a:rPr lang="en-US" b="1" dirty="0"/>
              <a:t>name, class, id, style, title</a:t>
            </a:r>
            <a:r>
              <a:rPr lang="en-US" dirty="0"/>
              <a:t> etc)</a:t>
            </a:r>
          </a:p>
          <a:p>
            <a:r>
              <a:rPr lang="en-US" dirty="0"/>
              <a:t>Language Attributes (</a:t>
            </a:r>
            <a:r>
              <a:rPr lang="en-US" dirty="0" err="1"/>
              <a:t>lang</a:t>
            </a:r>
            <a:r>
              <a:rPr lang="en-US" dirty="0"/>
              <a:t>, dir etc)</a:t>
            </a:r>
          </a:p>
          <a:p>
            <a:r>
              <a:rPr lang="en-US" dirty="0"/>
              <a:t>Keyboard Attributes (</a:t>
            </a:r>
            <a:r>
              <a:rPr lang="en-US" dirty="0" err="1"/>
              <a:t>accesskey</a:t>
            </a:r>
            <a:r>
              <a:rPr lang="en-US" dirty="0"/>
              <a:t>, </a:t>
            </a:r>
            <a:r>
              <a:rPr lang="en-US" dirty="0" err="1"/>
              <a:t>tabindex</a:t>
            </a:r>
            <a:r>
              <a:rPr lang="en-US" dirty="0"/>
              <a:t> etc)</a:t>
            </a:r>
          </a:p>
          <a:p>
            <a:r>
              <a:rPr lang="en-US" dirty="0"/>
              <a:t>Event Attributes</a:t>
            </a:r>
          </a:p>
          <a:p>
            <a:pPr lvl="1"/>
            <a:r>
              <a:rPr lang="en-US" dirty="0"/>
              <a:t>Form Events  (</a:t>
            </a:r>
            <a:r>
              <a:rPr lang="en-US" dirty="0" err="1"/>
              <a:t>onblur</a:t>
            </a:r>
            <a:r>
              <a:rPr lang="en-US" dirty="0"/>
              <a:t>, </a:t>
            </a:r>
            <a:r>
              <a:rPr lang="en-US" dirty="0" err="1"/>
              <a:t>onfocus</a:t>
            </a:r>
            <a:r>
              <a:rPr lang="en-US" dirty="0"/>
              <a:t> etc)</a:t>
            </a:r>
          </a:p>
          <a:p>
            <a:pPr lvl="1"/>
            <a:r>
              <a:rPr lang="en-US" dirty="0"/>
              <a:t>Keyboard Events (</a:t>
            </a:r>
            <a:r>
              <a:rPr lang="en-US" dirty="0" err="1"/>
              <a:t>onkeydown</a:t>
            </a:r>
            <a:r>
              <a:rPr lang="en-US" dirty="0"/>
              <a:t>, </a:t>
            </a:r>
            <a:r>
              <a:rPr lang="en-US" dirty="0" err="1"/>
              <a:t>onkeypress</a:t>
            </a:r>
            <a:r>
              <a:rPr lang="en-US" dirty="0"/>
              <a:t> etc…)</a:t>
            </a:r>
          </a:p>
          <a:p>
            <a:pPr lvl="1"/>
            <a:r>
              <a:rPr lang="en-US" dirty="0"/>
              <a:t>Mouse Events (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ondblclick</a:t>
            </a:r>
            <a:r>
              <a:rPr lang="en-US" dirty="0"/>
              <a:t> etc…)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897"/>
          </a:xfrm>
        </p:spPr>
        <p:txBody>
          <a:bodyPr>
            <a:normAutofit fontScale="90000"/>
          </a:bodyPr>
          <a:lstStyle/>
          <a:p>
            <a:r>
              <a:rPr lang="en-US" dirty="0"/>
              <a:t>Core Attributes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05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attributes are applied to all the HTML elements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id</a:t>
            </a:r>
          </a:p>
          <a:p>
            <a:pPr lvl="2"/>
            <a:r>
              <a:rPr lang="en-US" dirty="0"/>
              <a:t>a unique identifier for this element in the document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class</a:t>
            </a:r>
          </a:p>
          <a:p>
            <a:pPr lvl="2"/>
            <a:r>
              <a:rPr lang="en-US" dirty="0"/>
              <a:t>classifies this element into one or more subtypes</a:t>
            </a:r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lang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specifies the language of this element’s content along with the language of any attribute content (for example, that inside the title attribute)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897"/>
          </a:xfrm>
        </p:spPr>
        <p:txBody>
          <a:bodyPr>
            <a:normAutofit fontScale="90000"/>
          </a:bodyPr>
          <a:lstStyle/>
          <a:p>
            <a:r>
              <a:rPr lang="en-US" dirty="0"/>
              <a:t>Core Attributes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05849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err="1">
                <a:solidFill>
                  <a:srgbClr val="00B0F0"/>
                </a:solidFill>
              </a:rPr>
              <a:t>dir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specifies the reading direction for text as left to right (</a:t>
            </a:r>
            <a:r>
              <a:rPr lang="en-US" dirty="0" err="1"/>
              <a:t>ltr</a:t>
            </a:r>
            <a:r>
              <a:rPr lang="en-US" dirty="0"/>
              <a:t>) or right to left (</a:t>
            </a:r>
            <a:r>
              <a:rPr lang="en-US" dirty="0" err="1"/>
              <a:t>rtl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style</a:t>
            </a:r>
          </a:p>
          <a:p>
            <a:pPr lvl="2"/>
            <a:r>
              <a:rPr lang="en-US" dirty="0"/>
              <a:t>specifies an inline style for this element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title</a:t>
            </a:r>
          </a:p>
          <a:p>
            <a:pPr lvl="2"/>
            <a:r>
              <a:rPr lang="en-US" dirty="0"/>
              <a:t>provides extra information about the element</a:t>
            </a:r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xml:lang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specifies the language of the content inside this element in XHTML documents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Event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attributes that is used to </a:t>
            </a:r>
            <a:r>
              <a:rPr lang="en-US" sz="2800" u="sng" dirty="0"/>
              <a:t>capture an event</a:t>
            </a:r>
            <a:r>
              <a:rPr lang="en-US" sz="2800" dirty="0"/>
              <a:t>, and </a:t>
            </a:r>
            <a:r>
              <a:rPr lang="en-US" sz="2800" u="sng" dirty="0"/>
              <a:t>trigger an action</a:t>
            </a:r>
            <a:r>
              <a:rPr lang="en-US" sz="2800" dirty="0"/>
              <a:t> with a client-side scripting language such as JavaScript</a:t>
            </a:r>
          </a:p>
          <a:p>
            <a:pPr lvl="1"/>
            <a:r>
              <a:rPr lang="en-US" b="1" dirty="0" err="1">
                <a:hlinkClick r:id="rId2"/>
              </a:rPr>
              <a:t>onblur</a:t>
            </a:r>
            <a:br>
              <a:rPr lang="en-US" dirty="0"/>
            </a:br>
            <a:r>
              <a:rPr lang="en-US" dirty="0"/>
              <a:t>captures the moment that this element loses focus</a:t>
            </a:r>
          </a:p>
          <a:p>
            <a:pPr lvl="1"/>
            <a:r>
              <a:rPr lang="en-US" b="1" dirty="0" err="1">
                <a:hlinkClick r:id="rId3"/>
              </a:rPr>
              <a:t>onchange</a:t>
            </a:r>
            <a:br>
              <a:rPr lang="en-US" dirty="0"/>
            </a:br>
            <a:r>
              <a:rPr lang="en-US" dirty="0"/>
              <a:t>captures the moment when the value of this element is changed</a:t>
            </a:r>
          </a:p>
          <a:p>
            <a:pPr lvl="1"/>
            <a:r>
              <a:rPr lang="en-US" b="1" dirty="0" err="1">
                <a:hlinkClick r:id="rId4"/>
              </a:rPr>
              <a:t>onclick</a:t>
            </a:r>
            <a:br>
              <a:rPr lang="en-US" dirty="0"/>
            </a:br>
            <a:r>
              <a:rPr lang="en-US" dirty="0"/>
              <a:t>captures a mouse click on the element</a:t>
            </a:r>
          </a:p>
          <a:p>
            <a:pPr lvl="1"/>
            <a:r>
              <a:rPr lang="en-US" b="1" dirty="0" err="1">
                <a:hlinkClick r:id="rId5"/>
              </a:rPr>
              <a:t>ondblclick</a:t>
            </a:r>
            <a:br>
              <a:rPr lang="en-US" dirty="0"/>
            </a:br>
            <a:r>
              <a:rPr lang="en-US" dirty="0"/>
              <a:t>captures a double mouse click on this element</a:t>
            </a:r>
          </a:p>
          <a:p>
            <a:pPr lvl="1"/>
            <a:r>
              <a:rPr lang="en-US" b="1" dirty="0" err="1">
                <a:hlinkClick r:id="rId6"/>
              </a:rPr>
              <a:t>onfocus</a:t>
            </a:r>
            <a:br>
              <a:rPr lang="en-US" dirty="0"/>
            </a:br>
            <a:r>
              <a:rPr lang="en-US" dirty="0"/>
              <a:t>captures the moment that this element receives focus, either via the cursor or keyboard navigation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244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attributes that is used to </a:t>
            </a:r>
            <a:r>
              <a:rPr lang="en-US" sz="3600" u="sng" dirty="0"/>
              <a:t>capture an event</a:t>
            </a:r>
            <a:r>
              <a:rPr lang="en-US" sz="3600" dirty="0"/>
              <a:t>, and </a:t>
            </a:r>
            <a:r>
              <a:rPr lang="en-US" sz="3600" u="sng" dirty="0"/>
              <a:t>trigger an action</a:t>
            </a:r>
            <a:r>
              <a:rPr lang="en-US" sz="3600" dirty="0"/>
              <a:t> with a client-side scripting language such as JavaScript</a:t>
            </a:r>
          </a:p>
          <a:p>
            <a:pPr lvl="1"/>
            <a:r>
              <a:rPr lang="en-US" sz="2900" b="1" dirty="0" err="1">
                <a:hlinkClick r:id="rId2"/>
              </a:rPr>
              <a:t>onkeydown</a:t>
            </a:r>
            <a:br>
              <a:rPr lang="en-US" sz="2900" dirty="0"/>
            </a:br>
            <a:r>
              <a:rPr lang="en-US" sz="2900" dirty="0"/>
              <a:t>captures the event in which a key pressed down (but not released) while focus is on the element</a:t>
            </a:r>
          </a:p>
          <a:p>
            <a:pPr lvl="1"/>
            <a:r>
              <a:rPr lang="en-US" sz="2900" b="1" dirty="0" err="1">
                <a:hlinkClick r:id="rId3"/>
              </a:rPr>
              <a:t>onkeypress</a:t>
            </a:r>
            <a:br>
              <a:rPr lang="en-US" sz="2900" dirty="0"/>
            </a:br>
            <a:r>
              <a:rPr lang="en-US" sz="2900" dirty="0"/>
              <a:t>captures a key press while focus is on this element</a:t>
            </a:r>
          </a:p>
          <a:p>
            <a:pPr lvl="1"/>
            <a:r>
              <a:rPr lang="en-US" sz="2900" b="1" dirty="0" err="1">
                <a:hlinkClick r:id="rId4"/>
              </a:rPr>
              <a:t>onkeyup</a:t>
            </a:r>
            <a:br>
              <a:rPr lang="en-US" sz="2900" dirty="0"/>
            </a:br>
            <a:r>
              <a:rPr lang="en-US" sz="2900" dirty="0"/>
              <a:t>captures the moment at which a pressed key is released while focus is on the element</a:t>
            </a:r>
          </a:p>
          <a:p>
            <a:pPr lvl="1"/>
            <a:r>
              <a:rPr lang="en-US" sz="2900" b="1" dirty="0" err="1">
                <a:hlinkClick r:id="rId5"/>
              </a:rPr>
              <a:t>onload</a:t>
            </a:r>
            <a:br>
              <a:rPr lang="en-US" sz="2900" dirty="0"/>
            </a:br>
            <a:r>
              <a:rPr lang="en-US" sz="2900" dirty="0"/>
              <a:t>catches the point at which a page has completely loaded</a:t>
            </a:r>
          </a:p>
          <a:p>
            <a:pPr lvl="1"/>
            <a:r>
              <a:rPr lang="en-US" sz="2900" b="1" dirty="0" err="1">
                <a:hlinkClick r:id="rId6"/>
              </a:rPr>
              <a:t>onmousedown</a:t>
            </a:r>
            <a:br>
              <a:rPr lang="en-US" sz="2900" dirty="0"/>
            </a:br>
            <a:r>
              <a:rPr lang="en-US" sz="2900" dirty="0"/>
              <a:t>captures the pressing down of the mouse button while the cursor is positioned over the element</a:t>
            </a:r>
          </a:p>
          <a:p>
            <a:pPr lvl="1"/>
            <a:r>
              <a:rPr lang="en-US" sz="2900" b="1" dirty="0" err="1">
                <a:hlinkClick r:id="rId7"/>
              </a:rPr>
              <a:t>onmousemove</a:t>
            </a:r>
            <a:br>
              <a:rPr lang="en-US" sz="2900" dirty="0"/>
            </a:br>
            <a:r>
              <a:rPr lang="en-US" sz="2900" dirty="0"/>
              <a:t>captures a mouse movement within this element</a:t>
            </a:r>
          </a:p>
          <a:p>
            <a:pPr lvl="1"/>
            <a:r>
              <a:rPr lang="en-US" sz="2900" b="1" dirty="0" err="1">
                <a:hlinkClick r:id="rId8"/>
              </a:rPr>
              <a:t>onmouseout</a:t>
            </a:r>
            <a:br>
              <a:rPr lang="en-US" sz="2900" dirty="0"/>
            </a:br>
            <a:r>
              <a:rPr lang="en-US" sz="2900" dirty="0"/>
              <a:t>captures the movement of a cursor off an area covered by this element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90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How does browser display the page?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All Web pages contain instructions for display </a:t>
            </a:r>
          </a:p>
          <a:p>
            <a:pPr eaLnBrk="1" hangingPunct="1">
              <a:defRPr/>
            </a:pPr>
            <a:r>
              <a:rPr lang="en-US" dirty="0"/>
              <a:t>The browser displays the page by reading these instructions. </a:t>
            </a:r>
          </a:p>
          <a:p>
            <a:pPr eaLnBrk="1" hangingPunct="1">
              <a:defRPr/>
            </a:pPr>
            <a:r>
              <a:rPr lang="en-US" dirty="0"/>
              <a:t>The most common display instructions are called HTML/XHTML tags. </a:t>
            </a:r>
          </a:p>
          <a:p>
            <a:pPr eaLnBrk="1" hangingPunct="1">
              <a:defRPr/>
            </a:pPr>
            <a:r>
              <a:rPr lang="en-US" dirty="0"/>
              <a:t>HTML tags look like this</a:t>
            </a:r>
            <a:br>
              <a:rPr lang="en-US" dirty="0"/>
            </a:br>
            <a:r>
              <a:rPr lang="en-US" dirty="0"/>
              <a:t> &lt;h1&gt;This is a heading&lt;/h1&gt;. </a:t>
            </a:r>
          </a:p>
        </p:txBody>
      </p:sp>
    </p:spTree>
    <p:extLst>
      <p:ext uri="{BB962C8B-B14F-4D97-AF65-F5344CB8AC3E}">
        <p14:creationId xmlns:p14="http://schemas.microsoft.com/office/powerpoint/2010/main" val="40751071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Event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attributes that is used to </a:t>
            </a:r>
            <a:r>
              <a:rPr lang="en-US" sz="2800" u="sng" dirty="0"/>
              <a:t>capture an event</a:t>
            </a:r>
            <a:r>
              <a:rPr lang="en-US" sz="2800" dirty="0"/>
              <a:t>, and </a:t>
            </a:r>
            <a:r>
              <a:rPr lang="en-US" sz="2800" u="sng" dirty="0"/>
              <a:t>trigger an action</a:t>
            </a:r>
            <a:r>
              <a:rPr lang="en-US" sz="2800" dirty="0"/>
              <a:t> with a client-side scripting language such as JavaScript</a:t>
            </a:r>
          </a:p>
          <a:p>
            <a:endParaRPr lang="en-US" dirty="0"/>
          </a:p>
          <a:p>
            <a:pPr lvl="1"/>
            <a:r>
              <a:rPr lang="en-US" b="1" dirty="0" err="1">
                <a:hlinkClick r:id="rId2"/>
              </a:rPr>
              <a:t>onmouseover</a:t>
            </a:r>
            <a:br>
              <a:rPr lang="en-US" dirty="0"/>
            </a:br>
            <a:r>
              <a:rPr lang="en-US" dirty="0"/>
              <a:t>captures the movement of a cursor into an area covered by this element</a:t>
            </a:r>
          </a:p>
          <a:p>
            <a:pPr lvl="1"/>
            <a:r>
              <a:rPr lang="en-US" b="1" dirty="0" err="1">
                <a:hlinkClick r:id="rId3"/>
              </a:rPr>
              <a:t>onmouseup</a:t>
            </a:r>
            <a:br>
              <a:rPr lang="en-US" dirty="0"/>
            </a:br>
            <a:r>
              <a:rPr lang="en-US" dirty="0"/>
              <a:t>captures the release of a previously pressed mouse button while the cursor is over the element</a:t>
            </a:r>
          </a:p>
          <a:p>
            <a:pPr lvl="1"/>
            <a:r>
              <a:rPr lang="en-US" b="1" dirty="0" err="1">
                <a:hlinkClick r:id="rId4"/>
              </a:rPr>
              <a:t>onreset</a:t>
            </a:r>
            <a:br>
              <a:rPr lang="en-US" dirty="0"/>
            </a:br>
            <a:r>
              <a:rPr lang="en-US" dirty="0"/>
              <a:t>captures the moment that this form’s Reset button is activated</a:t>
            </a:r>
          </a:p>
          <a:p>
            <a:pPr lvl="1"/>
            <a:r>
              <a:rPr lang="en-US" b="1" dirty="0" err="1">
                <a:hlinkClick r:id="rId5"/>
              </a:rPr>
              <a:t>onselect</a:t>
            </a:r>
            <a:br>
              <a:rPr lang="en-US" dirty="0"/>
            </a:br>
            <a:r>
              <a:rPr lang="en-US" dirty="0"/>
              <a:t>captures the event in which the user selects, or highlights, text in the element</a:t>
            </a:r>
          </a:p>
          <a:p>
            <a:pPr lvl="1"/>
            <a:r>
              <a:rPr lang="en-US" b="1" dirty="0" err="1">
                <a:hlinkClick r:id="rId6"/>
              </a:rPr>
              <a:t>onsubmit</a:t>
            </a:r>
            <a:br>
              <a:rPr lang="en-US" dirty="0"/>
            </a:br>
            <a:r>
              <a:rPr lang="en-US" dirty="0"/>
              <a:t>captures the moment that the form element to which this attribute is applied is submitted</a:t>
            </a:r>
          </a:p>
          <a:p>
            <a:pPr lvl="1"/>
            <a:r>
              <a:rPr lang="en-US" b="1" dirty="0" err="1">
                <a:hlinkClick r:id="rId7"/>
              </a:rPr>
              <a:t>onunload</a:t>
            </a:r>
            <a:br>
              <a:rPr lang="en-US" dirty="0"/>
            </a:br>
            <a:r>
              <a:rPr lang="en-US" dirty="0"/>
              <a:t>catches the point at which a page has unloaded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8261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371725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309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4723</Words>
  <Application>Microsoft Office PowerPoint</Application>
  <PresentationFormat>On-screen Show (4:3)</PresentationFormat>
  <Paragraphs>602</Paragraphs>
  <Slides>91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Arial Unicode MS</vt:lpstr>
      <vt:lpstr>Calibri</vt:lpstr>
      <vt:lpstr>Courier New</vt:lpstr>
      <vt:lpstr>Wingdings</vt:lpstr>
      <vt:lpstr>Office Theme</vt:lpstr>
      <vt:lpstr>1_Office Theme</vt:lpstr>
      <vt:lpstr> Intro to HTML and HTML5</vt:lpstr>
      <vt:lpstr>Workshop Outline</vt:lpstr>
      <vt:lpstr>Required Resources</vt:lpstr>
      <vt:lpstr>So lets start….</vt:lpstr>
      <vt:lpstr>What is WWW?</vt:lpstr>
      <vt:lpstr>How does the Web Works?</vt:lpstr>
      <vt:lpstr>How does the Web Works with Dynamic content</vt:lpstr>
      <vt:lpstr>Content of a Web Page</vt:lpstr>
      <vt:lpstr>How does browser display the page?</vt:lpstr>
      <vt:lpstr>HTML </vt:lpstr>
      <vt:lpstr>HTML Markup Tags</vt:lpstr>
      <vt:lpstr>Tags</vt:lpstr>
      <vt:lpstr>Tags</vt:lpstr>
      <vt:lpstr>Tags</vt:lpstr>
      <vt:lpstr>HTML Element Syntax</vt:lpstr>
      <vt:lpstr>HTML Element Syntax</vt:lpstr>
      <vt:lpstr>What Is XHTML? </vt:lpstr>
      <vt:lpstr>PowerPoint Presentation</vt:lpstr>
      <vt:lpstr>Mandatory XHTML Elements </vt:lpstr>
      <vt:lpstr>An XHTML Example</vt:lpstr>
      <vt:lpstr>An HTML5 Example</vt:lpstr>
      <vt:lpstr>HTML5 - What Are the Main Differences?</vt:lpstr>
      <vt:lpstr>HTML5 - What Are the Main Differences?</vt:lpstr>
      <vt:lpstr>Document Type Definitions (DTD)</vt:lpstr>
      <vt:lpstr>!DOCTYPE</vt:lpstr>
      <vt:lpstr>&lt;body&gt; Tag </vt:lpstr>
      <vt:lpstr>&lt;h1&gt; to &lt;h6&gt; </vt:lpstr>
      <vt:lpstr>PowerPoint Presentation</vt:lpstr>
      <vt:lpstr>&lt;p&gt; Tag </vt:lpstr>
      <vt:lpstr>PowerPoint Presentation</vt:lpstr>
      <vt:lpstr>&lt;br /&gt; Tag </vt:lpstr>
      <vt:lpstr>PowerPoint Presentation</vt:lpstr>
      <vt:lpstr>&lt;font&gt; Tag</vt:lpstr>
      <vt:lpstr>PowerPoint Presentation</vt:lpstr>
      <vt:lpstr>&lt;a&gt; Tag </vt:lpstr>
      <vt:lpstr>PowerPoint Presentation</vt:lpstr>
      <vt:lpstr>Various text related tag</vt:lpstr>
      <vt:lpstr> </vt:lpstr>
      <vt:lpstr>&lt;img&gt; Tag </vt:lpstr>
      <vt:lpstr>PowerPoint Presentation</vt:lpstr>
      <vt:lpstr>&lt;table&gt; Tag </vt:lpstr>
      <vt:lpstr>&lt;table&gt; Tag (cont.)</vt:lpstr>
      <vt:lpstr>PowerPoint Presentation</vt:lpstr>
      <vt:lpstr>Lists</vt:lpstr>
      <vt:lpstr>&lt;ul&gt; Tag </vt:lpstr>
      <vt:lpstr>PowerPoint Presentation</vt:lpstr>
      <vt:lpstr>&lt;ul&gt;- as top menu</vt:lpstr>
      <vt:lpstr>&lt;ul&gt;- as sidrbar menu</vt:lpstr>
      <vt:lpstr>&lt;ol&gt; Tag </vt:lpstr>
      <vt:lpstr>PowerPoint Presentation</vt:lpstr>
      <vt:lpstr>&lt;dl&gt; Tag </vt:lpstr>
      <vt:lpstr>PowerPoint Presentation</vt:lpstr>
      <vt:lpstr>&lt;div&gt; Tag </vt:lpstr>
      <vt:lpstr>PowerPoint Presentation</vt:lpstr>
      <vt:lpstr>&lt;form&gt; tag</vt:lpstr>
      <vt:lpstr>&lt;input /&gt; tag</vt:lpstr>
      <vt:lpstr>&lt;input&gt;- textbox</vt:lpstr>
      <vt:lpstr>&lt;input&gt;- password</vt:lpstr>
      <vt:lpstr>&lt;input&gt; - radio</vt:lpstr>
      <vt:lpstr>&lt;input&gt; - checkbox</vt:lpstr>
      <vt:lpstr>&lt;textarea&gt; tag</vt:lpstr>
      <vt:lpstr>&lt;select&gt; tag</vt:lpstr>
      <vt:lpstr>&lt;select&gt; tag</vt:lpstr>
      <vt:lpstr>&lt;select&gt; tag</vt:lpstr>
      <vt:lpstr>&lt;select&gt; tag</vt:lpstr>
      <vt:lpstr>&lt;submit /&gt; tag</vt:lpstr>
      <vt:lpstr>Forms Element- submit</vt:lpstr>
      <vt:lpstr>HTML Forms</vt:lpstr>
      <vt:lpstr>HTML form</vt:lpstr>
      <vt:lpstr>&lt;head&gt; Tag </vt:lpstr>
      <vt:lpstr>&lt;style&gt; Tag </vt:lpstr>
      <vt:lpstr>&lt;link&gt; Tag </vt:lpstr>
      <vt:lpstr>&lt;script&gt; Tag </vt:lpstr>
      <vt:lpstr>&lt;meta&gt; Tag </vt:lpstr>
      <vt:lpstr>&lt;meta&gt; Tag</vt:lpstr>
      <vt:lpstr>http-equiv</vt:lpstr>
      <vt:lpstr>&lt;title&gt; Tag </vt:lpstr>
      <vt:lpstr>Differences Between XHTML And HTML</vt:lpstr>
      <vt:lpstr>Differences Between XHTML And HTML</vt:lpstr>
      <vt:lpstr>Differences Between XHTML And HTML</vt:lpstr>
      <vt:lpstr>Differences Between XHTML And HTML</vt:lpstr>
      <vt:lpstr>Differences Between XHTML And HTML</vt:lpstr>
      <vt:lpstr>Some advanced topic</vt:lpstr>
      <vt:lpstr>HTML Attributes</vt:lpstr>
      <vt:lpstr>HTML Standard Attributes</vt:lpstr>
      <vt:lpstr>Core Attributes</vt:lpstr>
      <vt:lpstr>Core Attributes</vt:lpstr>
      <vt:lpstr>Event Attributes</vt:lpstr>
      <vt:lpstr>Event Attributes</vt:lpstr>
      <vt:lpstr>Event Attributes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Kushal</dc:creator>
  <cp:lastModifiedBy>A.F.M. Mahbubur Rahman</cp:lastModifiedBy>
  <cp:revision>368</cp:revision>
  <dcterms:created xsi:type="dcterms:W3CDTF">2010-06-03T03:25:28Z</dcterms:created>
  <dcterms:modified xsi:type="dcterms:W3CDTF">2020-12-08T17:21:52Z</dcterms:modified>
</cp:coreProperties>
</file>