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57" r:id="rId4"/>
    <p:sldId id="272" r:id="rId5"/>
    <p:sldId id="259" r:id="rId6"/>
    <p:sldId id="273" r:id="rId7"/>
    <p:sldId id="276" r:id="rId8"/>
    <p:sldId id="264" r:id="rId9"/>
    <p:sldId id="275" r:id="rId10"/>
    <p:sldId id="263" r:id="rId11"/>
    <p:sldId id="266" r:id="rId12"/>
    <p:sldId id="267" r:id="rId13"/>
    <p:sldId id="268" r:id="rId14"/>
    <p:sldId id="269" r:id="rId15"/>
    <p:sldId id="277" r:id="rId16"/>
    <p:sldId id="280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820000"/>
    <a:srgbClr val="9600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408" autoAdjust="0"/>
  </p:normalViewPr>
  <p:slideViewPr>
    <p:cSldViewPr snapToGrid="0">
      <p:cViewPr varScale="1">
        <p:scale>
          <a:sx n="63" d="100"/>
          <a:sy n="63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5708-5E9C-4077-83DA-CF4BAB984CE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6BC33-F835-4AA0-A2FB-8F61AF6A0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magnification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6BC33-F835-4AA0-A2FB-8F61AF6A0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6BC33-F835-4AA0-A2FB-8F61AF6A0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Force field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refers to the functional form and parameter sets used to calculate the potential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6BC33-F835-4AA0-A2FB-8F61AF6A0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justify whether developed models are able to predict the MD parameters, we feed the experimental measurements to the trained prediction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6BC33-F835-4AA0-A2FB-8F61AF6A04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409"/>
            <a:ext cx="7772400" cy="1098553"/>
          </a:xfrm>
        </p:spPr>
        <p:txBody>
          <a:bodyPr anchor="b">
            <a:normAutofit/>
          </a:bodyPr>
          <a:lstStyle>
            <a:lvl1pPr algn="ctr">
              <a:defRPr sz="5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D971-21DE-4666-8A74-94D939C0CC6B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1444487"/>
          </a:xfrm>
          <a:prstGeom prst="rect">
            <a:avLst/>
          </a:prstGeom>
          <a:solidFill>
            <a:srgbClr val="B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26" name="Picture 2" descr="University of Chicago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38" y="122946"/>
            <a:ext cx="1198597" cy="119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464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41528" y="3509963"/>
            <a:ext cx="222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</a:t>
            </a:r>
            <a:r>
              <a:rPr lang="en-US" sz="1600" baseline="0" dirty="0" smtClean="0">
                <a:solidFill>
                  <a:schemeClr val="bg1"/>
                </a:solidFill>
              </a:rPr>
              <a:t> INSTITUTE FOR</a:t>
            </a:r>
          </a:p>
          <a:p>
            <a:r>
              <a:rPr lang="en-US" sz="2400" baseline="0" dirty="0" smtClean="0">
                <a:solidFill>
                  <a:schemeClr val="bg1"/>
                </a:solidFill>
              </a:rPr>
              <a:t>MOLECULAR</a:t>
            </a:r>
          </a:p>
          <a:p>
            <a:r>
              <a:rPr lang="en-US" sz="2400" baseline="0" dirty="0" smtClean="0">
                <a:solidFill>
                  <a:schemeClr val="bg1"/>
                </a:solidFill>
              </a:rPr>
              <a:t>ENGINEERING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246610"/>
            <a:ext cx="2686050" cy="8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"/>
            <a:ext cx="9144000" cy="507930"/>
          </a:xfrm>
          <a:prstGeom prst="rect">
            <a:avLst/>
          </a:prstGeom>
          <a:solidFill>
            <a:srgbClr val="B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9967"/>
            <a:ext cx="7886700" cy="1060724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D1C-DF27-4889-A6DA-D4915C5BEDEF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81980"/>
            <a:ext cx="1838325" cy="369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6" y="60569"/>
            <a:ext cx="1335254" cy="4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C29C-5658-49AC-A3A0-92B3A2BE2C1F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9242-9336-4405-8B58-1A5D39B5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5105"/>
            <a:ext cx="7772400" cy="1098553"/>
          </a:xfrm>
        </p:spPr>
        <p:txBody>
          <a:bodyPr>
            <a:noAutofit/>
          </a:bodyPr>
          <a:lstStyle/>
          <a:p>
            <a:r>
              <a:rPr lang="en-US" sz="4000" dirty="0" smtClean="0"/>
              <a:t>Force Field </a:t>
            </a:r>
            <a:r>
              <a:rPr lang="en-US" sz="4000" dirty="0"/>
              <a:t>Optimization Using </a:t>
            </a:r>
            <a:r>
              <a:rPr lang="en-US" sz="4000" dirty="0" smtClean="0"/>
              <a:t>Machine </a:t>
            </a:r>
            <a:r>
              <a:rPr lang="en-US" sz="4000" dirty="0"/>
              <a:t>Learning </a:t>
            </a:r>
            <a:r>
              <a:rPr lang="en-US" sz="4000" dirty="0" smtClean="0"/>
              <a:t>Algorithms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34473"/>
            <a:ext cx="6858000" cy="1655762"/>
          </a:xfrm>
        </p:spPr>
        <p:txBody>
          <a:bodyPr/>
          <a:lstStyle/>
          <a:p>
            <a:r>
              <a:rPr lang="en-US" dirty="0" smtClean="0"/>
              <a:t>Mohammad Rahimi</a:t>
            </a:r>
          </a:p>
          <a:p>
            <a:r>
              <a:rPr lang="en-US" dirty="0" smtClean="0"/>
              <a:t>6/23/2016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6" y="1840865"/>
            <a:ext cx="7513648" cy="435133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91"/>
            <a:ext cx="3884770" cy="2377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61" y="1690691"/>
            <a:ext cx="3884769" cy="2377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50" y="4248390"/>
            <a:ext cx="3840480" cy="23800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9" y="4251011"/>
            <a:ext cx="3836251" cy="237744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LJ Parameters from Experimental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992403"/>
                <a:ext cx="3977756" cy="556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b="0" i="1" kern="1400" spc="-5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𝐸𝑟𝑟𝑜𝑟</m:t>
                    </m:r>
                    <m:r>
                      <a:rPr lang="en-US" i="1" kern="1400" spc="-5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b="0" i="1" kern="1400" spc="-5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𝑒𝑟𝑖𝑚𝑒𝑛𝑡</m:t>
                        </m:r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𝑀𝐷</m:t>
                        </m:r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𝑠𝑖𝑚𝑢𝑙𝑎𝑡𝑖𝑜𝑛</m:t>
                        </m:r>
                      </m:num>
                      <m:den>
                        <m:r>
                          <a:rPr lang="en-US" i="1" kern="1400" spc="-5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b="0" i="1" kern="1400" spc="-5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𝑒𝑟𝑖𝑚𝑒𝑛𝑡</m:t>
                        </m:r>
                      </m:den>
                    </m:f>
                    <m:r>
                      <a:rPr lang="en-US" i="1" kern="1400" spc="-5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×100</m:t>
                    </m:r>
                  </m:oMath>
                </a14:m>
                <a:r>
                  <a:rPr lang="en-US" kern="1400" spc="-5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92403"/>
                <a:ext cx="3977756" cy="556050"/>
              </a:xfrm>
              <a:prstGeom prst="rect">
                <a:avLst/>
              </a:prstGeom>
              <a:blipFill rotWithShape="0"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4" y="1564115"/>
            <a:ext cx="3705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data obtained from experimental measurement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independent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LJ parameters, and then MD simulations were performed with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MD simulation against experiment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were evaluated.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29" y="3337560"/>
            <a:ext cx="5482753" cy="3159241"/>
          </a:xfrm>
        </p:spPr>
      </p:pic>
    </p:spTree>
    <p:extLst>
      <p:ext uri="{BB962C8B-B14F-4D97-AF65-F5344CB8AC3E}">
        <p14:creationId xmlns:p14="http://schemas.microsoft.com/office/powerpoint/2010/main" val="12236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0499"/>
            <a:ext cx="7876658" cy="5027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vs Simulation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69069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in experimental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LJ potential cannot describe accurately the interaction of two atoms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4550"/>
            <a:ext cx="7886700" cy="1841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Improvement</a:t>
            </a:r>
          </a:p>
          <a:p>
            <a:pPr lvl="1"/>
            <a:r>
              <a:rPr lang="en-US" sz="2000" dirty="0" smtClean="0"/>
              <a:t>Calculate new physical properties (add new variables) </a:t>
            </a:r>
          </a:p>
          <a:p>
            <a:pPr lvl="1"/>
            <a:r>
              <a:rPr lang="en-US" sz="2000" dirty="0" smtClean="0"/>
              <a:t>Increase the number of data for tree-based models</a:t>
            </a:r>
          </a:p>
          <a:p>
            <a:pPr lvl="1"/>
            <a:r>
              <a:rPr lang="en-US" sz="2000" dirty="0" smtClean="0"/>
              <a:t>Ensemble of different kinds of regressor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335530"/>
            <a:ext cx="7886700" cy="24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sz="2000" dirty="0" smtClean="0"/>
              <a:t>Developed predictive models to optimize force field for Calcium Phosphate</a:t>
            </a:r>
          </a:p>
          <a:p>
            <a:pPr lvl="1"/>
            <a:r>
              <a:rPr lang="en-US" sz="2000" dirty="0" smtClean="0"/>
              <a:t>Realized the relationship between LJ parameters and physical properties for molecules with chemical structure similar to phosphate</a:t>
            </a:r>
          </a:p>
          <a:p>
            <a:pPr lvl="1"/>
            <a:r>
              <a:rPr lang="en-US" sz="2000" dirty="0" smtClean="0"/>
              <a:t>Characterized the linear regression as the best model for phosphate</a:t>
            </a:r>
          </a:p>
          <a:p>
            <a:pPr lvl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5330" y="4726307"/>
            <a:ext cx="7886700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Future plan</a:t>
            </a:r>
          </a:p>
          <a:p>
            <a:pPr lvl="1"/>
            <a:r>
              <a:rPr lang="en-US" sz="2000" dirty="0" smtClean="0"/>
              <a:t>Develop predictive models for different molecules with different chemical structure</a:t>
            </a:r>
          </a:p>
          <a:p>
            <a:pPr lvl="1"/>
            <a:r>
              <a:rPr lang="en-US" sz="2000" dirty="0" smtClean="0"/>
              <a:t>Built a bank of data for different molecules to reduce the computational time for optimizing force field </a:t>
            </a:r>
          </a:p>
        </p:txBody>
      </p:sp>
    </p:spTree>
    <p:extLst>
      <p:ext uri="{BB962C8B-B14F-4D97-AF65-F5344CB8AC3E}">
        <p14:creationId xmlns:p14="http://schemas.microsoft.com/office/powerpoint/2010/main" val="29947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1720"/>
            <a:ext cx="7886700" cy="1060724"/>
          </a:xfrm>
        </p:spPr>
        <p:txBody>
          <a:bodyPr/>
          <a:lstStyle/>
          <a:p>
            <a:r>
              <a:rPr lang="en-US" dirty="0" smtClean="0"/>
              <a:t>Why are force field optimizations  computationally intensive?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0190" y="3684684"/>
            <a:ext cx="3185160" cy="1784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36920" y="40128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94120" y="479102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724650" y="3788822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7231380" y="492102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88580" y="40742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3001" y="397751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Mixing rules: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86687" y="4252222"/>
                <a:ext cx="4283178" cy="63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400" spc="-5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i="1" kern="1400" spc="-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i="1" kern="1400" spc="-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kern="1400" spc="-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 kern="1400" spc="-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kern="1400" spc="-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87" y="4252222"/>
                <a:ext cx="4283178" cy="6386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06094" y="4955485"/>
            <a:ext cx="444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mixing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reduce the number of LJ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affect the outcome of the simulation, and it is necessary to optimize force field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mixtures.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8650" y="1618729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MD simulation (e.g. 100,000 atoms over 100 ns) can take several days to complete on a standard HPC node.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forces on all atoms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Numerically solve Newton’s laws of motions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2839559"/>
            <a:ext cx="736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LJ parameters increases by adding dissimilar 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interactions: A-A, B-B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 interaction: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" y="1352870"/>
            <a:ext cx="8342441" cy="5003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" y="1160329"/>
            <a:ext cx="8807897" cy="4595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" y="3613153"/>
            <a:ext cx="4630438" cy="274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" y="629967"/>
            <a:ext cx="4568562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23" y="622823"/>
            <a:ext cx="4630439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22" y="3613153"/>
            <a:ext cx="463043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9967"/>
            <a:ext cx="7783830" cy="1060724"/>
          </a:xfrm>
        </p:spPr>
        <p:txBody>
          <a:bodyPr/>
          <a:lstStyle/>
          <a:p>
            <a:r>
              <a:rPr lang="en-US" dirty="0"/>
              <a:t>What can we see with </a:t>
            </a:r>
            <a:r>
              <a:rPr lang="en-US" dirty="0" smtClean="0"/>
              <a:t>the most </a:t>
            </a:r>
            <a:r>
              <a:rPr lang="en-US" dirty="0"/>
              <a:t>powerful microscopes? </a:t>
            </a:r>
          </a:p>
        </p:txBody>
      </p:sp>
      <p:pic>
        <p:nvPicPr>
          <p:cNvPr id="4" name="RFhV3Tre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7072.999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1638" y="1825625"/>
            <a:ext cx="5802312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502345"/>
            <a:ext cx="7886700" cy="1060724"/>
          </a:xfrm>
        </p:spPr>
        <p:txBody>
          <a:bodyPr/>
          <a:lstStyle/>
          <a:p>
            <a:r>
              <a:rPr lang="en-US" dirty="0" smtClean="0"/>
              <a:t>Molecular dynamics </a:t>
            </a:r>
            <a:r>
              <a:rPr lang="en-US" dirty="0"/>
              <a:t>s</a:t>
            </a:r>
            <a:r>
              <a:rPr lang="en-US" dirty="0" smtClean="0"/>
              <a:t>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6001"/>
                <a:ext cx="5482590" cy="2333999"/>
              </a:xfrm>
            </p:spPr>
            <p:txBody>
              <a:bodyPr/>
              <a:lstStyle/>
              <a:p>
                <a:r>
                  <a:rPr lang="en-US" sz="1800" dirty="0" smtClean="0"/>
                  <a:t>A computer simulation method for studying materials at atomistic scale where the physical movement of atoms can be captured. </a:t>
                </a:r>
              </a:p>
              <a:p>
                <a:r>
                  <a:rPr lang="en-US" sz="1800" dirty="0" smtClean="0"/>
                  <a:t>Atoms are treated as spherical objects and the interaction between them is approximated by </a:t>
                </a:r>
                <a:r>
                  <a:rPr lang="en-US" sz="1800" dirty="0" smtClean="0"/>
                  <a:t>the Lennard-Jones </a:t>
                </a:r>
                <a:r>
                  <a:rPr lang="en-US" sz="1800" dirty="0" smtClean="0"/>
                  <a:t>potential.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6001"/>
                <a:ext cx="5482590" cy="2333999"/>
              </a:xfrm>
              <a:blipFill rotWithShape="0">
                <a:blip r:embed="rId3"/>
                <a:stretch>
                  <a:fillRect l="-667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lennard j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57" y="1309616"/>
            <a:ext cx="3192743" cy="22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4480" y="4023687"/>
            <a:ext cx="1286680" cy="563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dynamics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4840" y="4023687"/>
            <a:ext cx="1082040" cy="563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199" y="4074795"/>
                <a:ext cx="5940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074795"/>
                <a:ext cx="594087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051286" y="4305628"/>
            <a:ext cx="50319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841160" y="4305627"/>
            <a:ext cx="159368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8160" y="3972608"/>
            <a:ext cx="95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30543" y="4328023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3286" y="39824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9770" y="4074795"/>
            <a:ext cx="1295400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179249" y="4295774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891" y="4849772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to determine LJ parameters which reproduce experimental data is so-called force field optimization.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is mostly used to optimize force field which is very demanding and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502345"/>
            <a:ext cx="7886700" cy="1060724"/>
          </a:xfrm>
        </p:spPr>
        <p:txBody>
          <a:bodyPr/>
          <a:lstStyle/>
          <a:p>
            <a:r>
              <a:rPr lang="en-US" dirty="0" smtClean="0"/>
              <a:t>Molecular dynamics </a:t>
            </a:r>
            <a:r>
              <a:rPr lang="en-US" dirty="0"/>
              <a:t>s</a:t>
            </a:r>
            <a:r>
              <a:rPr lang="en-US" dirty="0" smtClean="0"/>
              <a:t>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6001"/>
                <a:ext cx="5482590" cy="2333999"/>
              </a:xfrm>
            </p:spPr>
            <p:txBody>
              <a:bodyPr/>
              <a:lstStyle/>
              <a:p>
                <a:r>
                  <a:rPr lang="en-US" sz="1800" dirty="0" smtClean="0"/>
                  <a:t>A computer simulation method for studying materials at atomistic scale where the physical movement of atoms can be captured. </a:t>
                </a:r>
              </a:p>
              <a:p>
                <a:r>
                  <a:rPr lang="en-US" sz="1800" dirty="0" smtClean="0"/>
                  <a:t>Atoms are treated as spherical objects and the interaction between them is approximated </a:t>
                </a:r>
                <a:r>
                  <a:rPr lang="en-US" sz="1800" dirty="0" smtClean="0"/>
                  <a:t>by the  </a:t>
                </a:r>
                <a:r>
                  <a:rPr lang="en-US" sz="1800" dirty="0" smtClean="0"/>
                  <a:t>Lennard-Jones potential.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6001"/>
                <a:ext cx="5482590" cy="2333999"/>
              </a:xfrm>
              <a:blipFill rotWithShape="0">
                <a:blip r:embed="rId3"/>
                <a:stretch>
                  <a:fillRect l="-667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lennard j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57" y="1309616"/>
            <a:ext cx="3192743" cy="22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4480" y="4023687"/>
            <a:ext cx="1286680" cy="563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dynamics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4840" y="4023687"/>
            <a:ext cx="1082040" cy="563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199" y="4074795"/>
                <a:ext cx="5940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074795"/>
                <a:ext cx="594087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051286" y="4305628"/>
            <a:ext cx="50319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841160" y="4305627"/>
            <a:ext cx="1593680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8160" y="3972608"/>
            <a:ext cx="95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30543" y="4328023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3286" y="39824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9770" y="4074795"/>
            <a:ext cx="1295400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179249" y="4295774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890" y="5535207"/>
            <a:ext cx="8128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can determine the relationship between the LJ parameters and  physical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predict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LJ parameter given physical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7692" y="3972608"/>
            <a:ext cx="4002851" cy="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Function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72439" y="4867275"/>
                <a:ext cx="5940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4867275"/>
                <a:ext cx="594087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10800000">
            <a:off x="1066526" y="5098108"/>
            <a:ext cx="50319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5545783" y="5120503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08526" y="477494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45010" y="4867275"/>
            <a:ext cx="1295400" cy="441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7194489" y="5088254"/>
            <a:ext cx="435867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514029" y="4781547"/>
            <a:ext cx="4002851" cy="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14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6" grpId="0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527"/>
            <a:ext cx="7886700" cy="1060724"/>
          </a:xfrm>
        </p:spPr>
        <p:txBody>
          <a:bodyPr/>
          <a:lstStyle/>
          <a:p>
            <a:r>
              <a:rPr lang="en-US" dirty="0" smtClean="0"/>
              <a:t>Phosphate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283562"/>
            <a:ext cx="8035057" cy="130967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Data set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Used the force field developed for pure phosphorus and oxygen as an initial guess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Employed grid search method to </a:t>
            </a:r>
            <a:r>
              <a:rPr lang="en-US" sz="1800" dirty="0" smtClean="0"/>
              <a:t>define sets </a:t>
            </a:r>
            <a:r>
              <a:rPr lang="en-US" sz="1800" dirty="0" smtClean="0"/>
              <a:t>of LJ parameters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Performed MD simulation to calculate physical properties</a:t>
            </a:r>
            <a:endParaRPr lang="en-US" sz="20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653530" y="620063"/>
            <a:ext cx="2130425" cy="2066936"/>
            <a:chOff x="5901055" y="620063"/>
            <a:chExt cx="2130425" cy="2066936"/>
          </a:xfrm>
        </p:grpSpPr>
        <p:pic>
          <p:nvPicPr>
            <p:cNvPr id="205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055" y="620063"/>
              <a:ext cx="2130425" cy="206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781800" y="1589127"/>
              <a:ext cx="320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4280" y="210085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358118"/>
            <a:ext cx="575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is a kind of salt that consists of one central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phosphorus atom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surrounded by four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oxygen atoms.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phosphates are found in many living organisms, e.g.,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mineral and tooth enamel.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has two types of atoms and four LJ parameters need to be optimized.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26911"/>
              </p:ext>
            </p:extLst>
          </p:nvPr>
        </p:nvGraphicFramePr>
        <p:xfrm>
          <a:off x="947735" y="4682314"/>
          <a:ext cx="30187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77"/>
                <a:gridCol w="612163"/>
                <a:gridCol w="704850"/>
                <a:gridCol w="947018"/>
              </a:tblGrid>
              <a:tr h="242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Resolution</a:t>
                      </a:r>
                      <a:endParaRPr lang="en-US" sz="1200" b="1" dirty="0"/>
                    </a:p>
                  </a:txBody>
                  <a:tcPr/>
                </a:tc>
              </a:tr>
              <a:tr h="2423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2423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EpsiO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</a:tr>
              <a:tr h="2423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SigP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2423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EpsiP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4902"/>
              </p:ext>
            </p:extLst>
          </p:nvPr>
        </p:nvGraphicFramePr>
        <p:xfrm>
          <a:off x="4152900" y="4514674"/>
          <a:ext cx="43243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16"/>
                <a:gridCol w="3513534"/>
              </a:tblGrid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a, b, 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  <a:r>
                        <a:rPr lang="en-US" sz="1200" baseline="0" dirty="0" smtClean="0"/>
                        <a:t> cell vectors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Angle between a and b 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Mass </a:t>
                      </a:r>
                      <a:r>
                        <a:rPr lang="en-US" sz="1200" baseline="0" dirty="0" smtClean="0"/>
                        <a:t>/ Volume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Cleavage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Energy needs to break the salt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Interface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Energy gain in contact with water</a:t>
                      </a:r>
                      <a:endParaRPr lang="en-US" sz="1200" dirty="0"/>
                    </a:p>
                  </a:txBody>
                  <a:tcPr/>
                </a:tc>
              </a:tr>
              <a:tr h="2592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Solvation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Energy gain to solve the salt into water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12414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Using machine learning algorithm to optimize force field for phosphate</a:t>
            </a:r>
          </a:p>
          <a:p>
            <a:pPr lvl="1"/>
            <a:r>
              <a:rPr lang="en-US" sz="1800" dirty="0" smtClean="0"/>
              <a:t>Predict accurate LJ parameters to reproduce experimental data</a:t>
            </a:r>
          </a:p>
          <a:p>
            <a:pPr lvl="1"/>
            <a:r>
              <a:rPr lang="en-US" sz="1800" dirty="0" smtClean="0"/>
              <a:t>Reduce the computational time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828925"/>
            <a:ext cx="7886700" cy="309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Supervised learning problem, more specifically a regression problem</a:t>
            </a:r>
          </a:p>
          <a:p>
            <a:pPr lvl="1"/>
            <a:r>
              <a:rPr lang="en-US" sz="1800" dirty="0" smtClean="0"/>
              <a:t>Multiple target variables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400" dirty="0" err="1" smtClean="0"/>
              <a:t>SigO</a:t>
            </a:r>
            <a:r>
              <a:rPr lang="en-US" sz="1400" dirty="0" smtClean="0"/>
              <a:t>, </a:t>
            </a:r>
            <a:r>
              <a:rPr lang="en-US" sz="1400" dirty="0" err="1" smtClean="0"/>
              <a:t>EpsiO</a:t>
            </a:r>
            <a:r>
              <a:rPr lang="en-US" sz="1400" dirty="0" smtClean="0"/>
              <a:t>, </a:t>
            </a:r>
            <a:r>
              <a:rPr lang="en-US" sz="1400" dirty="0" err="1" smtClean="0"/>
              <a:t>SigP</a:t>
            </a:r>
            <a:r>
              <a:rPr lang="en-US" sz="1400" dirty="0" smtClean="0"/>
              <a:t>, and </a:t>
            </a:r>
            <a:r>
              <a:rPr lang="en-US" sz="1400" dirty="0" err="1" smtClean="0"/>
              <a:t>EpsiP</a:t>
            </a:r>
            <a:endParaRPr lang="en-US" sz="1400" dirty="0" smtClean="0"/>
          </a:p>
          <a:p>
            <a:pPr lvl="1"/>
            <a:r>
              <a:rPr lang="en-US" sz="1800" dirty="0" smtClean="0"/>
              <a:t>Regressor variables</a:t>
            </a:r>
          </a:p>
          <a:p>
            <a:pPr marL="914400" lvl="2" indent="0">
              <a:buNone/>
            </a:pPr>
            <a:r>
              <a:rPr lang="en-US" sz="1400" dirty="0"/>
              <a:t>A, b, c, gamma, Density, Cleavage, Interface, </a:t>
            </a:r>
            <a:r>
              <a:rPr lang="en-US" sz="1400" dirty="0" smtClean="0"/>
              <a:t>Solvation</a:t>
            </a:r>
          </a:p>
          <a:p>
            <a:pPr lvl="1"/>
            <a:r>
              <a:rPr lang="en-US" sz="1800" dirty="0" smtClean="0"/>
              <a:t>Regression models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400" dirty="0"/>
              <a:t>Linear regression, Ridge, Lasso, Random Forest, and </a:t>
            </a:r>
            <a:r>
              <a:rPr lang="en-US" sz="1400" dirty="0" smtClean="0"/>
              <a:t>GBR</a:t>
            </a:r>
          </a:p>
          <a:p>
            <a:pPr lvl="1"/>
            <a:r>
              <a:rPr lang="en-US" sz="1800" dirty="0" smtClean="0"/>
              <a:t>Metric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describes the proportion of the variance in the target variable that is predictable from the </a:t>
            </a:r>
            <a:r>
              <a:rPr lang="en-US" sz="1400" dirty="0" smtClean="0"/>
              <a:t>	independent </a:t>
            </a:r>
            <a:r>
              <a:rPr lang="en-US" sz="1400" dirty="0"/>
              <a:t>variable.</a:t>
            </a:r>
            <a:r>
              <a:rPr lang="en-US" sz="1800" dirty="0"/>
              <a:t> </a:t>
            </a:r>
            <a:endParaRPr lang="en-US" sz="1800" dirty="0" smtClean="0"/>
          </a:p>
          <a:p>
            <a:pPr marL="914400" lvl="2" indent="0">
              <a:buNone/>
            </a:pPr>
            <a:endParaRPr lang="en-US" sz="1500" dirty="0" smtClean="0"/>
          </a:p>
          <a:p>
            <a:pPr marL="91440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426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AutoShape 2" descr="data:image/png;base64,iVBORw0KGgoAAAANSUhEUgAAAdwAAAFRCAYAAADejRzzAAAABHNCSVQICAgIfAhkiAAAAAlwSFlzAAALEgAACxIB0t1+/AAAIABJREFUeJzs3Xd0VNXXxvHvZFJIQighCS2AhKIgvYReBSkiSG+CCiqCKPwoFlQ6CCpVmo3eEVSkS1NCUYr00HtJSCCBhPRk3j/Gd0gIxAGZSUiez1pZa+6wz3VvZ5I959w79xpMJpMJERERsSmH9E5AREQkK1DDFRERsQM1XBERETtQwxUREbEDNVwRERE7UMMVERGxA0db7ty5Yg9b7j7Di/t7dnqnICIiGYRmuCIiInaghisiImIHargiIiJ2oIYrIiJiB2q4IiIidqCGKyIiYgdquCIiInaghisiImIHargiIiJ2oIYrIiJiB2q4IiIidqCGKyIiYgdquCIiInaghisiImIHargiIiJ2oIYrIiJiBza9Ab09fTe8B0fPXGHKwk0P/Pdmtcsx6r22ODsaOXL6Cm+PmMPd6FgMBgNfDuzEizWex2h0YNKCjXy/8nc7Zy8iIpndUz/DffaZfGyYNYi2jas8NCZPrux8O/wN2g+YRrm2n3LhWihj+7UH4O129SlWyIdybT+l5qujeL9LYyqVfsZO2YuISFbx1DXcmP3fp9h+p2ND5v0SwI+b9j50TOPqz7Pv6HnOXw0B4JsV2+jUrBoALRtUZP7qAABuR0azfONfdGlew0bZi4hIVvVIDTcsLMxWeVjNZEq5/b/xi1myfg8Gg+GhY3zzeXI5+JZl+0rwLXK4u+Lu6kKhvJ5cDkr2bzfC8M2b+4nnLSIiWZtVx3B///13Ro4ciYeHB9HR0YwcOZJq1arZOjeLRtWfZ2y/dpbtPxcPA2DIlBVs+fP4v453cHhwM05MSsLBIfVnjsTEpMfMVERE5MGsarjTpk1jxYoVeHp6EhISwrvvvsvy5cttnZvF5j3H2LznGGBeUq7WZcQjjb98/Rb+Zfws2755PQm7c5eY2HguBd0kv3dOy78V9MnFlRvpP5MXEZHMxaolZXd3dzw9PQHw9vbG1dXVpkml5f4lZWv8tucYVcv44efrDcBbbevx6+8HAfh1+9+83qoODg4GcmZ3pUOTaqzeduBJpiwiIpL2DHfixIkAJCYm0qtXLypXrszhw4dxdna2S3IP4lrlzQc+b7qvE1csVYRZn71OtS4jCA2L4K3hs1n21bs4ORo5d+UGb3xqPvnqmxXbKOrrzf5lI3BydOTbH7ex8+/TNq9DRESyFoPp/k6VzE8//fTQga1bt/7XnTtX7PF4WWUScX/PTu8UREQkg0hzhmtNUxUREZF/99R9D1dERORppIYrIiJiB2q4IiIidqCGKyIiYgdquCIiInaghisiImIHargiIiJ2oIYrIiJiB2q4IiIidqCGKyIiYgdquCIiInaghisiImIHargiIiJ2oIYrIiJiB2q4IiIidqCGKyIiYgdp3oBe/ps8zcekdwrp6ua6T9I7BRGRDMOmDdcjfzFb7l5EROSpoSVlERERO1DDFRERsQM1XBERETtQwxUREbEDNVwRERE7UMMVERGxAzVcERERO1DDFRERsQM1XBERETtQwxUREbEDNVwRERE7UMMVERGxAzVcERERO1DDFRERsQM1XBERETtQwxUREbEDm96A3h4aVy3Op6/Vx9nRyLELN+g3eQ13Y+JTxb31chV6tqhMVGwCpy6H8uHMjdyOjAHg5JL+XA2JsMROW7mbVb8ft1sNjysr1y4i8rR5qhuuZw5XpvZ/iaYD53ExKJyhrzdgWI+GfDBjY4q42uWK0LdtdV7831yCwyJp36AMk95rTo/PV1GsoCdhd6Jp+P4P6VTF48nKtYuIPI2euiXlkDVDLI8bVPLjwKnrXAwKB2D2uv20q18m1ZhyxfLx+8ELBIdFArBm1wmaVCuB0cGAfylfkkwmfv68K79Pe5OBnWtjMNinlkeVlWsXEXnaWdVwDx06xPz58wEYOHAgx44ds2lSaTGZTJbHBb1ycC3kjmX7WmgE2V2dcc/mlGLMgVPXqFO+CAW8PADo2rgCTkYHPHO4YTQ6sO3Aedp+spgWg+fTsJIfb71cxT7FPKKsXLuIyNPOqiXlkSNHMmnSJAD69+/PRx99xKJFi2yaWHL1KxZlWI+Glu2tU3sCsHb3yQfGJyaZUmzvOXaZLxfvYMFn7UlKMrHot0OERUYTl5DIwo0HLXER0XHM/OlP3ny5Ct+u3meDSh5dVq5dRCQzsarhOjk5UbhwYQAKFSqEg4N9V6K3/32e7e+ZjzOGrBliOebYrv7zVCiezxJXwMuD8MgYYuISUox3z+bEriOXWPzbYQC8crrxcbe63I6MoX2DMhw9H0zghRAADAZISEyyR1lWycq1i4hkJlZ1zgIFCjBx4kS2bt3K5MmT8fHxsXVeD5V8WXXbgfNUerYgz+TLBcDrzSqxfs+pVGPy5fFg9fhuZHd1BmBQ59qs3G5eFi9VxJuPutbFYIBszo70bFElw56lm5VrFxF52hlMyf+KP0RsbCxLlizh/PnzFCtWjE6dOuHs7PyvO8/TfMwTSTItDSv7MfT1hjg5OnD+ehh9Jqzmzt1YyhfPx6T3X7LMCHu8VJk3X66MAQN7jl/mwxkbiUtIJJuzI+N6N6HqcwVxNDrw845APl/wu83zfhIyeu03133yxPYlIvK0s6rhPi57NFzJuNRwRUTueeq+FiQiIvI0UsMVERGxAzVcERERO1DDFRERsQM1XBERETtQwxUREbEDNVwRERE7UMMVERGxAzVcERERO1DDFRERsQM1XBERETtQwxUREbEDNVwRERE7UMMVERGxAzVcERERO1DDFRERsQM1XBERETtwTO8EJPP60NkvvVNIV+PjzqV3CiKSgdi04fbbNseWu8/Q4k2m9E4hXcUlZe36RUTupyVlERERO1DDFRERsQM1XBERETtQwxUREbEDNVwRERE7UMMVERGxg8dquPHx8U86DxERkUzNqu/hLlmyhLlz55KQkIDJZMLR0ZFNmzbZOjcREZFMw6oZ7uLFi1mwYAF169bl888/p3jx4rbOS0REJFOxquH6+Pjg4+PD3bt3qVatGhEREbbOS0REJFOxquF6eHiwefNmDAYDS5cuJTw83NZ5iYiIZCoGk+nfL/obGRnJpUuXyJMnD3PmzKFhw4b4+/v/685HumbdpWddSzlr1w+6eYGIpGTVSVMmk4nr169z4cIFypUrR2hoqK3zEhERyVSsarg9evSgWLFi5MiRAwCDwUDz5s1tmpiIiEhmYlXD9fDwYNy4cbbORUREJNOyquHWrl2bJUuWpPg6UNWqVW2WlIiISGZjVcPdt28fcXFx7N27FzAvKWeUhluiaX0ajBiI0dmJG0dPsvqdj4m/G/VYce2XTufO1SA2Dhxlr/T/k5JN69N45CCMzk4EHTnJz+98RNwDarcmrvPSGdy+GsS6gSPtlf5/9lyzBjQZNQhHZyeuHznBj28/uP6Hxbl4ZKfdt+PwfrYYBgMcWPgTv0/4Nh0qEZGswKqvBUVFRfH9998zceJEJk6cyIQJE2ydl1Vc8+Tm5VnjWN6xDzMrNiX8whUajf7gseJqDniLQtUr2yv1/8wtT25afzOexR17M7VCE8IuXObFMalrtyau9oC3KVzj6akdzHW1+3Y8C9q/w4RyL3LrwhWajf3wkeJeHP4/bl++zuRKzZhWszXV3+5Koarl7V2KiGQRVjXcEiVKsHbtWs6dO8f58+c5f/68rfN6qM/unrI8LtaoNtf2HSb8wmUA9n23iLKdWqYa829xz9Stjt8Ltdn//RIbZ//fjIg6bXlcvFFtruw7RNh5c01/fbeIcp1apRrzb3FF61WneKPa7P1+sY2z/+8+jzljeVyycR0u7zvErX/q2vPNQip2Tl1/WnG/DhzF2g/HApCjQF6Mzk7E3NFFXUTENqxaUj5x4gQnTpywbBsMBubPn2+zpNKS/GvDOXzzc/vKdcv2nStBOHu44+TulmK5OK04lxzZefGLISxq+QaV3+xinyIeV7Lacz6gJhcPd5zd3VIsq6YV55IjO82++IR5L7+O/1sZvHZIXf/le3XdTqv+NOJMJhMd50ygTOumHPtlEyEn9d1ZEbENqxruggULbJ1HmvxeqM0LyZaA39r1CwAnVj/4BgqmxMQU2wbDgyfyBoOBtvMms3HwGO7euPmEsn2yijWqTZNktffeba49cPVvD4xPur92h4csYhgMtJ8/mXWDR2fY2gFKNKqdYqn4/T9XA3Dslwe/9tbWnzxu2RsDWdXnE7otn0mjT99n8+ip/zVtEZFUrGq4kyZNYuXKlSmeCwgIsElCD3JuSwDntpj/e5/dPcV3Nc1LgmU6tSR/pTKWuBy++YgJu01CTGyK8bevXKOgf/lUcd6lipOzSEFeHD8EDAay5/XC4OCAo4sLa/t+aofK/t3ZzQHM2GyufUTUaWbWMNderlNLClRMWXv0A2oPv3wN36oVUsX5lCpO7iK+NBs/BIPBQPa83ubas7mw+t1P7FCZdU5vDuD0P/V/HnOGqdXMhwIqdG5FwWSvfc406i+c7LVPHleiUW2Cjp4kIiiE+OgYDi7/lTKvNLFDVSKSFVl1DHf79u1s3bqVgIAAy096Sb6kfG5zAAWrlCd30cIAVO7ZmZNrtqQa87C4q3sPMfXZenxXsxXf1WjJ/u+XcGzl2gzTbFNJVvuZzQH4Vi1Pbj9zTVXf7MyJNZtTDXlY3JW9h5hQsi4za7RiRvWW7P1+MUd+XJuhmm0qyeo//dsOClWtgOc/dVV7qwvHf01d/4Pijv2zOlCu3Uu88Mn7ABidnSnX9iXObttt6ypEJIuyaoZbunRpYmNjcXZ2tnU+/2p09mctj6NCb7G610e0XzINBycnws5d4uc3BwGQv+LztJg+lu9qtkoz7mkyzL2k5XFU6C1Wvf0hnZdMx+jkyK1zl1jZ01xTgYplaDVjDDNrtEoz7mnzsWsJy+O7obdY8dYHdFs2A6OTIzfPXWLZGwMBKFixDG1njWVqtZZpxq0ZPIY2M8bQ/8B6TElJHPtlEzunzU2P0kQkC7Dq5gWzZ89mypQpeHl5YTKZMBgMbNmSeiZ5P928IOvSzQt08wIRScmqGe66devYsmWL5VrKIiIi8misargFChTA1dU1Qywpi4iIPI2sarhBQUE0btyYQoUKAVhuRC8iIiLWsfprQSIiIvL4rGq4CQkJbNiwgfj4eABu3LjByJFPz0XuRURE0ptV38MdOND8NYoDBw5w5coVwsPDbZqUiIhIZmNVw3Vzc6NXr17kzZuXcePGERoaauu8REREMhWrGq7BYCAkJIS7d+8SFRVFVFTqe46KiIjIw1nVcPv27cvmzZtp1aoVjRs3pkaNGrbOS0REJFOx6kpTderU4ebNm3h6ehIWFoaLiwteXl4MGzaMWrVqPXScrjSVdelKU7rSlIikZNUMt2rVqqxZs4aAgADWr19Po0aN+O6775gyZYqt8xMREckUrGq4QUFB+Pn5AVC4cGGuX79OkSJFMBqNNk1OREQks7Dqe7je3t589dVXVKxYkb///hsvLy927tyJk5OTrfMTERHJFKw6hhsbG8uyZcs4e/YsJUuWpF27dhw/fpxChQrh5eX10HE6hpt16RiujuGKSEpWNdzHpYabdanhquGKSEpWHcMVERGR/0YNV0RExA6sOmlKRB7d8Cx8SAVgePSZ9E5BJEOxacMdW6aRLXcvGZjRxTW9U0hXg/f/mt4piEgGoyVlERERO1DDFRERsQM1XBERETtQwxUREbEDNVwRERE7sKrhHjlyxNZ5iIiIZGpWNdzZs2fToUMHFi5cyJ07d2ydk4iISKZj1fdwJ02axO3bt1mzZg39+vXD09OTDh06UK1aNVvnJyIikilYfQw3NDSUa9euERYWRu7cudm4cSODBg2yZW4iIiKZhlUz3Pbt25MtWzY6dOhAv379cHZ2BqBnz542TU5ERCSzsKrhfvbZZ5QrV86y/ddff+Hv788PP/xgs8REREQykzQb7r59+zhz5gxz587ljTfeACAxMZHFixezZs0auyQoIiKSGaTZcHPkyEFoaChxcXGEhIQAYDAYGDx4sF2SExERySzSbLglS5akZMmSdOjQAR8fH3vlJCIikumk2XDff/99pk6dSps2bVL9W0BAgM2SEhERyWzSbLhTp04F1FxFRET+K6vOUt61axcJCQmYTCZGjRpFv379ePnll22dm1Wa1irDyD6v4Oxk5MiZq7wzagF3o2NTxfXuUJ932tcnKiaOkxeC6P/FUsIjosjl4cbUjzpTvmQhIqNiWbBmN7NWbLd/IY8hK9cO0KRGaUb0ao6ToyNHz16jz7il3I2OSxX3Tts6vN2mFtEx8Zy8GMyASSsJj4jGYDAwcUAbalcoDiYTG3cH8unMp+fG8SWa1ueFEQMxOjsRfPQkq9/5mLi7UY8V13HpdO5cDWL9wFH2Sl8ky7HqwheTJk3imWeeYf78+SxZsoSlS5faOi+r5MnpzjefdafjB7Oo0GEEF66FMua91qni6lUuyYBuL9LknYnU6DaWjbuOMn1IVwC+GtCeyKhYyrcfTr0e42lS83ma1Cxj71IeWVauHcz1z/q4E52GzKHyq+O4eP0Wo3qn/hBYt2Jx+ndpQPP3Z1Cr5wQ27Qnk6w86ANClSRVKFPKharfxVHv9S+pULEareuVS7SMjcsuTm1azxrGsYx+mV2xK+IUrNBr9wWPF1RrwFoWqV7ZX6iJZllUNN1u2bOTJkwdHR0e8vb0xGAy2zuuhov6cYXncqHpp9h2/wPmroQB89+MfdGrqn2pMhecKs/WvQIJumq8D/fPWv2leuyxGowMVnivM4nV7AEhITGL9zqO0eaGiHSp5dFm5doCIPyZYHr/g/yz7Ai9x4dpNAL77aScdG6duGhWe9WXbvlOW+n/5/TDNaz6P0eiA0WjALZsz2ZydcHVxwtnJkZi4BPsU8xiG3T1leVysUW2u7jtM2IXLAOz9bhHlOrVMNebf4p6pW51iL9Rm3/dLbJy9iFjVcLNnz86bb75Js2bNWLRoEZ6enrbO66FMpnuPffPm5kpwmGX7yo0wPNyy4e7qkmLMvmMXqF/lOXzz5gbgtZa1cHZyJE9Od/YePU+X5tUxGh1wd3WhdcOK5PPKaZdaHlVWrh3uq98nF1du3Kv/akg4Hm4uuLs6pxiz7/gl6lUqQUGfXAB0f6kaTo5G8uRwY8G6vdyOjOb0z8M4/dNwzlwJYePu43ap5XGYkv0PyOGbnztXrlu271wJwtnDHWd3txRj0orzyO9D0y+GsPKNAZiSkmxfgEgWZ9Ux3ClTpnDp0iWKFy/OqVOnaN++va3zSqFRtVKMTrZcunvBEABWbz/4wPjE+/547Dx4hjHfr2H5l++QmGRi3uqd3Lpzl7j4RD6c/CPj+rfjz4WfcD0knM17jlO9XDHbFfOIsnLtAC9UfZZRvVtYtnf+MBCA1X8cfmB8YqIpxfauw+f4fM5Gln3eg8TEJOav/Ytbd6KIS0jkkx5NCAmLpEiLz3BzcWb5uJ707VCPact/t11Bj6jYC7VTLAH32vULAIGrNz0wPikxMcW2wfCQz9QGA23nTWbD4DHcvXHzySQrImmyquHevHmTbdu2sWHDBstzffv2tVlS99v8ZyCb/wwEzMuqNbqNBaBTU38qPlfYEufrk5uwiChiYuNTjHd3dSHgwGnm/7obAO/cHgx7pyXhEVH45s3Nx1NWcjsyGoAB3V7k7JUb9ijLKlm5doAte0+yZe9JwLykXKuneVm5Y+NKVHy2kCWuoHcuc/1x99fvTMDBsyxY9xcA3rmy89mbzQiPiKZl3bIMmLSKpCQTkdGxLFq/l1b1y2Wohnt2SwBnt5i/JTDs7im+qdkKgLKdWlKg0r3j7Tl88xETdpuEmJQnzd2+cg1f//Kp4rxLFSdXkYI0GT8EDAay5/XC4OCAo4sLv/b91A6ViWQ9Vi0p9+vXj8jISLy8vCw/6SX5suLmPcepWqYofgXN+bzZpg5rfj+Uakx+75xs+mYA2d3My60f92zOso17AXirTV2GvWM+puXj6UGPV2qzbMNeG1fxeLJy7ZCy/i17T1K1dBGKFsgDQM9WNVgbcDTVmPxeOdnw9btk/2ep/cPXX2TF5gMAHDx1lTYNKwDgaHSgee3n+evYRRtX8fiSLymf3RxAwSrlyV3U/KGrSs/OnFizJdWYh8Vd3XuIyc/W45uarfimRkv2fb+EYyvXqtmK2JDBlPy3+CHeeOMN5syZ88g7z1b1ncdK6lE0rlGa0X1b4+Ro5NyVEHoOm8vtyGgqPleYGZ+8apkRvt2uHr3b18dggF2HztL/i6XExSfg7urC7BFvUKyQNwBfzFnP8k37bJ73k5CRaze6uD6R/aSlcbXnGPlOCxwdjZy/GspboxdxOzKGCs/6Mv2DjpbZ8Futa9GrTW0MBgO7D59jwKSVxMUnktvDjQn/a0P5kr4kJiayff9pPpr2C0lJ//or8a8G77f914uKN65Lo1GDcHByIuzcJX56cxAxtyPIX/F5Wk4fa5kNPywuuXpD3sMtT64n+rWg4dFnnti+RDIDqxru2LFjKV++PKVKlbKcoVy0aNF/3bk9Gq5kTPZouBmZPRpuRqeGK5KSVcdwAwMDCQwMtGwbDAbmz59vs6REREQyG6sa7oIFC4iIiODq1asUKlQId3d3W+clIiKSqVjVcDdu3MjMmTNJTEykadOmGAwG+vTpY+vcREREMg2rzlKeM2cOy5cvJ1euXPTp04fNmzfbOi8REZFMxaqG6+DggLOzMwaDAYPBgKtr1j4hRkRE5FFZ1XCrVKnCwIEDCQ4OZujQoZQtW9bWeYmIiGQq/3oM98SJEzg4OHDs2DFatmxJjhw56Natmz1yExERyTTSnOGuX7+eIUOGULBgQQYPHkyOHDlYvny5juGKiIg8ojRnuPPnz2fhwoW4ud27A0nr1q3p3bs3jRo1snlyIiIimUWaM1xHR8cUzRbMt+ozGo02TUpERCSzSbPhPuxG80m6d6aIiMgjSXNJ+cyZMwwcODDFcyaTibNnz9o0KRERkcwmzYY7efLkBz7fqVMnmyQjIiKSWaXZcP39/e2Vh4iISKZm1YUvRERE5L9RwxUREbEDNVwRERE7sOr2fCIijyo28nZ6p5CuXLLnTO8UJIMxmEwmk612Hnvnlq12LRncpRin9E4hXU3Im7Vv8DEl4lB6p5Du1HDlflpSFhERsQM1XBERETuw6hhucHAwX375Jbdu3aJp06Y8++yzlC9f3ta5iYiIZBpWzXA/++wz2rZtS3x8PFWqVGHMmDG2zktERCRTsarhxsTEUKNGDQwGA35+fri4uNg6LxERkUzFqobr4uLCjh07SEpK4uDBgzg7O9s6LxERkUzFqoY7atQoVq1aRVhYGLNnz2b48OE2TktERCRzseqkqaSkJAYPHnxvkKMj8fHxODll7e9aioiIWMuqhturVy+Cg4Px8/Pj/PnzuLq6kpCQwODBg2nVqpWtcxQREXnqWbWk7Ovry4YNG1i6dCmbNm2ibNmyrFmzhoULF9o6PxERkUzBqoZ78+ZNPD09AciZMyehoaHkypULBwddN0NERMQaVi0pP//88wwYMIAKFSpw8OBBSpUqxbp168iTJ4+t8xMREckUrL55wZYtWzh79iwlS5akfv36nDt3jvz58+Pq6vrQMbp5Qdalmxfo5gVZnW5eIPezak04PDyc6OhofHx8CAsL45tvvsHPzy/NZisiIiL3WLWk3LdvX/z8/Dh16hQuLi5qtCIiIo/IqhmuyWRi5MiRFC1alDlz5hAeHm7rvKz2R8BO2nXpRqv2nRj88adERUWlGb91++/UrN/Isp2UlMTocV/SukMXWnfsysSp02yd8hOTlWsH2LsrgL6vd+adV9sxftjHRD+k/u+nTeKNdi3o16Mr/Xp05YvhQwBz/TMmjKNPtw706d6B2TOm2DP9/6xM8wZ8enA9w45v5s2l03Bxd3usuNy++fn88m7ccj9dS6B/7AigXacutGrbgcEfDfn39/+27dSs28CyfefOHT74+BNatmlPp1e7s2TZclunLFmcVQ3XaDQSGxtLdHQ0BoOBxMREW+dllbDwcIaOGsPkL8bxy4qlFCxQgElfT39o/MVLl5k4dRom7h22/nXdei5eusRPyxfz4+L57Nt/gN+2brNH+v9JVq4d4HZ4OFPGjeTTsV8ya+GP5M1fgLmzvn5g7IljR/hwxOdMmb2IKbMX8cHwsQBs27iOq5cvMWPBcr6es4QjB/ezc/sWe5bx2Nzz5Kb77C+Y1fptRpRuROj5y7Qe/9Ejx1Xr1oaBfywnZ34fe6b/n4WFhTN05Ggmf/Ulv6xcbn7/p/GB8eKlS0yc8jXJT1j5YsIk3NzcWL1qBQvmzCZg5252BOy0ffKSZVnVcLt27crcuXOpVasW9erVw9fX19Z5PVR5/5qWx7v2/EmZ0qXx9S0IQId2rVm3YdMDx0XHxDBk2AgG/69fiueTkpKIjokhJiaG2NhY4uMTcMmg14rOyrUDvFy3quXx33v3UKLU8+QrYH4vNn+lHdt/W59qTHx8POdOnWTVkgW890YXxn76ASHBQQAkJiUSExNNbGwMcbGxJMQn4OyccW/MMSPxnOVx6RfrcOGvQ4SevwzAHzMX4t/1lVRj0orLkc+b8i0b8XWz122f/BNQvko1y+Nde/ZQ5vlk7//2bVm3fsMDx0VHxzDks+EMHtA/xfPHA0/Q4qVmADg5OVKndi1+27LVRtmLWHkMt0iRIjRp0gSAZs2akT17dpsmlRaDwWB5HBx8g3x581q28/r4cDcqiqioKNzcUi6bjfp8PB3atqZE8WIpnm/V4iU2bd5Ko5dakpSYRI3q/tStXcu2RTymrFw7pKw/9EYQ3j736s/j7UN0VBTRUVG4Jqv/VmgI5StX5fV33qOAbyFWLVnA6I8HMmX2Iho1e5md27bwWuvmJCUlUrFqdarsM5a3AAAgAElEQVTWrG3Xmh5Jsi8U5C5UgLDL1y3bYVeuk83DHRd3N2LvRlkVdycohG/b9zH/Q7L/txlVyvd/8CO8/z+nQ7s2lChRPMXz5cqWYc3a9VQoV464uDg2b92qy9WKTVnVcCdPnkx4eDht2rShRYsWts4plV17/mRysuXSDq++BsAL9es9MP7+C3IsXbESJ0dHWrV4iavXrqf4t5nffo+nZ25+37SemJgY3h/0IQsWL6Fbl85PuIrHk5VrBzjw1x7mzppq2e7XoysA1ZMdi0vOwZiy/rz5CzDsi8mW7Tadu7Fs/g/cCLrOpjW/kDN3bhb9+huxsTGM/nggPy9bxCsdu9qgksdTqnGdFEvAQ/avAeDgTxsfGJ903+Eew0MuTnN/XEa1a/ceJn99b6m4Q5duALzQoP4D41O9/5f/aH7/v9yCq9eupfi3Qf/rx4TJU+nQpRs+3l7UrF6Ng4ePPNkCRJKxquHOmjWLkJAQfvnlF3r06EGxYsXsehP6mtWrUbO6eTmpvH9Nli+cB8Da9Rs5fuKkJS74xg1yeHiQLVu2FONXr11HbGwsHV59jfi4eGJizI+nT57Alu2/M2TwQIxGI+7u7rR8qRmbt27PME0nK9cOUMm/OpX8qwPmJeUpsxcBsG3Tes6eDLTE3Qy5QXYPD1xcUtZ/4ewZzp85RYMmzQHzCYAmkwmjoyO7d2zjnf4fYDQacXNz54WmLdj5+5YM1XADf9tB4G87APOS8tjK5g+8/l1aUbjyve/65vbNT1TYbeJjYlOMD7t0laLVKvxrXEZVs0Z1atYwv/7lq1Rj+eIFAKxdt4Hjgfde/4e+/9esNb//u3QjPj6OmJgYOnTpxoypk0hISOR//d4jh4cHALPnzadwOh4uk8zP6mszJiQkEBcXR1JSEkaj0ZY5pSn5slKN6v4cOXqMy1euALBi1c80qFcn1ZjFc39g5ZKFLF84j+lTJuDi4sLyhfPw9vKi9HPPsXGz+USZ+IQEtv8RQLmyz9unmEeUlWuHlPVXqlqdk8ePcv2quf71v6yiWu3Us36Dg4Fvp07gRpB5dr/u5x95plgJ8nh5U6zkcwRs2wyY399/7vyd50pn4AtWJFtSPr5pB0WrVcDLrzAAdXp14dAvv6UaYm3c0yDF+79GNfP7//I/7/+VP9Ggft1UYxbPn8PKZYtZvngB06dONr//Fy/Ay8uL5StXMn3mLMB8+dpVP/1C82ZN7FOMZElWXWmqe/fuxMXF0a5dO5o3b57qGMnD2ONKUwG7djNl2kwSEhLw9S3ImBFDyeHhwfHAEwwf87llRvj/rl2/TtvOr7L7n7NRb9++zedfTiTw5EmMRiPVqlZhUP/30/VDhbUycu32uNLU/j93MXfWNBITEshXsCADPhlJdg8PzpwM5Ovxoy2z4e2/bWDFwjmYkkzk8fah30ef4eWTl4g7t5k1+UvOnjqB0WikfGV/er7b/4nUb48rTZVuUo/W4z7E6ORIyNmLzO0+kOjbdyhcqQyvfjfOMht+WFxyMxLOMsi7ElFht59Ibva40lTArt1M+XraP+9/X8aMHP7P+z+Q4aPGWmbD/+/a9eu07diF3X+Yz8SPiopiyGfDuPRP036zx+s0b/rkGq6uNCX3s6rhnjx5kmefffaRd65LO2ZdurRjBp4p24Eu7aiGK6lZdQz3ypUrfPHFF8THx2MymQgPD+fXX3+1dW4iIiKZhlXHcCdPnkzfvn3Jnz8/rVu3fqzZroiISFZmVcP18fGhYsWKALRp04bg4GCbJiUiIpLZWNVwnZyc2Lt3LwkJCezYsYOwsDBb5yUiIpKpWNVwR4wYQUJCAr1792b58uX07t3b1nmJiIhkKladNJU3b17OnTvH/v37effddylatKit8xIREclUrGq4EydOJCgoiLNnz+Ls7My3337LxIkTbZ2biIhIpmHVkvL+/fv54osvcHNzo3Xr1lz55+pGIiIiYh2rGm5iYiKxsbGWe+Hef4FwERERSZtVS8qvvfYabdq04datW7Rv357XX3/dxmmJiIhkLlY13GbNmlGzZk0uXryIr68vnp6ets5LREQkU0mz4Q4YMCDFHTqSmzBhgk0SEhERyYzSbLgdO3bk/PnzFCpUyHLxC09PT/z8/OyVn4iISKaQ5tlPf/31F7t27aJSpUr4+/vTqlUrdu7cyd69e+2Vn4iISKaQZsP9448/mDJlCq6urgD4+voyadIktm3bZpfkREREMos0G66rq2uqY7hOTk64u7vbNCkREZHM5l8b7uXLl1M8d/ny5YeeSCUiIiIPluZJU4MGDaJPnz7UqFGDQoUKce3aNQICAhg/fry98hMREckUDCaTyZRWQEREBFu2bOHGjRsUKFCA+vXrkz17dqt2Hnvn1hNJUp4+l2Kc0juFdDUhb9n0TiFdTYk4lN4ppLtTEemdQfopmz9neqeQIf3rhS88PDx45ZVXHmvnC05k4XdcFjf9l+PpnUK6qpbeCaSz/hsupHcK6apPrWfSOwXJgHRRZBERETtQwxUREbEDNVwRERE7sOrmBYmJiaxatYpr165RvXp1SpQooRsYiIiIPAKrZrhDhw7l2rVr7Nq1i7t37/Lhhx/aOi8REZFMxaqGe+nSJfr164eLiwsNGzYkIkJnH4uIiDwKqxpuYmIit26Zv1MbGRmJg4MO/YqIiDwKq47h9u/fn86dOxMSEkLHjh0ZMmSIrfMSERHJVKxquP7+/syZM4ds2bJx5coVypUrZ+u8REREMhWrT5pav349np6erF69mtGjR9s6LxERkUzFqoZ7/PhxevbsCcCnn35KYGCgTZMSERHJbKw++yksLAyAO3fukJiYaLOEREREMiOrjuG+++67tG3blpw5cxIREcHQoUNtnZeIiEimYlXDbdCgAXXr1iUsLIw8efLoBvQiIiKPyKqGu2XLFhYvXkx8fDwmk4nw8HB+/fVXW+cmIiKSaVjVcCdPnszIkSNZunQp1apVY9euXbbOy2pnD/7JjuVzSEyMx7uQH03fHIBzNtdUcSGXz7NlwQxio+7iYDTy4hvvk/eZEsTcjeC3OVO5ceksTtlcKVPnRSo1bpUOlTy6rFw7QO1nvXmvcUkcjQ6cDopgxE9HiI5LfX5Bg9J5eadhcRJNJu5ExzPyp6NcC4sGoH21wrxS2RcXRwcCr91hxKojJCSZ7F3KYynTvAGvjP0Ao7MTVw+fYEHPD4i9G/XIcbl98/PB7lWMKteUqLDb9izhPymTz4NWZfJjdDBw9XYMC/ddJjYxKUWMf+HcNCrhjQnza+rmZCSnqxND1h4nMi6RL15+nrCoOEv8b6dC2Hc53K51PI79uwNY/P0MEuITKFKsOL0Hf4qrm1uquIvnzjB76gSi7kZiNBp5e8BH+JV8jqSkJOZNn8zBvXtISkrk5Q5debFlm3SoJGux6qQpHx8fKlasCECbNm0IDg62aVLWioq4zYbvJvBK/2H0HP8DOb3z8fvS71PFxcfFsuKLj6nWoiOvjZ5BjVZdWDtzPABbF87E2dWNnl/MpuvQKZw/tJdzB/+ydymPLCvXDpDLzYnhbcoyYNEB2k7ZwbWwKPo1eTZVnLOjA6PbleN/iw7QZfou/jgRwoctSgPQsHReOlYrTK8f/qLd1ABcHB3o+pTcONw9T266z/6CWa3fZkTpRoSev0zr8R89cly1bm0Y+Mdycub3sWf6/5m7s5FuVQrxze4LjNx0kpt342hdNn+quL8uhTF2yyk+33Ka8VtPczs2gWV/XyUyLhGf7M7cjU3g8y2nLT9PQ7O9Ex7OjC9G88GoL5kyfzk++Qqw8NtpqeJiY2MYPfh9WnfpzpffLaBd955MHTMMgE2rV3H96mUmz1vGuJlzWfvjUs6cOG7vUrIcqxquk5MTe/fuJSEhgR07dljOWE4PX3ZvYnl84ch+8vs9Sy4f8y9ahRdaELh7a6oxF47sJ3feAhQtVwWA4pVq8HLfTwAIvnCG0rVeAMDo6IhfBX9O7t1h6zIeS1auHWD/qKaWx9WLe3H0ym2u/jNTXfHXJZqXL5BqjMM/5xt4ZHMCwM3ZSEy8eRb8UsUCLNh5gcjYBADGrj7G2oPXbFrDfzEj8ZzlcekX63Dhr0OEnr8MwB8zF+Lf9ZVUY9KKy5HPm/ItG/F1s9dtn/wTML3tvQvulM7rwYVbUYTeNc9O/zgXStXCudMc3+RZHyJiEth5wXyZWr887piA/nX9+KRRSZqV8iGjnp3SvkE1y+ND+/ZQ/LnS5C1QEIAmrdqy47cNqcYc2vsn+Qr6UsG/BgBVatZhwLCxAPwV8DsNm72MwWDA3cODWg0bP3Af8mSluaQcERGBh4cHI0aM4Ny5c/Tu3ZspU6bQu3dve+WXiiHZr0TErRA88nhbtj08vYiLjiYuJjrF0mpY0BXccuRmw/cTCbl0Dhf37NTr9BYABYqX4vjOLRQs8TwJ8XGc2huA0dGqlXa7y8q1AyRf6M2X05Xg29GW7eDbMbi5OOLqbEyxrBwTn8jY1ceY16s64VHxODjAG9/sAaBIHnfyuN9m2mtV8PJw4e8Lt5i84aS9ynl0pnv/B3IXKkDY5euW7bAr18nm4Y6Lu1vK5eI04u4EhfBt+z7mf3jKToTM7eZEWHS8ZTssKp5sTg64GB1SLSuDeUb8Qklvxvx2yvKc0WAgMDiClYev4Wx04N3afsTEJ7HtTKhdangUyU9UDb0RjJdPXsu2p7cPMdFRREdFpVhWvn7lEjlzezLzi9FcOHsad48cdOv1HgA3bwSTJ9k+8nj7cOncWTtUkrWl+df17bffZsmSJcyYMYMRI0YA8PXXX9slseTOH9nHH8t+sGzP+9T8R6JElZoPjDfcd3OFpMREzh/eS6chX5HPryRnDuxm5Zef0GvyQup3fpvtS75l3qe9yZ47D8+Urcy10xlnaSUr1w7mmWzypeLF75rr3nb8wYc1ku47/lrMJztvNyhO68k7uB4eTafqRZjQtRKdpu3E0eiAf/E89F9wgPjEJEa1K0ffxiWZsP6E7Qp6RKUa10mxBDxk/xoADv608YHxSfd9R/7+98PD4jKqUnmz07rMvZWLj18oAcDBaw8+1pxkevDx99pF83Do6p0UTfr/Z7oAMQlJbDkVQv3iXhmm4R7cu4eF39xbKh78VjcA/OvUf2C8gzHla52QkMDBP3czfPJMij9Xmr07/2DMh/2YuWw1JlPqDyX3j5cnL82G6+joSNu2bbl48SInT6b85L906VKbJpZc0bJVKFrWvCT6ZfcmvDZ6BgDHd24h+PxpS1zErVCyuWfHydklxfjsufLgWaAQ+fxKAuZl1Y3fT+R2yHUcnV2o1+ktsrlnB+DPNcvJlTf10mR6ycq1A+w5E8qef/4A7h/VlC7TzSfsNStfgFIFclri8ubMxp3oeGITUv4hqVnCi78vhnE93DwbXvbnRQY0f44crk6E3Ilh2/FgyxLzuoPXeKtBMXuUZbXA33YQ+Jt5mX9G4jnGVm4BgH+XVhSuXNYSl9s3P1Fht4mPiU0xPuzSVYpWq/CvcRlVYHAkgcHmWen0tuX4fIv5PV+1UC4K57o3m8vt5kRUXCLxDznhrXKhXCw/eDXFc/6Fc3ElPIZrd2IA8yQ/8SENOz1UqFqdClWrA+Yl5S+/WwDAH79t4NzJe1f7uxVyA/fsHri4ZEsx3jOPNwUKF6H4c+ZzFqrWqsusr8Zy4/o1vHzyEXbz3geLW6Eh5PF+uo7jP43S/Egzd+5cvv76aypWrMiECRNS/KSX5Muqz5StzPWzJwkLNh93O7R1LcUr1Ug1pmj5qtwJCSb4whkALp84DA4O5PTOx6GtawlYOQ+Au7fDOLx9HaVqNLBDJY8uK9cOKZeU95wOpUyhnPh6mv/otq1amN8DU896A6/doXJRT3K7OwPmE6WuhUVzJzqezceCaFwmP86O5l+D+qV9OHYlA5+lm6wZHN+0g6LVKuDlVxiAOr26cOiX31INsTbuaRMYHEFRTze8/nld6/jl4dBDZr2uTg54Z3fmbOjdFM8XyOFKi+fzYgCcHAzUK+aVYU+aSr6kXL5qNU4HHiPo6hUANv36E1Vr1001pmK1GoQEXefcafNk6fihAxgAn/wFqFqrLlvX/0piYiJ3IyLYufU3qtauZ5dasjKDyfTvH+l69OjB7NmzH3nn3/918bGSehTnD+/l92U/kJSYSC6f/DTv9QHZ3LMTdP4UG3+YbJkRXjl5lO1LviU+NgZHJ2cadutDwRKliYuJZu2s8YT/07iqt+ycoZtOchm59um/2H5pumYJL95v8iyODgau3Iri0x8PExmTQKkCOfisdRnLbLi9f2E61ShCXEISt6PjGP/rcc6H3MVggDfrF6NJ2fwYDAZOXLvD6F+OPvCrRY+q2ljbn+dQukk9Wo/7EKOTIyFnLzK3+0Cib9+hcKUyvPrdOMts+GFxyc1IOMsg70pP7GtBhhW/PJH9pKV0Xg9eKZsfo8FA6N1Y5u69RHR8EoVzudK1sq9lNlw4tys9/IswfGPKQwVODgY6VixIUU93jA6w/8ptfj0W9ERy62Pjs93//nM3i76dRkJiAvkK+PLex8Nx9/Dg7MlAZn011jIbDjx8kPkzpxIbE42TszM93h/Is8+XIzExkQWzpnJo758kJibQuGUbXm7f5YnlVzZ/zn8PyoKsarj9+/enRYsWFC1a1HLz+aJFi/7rzu3RcCVjskfDzcjs0XAzMns03IzM1g03o1PDfTCrTkm9efMm8+bNs2wbDAbmz59vs6REREQyG6sa7oIFC4iIiODq1asUKlQId3d3W+clIiKSqVjVcDdu3MjMmTNJTEykadOmGAwG+vTpY+vcREREMg2rvng1Z84cli9fTq5cuejTpw+bN2+2dV4iIiKZilUN12g04uzsjMFgwGAw4Oqa+gL5IiIi8nBWNdzKlSszcOBAgoODGTp0KGXLlv33QSIiImJh1THcAQMG8Mcff1CqVCn8/Pxo2LChrfMSERHJVNKc4SYmJhIXF0ffvn2pUaMG3bt3p2bNmnTv3t1e+YmIiGQKac5wV65cyaxZswgNDaVp06aYTCaMRiOVK1e2V34iIiKZQpoNt0OHDnTo0IEff/yRdu3a2SsnERGRTMeqY7i1atXiu+++Izb23h1G+vbta7OkREREMhurzlLu168fkZGReHl5WX5ERETEelbNcN3d3fnf//5n61xEREQyLasabokSJVi7di2lSpWy3JfRmrsFiYiIiJlVDTcwMJATJ1LeS1J3CxIREbFemg23Y8eOGAwG7r9l7v/PckVERMQ6aTbciRMn2isPERGRTC3NhluwYEF75SEiIplEkxk70zuFdLWxT60HPm/VMdzHNeTzlbbcvWRgCdGR6Z1CumrmbEzvFNLVzG9XpXcK6erzph+mdwrppuP8v9M7hQzLqu/hioiIyH+jhisiImIHargiIiJ2YNUx3J07dzJnzhzi4uIsz+l7uCIiItazquF+/vnnDBkyhHz58tk6HxERkUzJqoabP39+atasaetcREREMi2rGm6ePHkYOnQopUuXtlxlqmPHjjZNTEREJDOxquH6+voCEBoaatNkREREMiurzlLu27cvZcqUwcXFheeee043nxcREXlEVjXcCRMmsGrVKpycnPj5558ZP368rfMSERHJVKxaUt67dy9Lly4F4LXXXqNDhw42TUpERCSzsWqGm5CQQFJSEgAmk0m35xMREXlEVs1wmzdvTufOnSlfvjyHDx+mefPmts5LREQkU7Gq4fbo0YPatWtz7tw52rVrR8mSJW2dl4iISKaSZsNdsWIF7du3Z8KECZZl5OPHjwMwYMAA22cnIiKSSaTZcP//Uo5+fn4pntcxXBERkUeTZsOtU6cOAEeOHGHo0KGW5z/44ANeeeUV22ZmpUaVi/JJ19o4OTlw/EIo/5u+ibsx8aniejavQI9mFYiOjef0lVt8+O1W7kTFpoiZ8+HLXAuN5JMfttkr/f8kK9cO0Ni/BJ+93gBnRyPHzt/g/UmrH1j/Wy2r0vPlqkTHxnPqUigfzFjP7cgYAE4tHcjV0DuW2K9/3MWq7cfsVsN/8Wyz+rw4chBGZyeCjpxkVa+PiLsbZXWci0d22nzzOd7PFsNgMHBg0U/smPBtOlTyeF70L8FnbzTCycnIsXPBvD/xF+7GxKWKe6tVNd5sWZXomHhOXQ5l8LS1lte/58tVebVpJVycHDl85jp9J/xMQmKSvUt5ZAE7djBz+tckxCdQvEQJPhk6DDc3t1RxUyZOYOuWzeTMmQuAws8UYfTYcURGRjJm5AguXriACRPNX2pBt9det3MVj8+/SG7eqFYER6OB8zejmLj1NDEJqV+3mkU96Va1MIkmE5GxCUzefoagO7EYgF61ilK5cC4cDAZWHrzKuuPBNs87zbOUFy1aRO3atVmxYgW1a9e2/AQH2z4xa3h6ZGNK3xd5ffxqar83j0s3bvNZ9zqp4mqVKcS7r1Sh9dAVNBq0iC1/X2Diu41TxPR9pQr+zxWwV+r/WVauHcAzhytf/+9luo1cTvW3Z3IxKJxhPRuliqtd7hnea1eTVh/Op0Hf79i87wyT+7UAoFhBT25FRNOg73eWn6el2brlyU3bb8azsENvJpdvQtiFyzQd+8EjxTUe/j9uX7nO1MrNmVGrNdXe7oJv1fL2LuWxeOZw4+uBr/DqiKVUf3Mal4LCGP5m41Rxtcs/w/vta9Jy8Fzqv/sNm/eeZnL/lgC0qFWKni/702rwXGq+PR0XZ0f6tKlh71IeWXhYGKNHDueLryaybOUqChQowLSpUx4Ye+TIYUaPG8/8xUuYv3gJo8eOA+CbmTPImy8vi5evYM68Baz8cQVHjxyxZxmPLUc2RwY0KM6IDYG8teRvgu7E0LPGM6ninIwGPmhUkuHrA+m74hB/XrhFn9rm1dqXns9HgZzZeGvJ37z/4yFaly9ACe/sNs89zYbbtWtXAgICePfddwkICLD8zJs3z+aJPUzQyv9ZHtev8AwHTgdxMfg2AHM3HKJt3edSjSnn58Mfhy9xI+wuAGt3n+bFKn4YHcxL47XKFKJ+hSLM23jYDhU8vqxcO0Dous8sjxtUKsaBk9e4GBQOwOy1+2jfoGyqMeWL5+P3v88RfCsSgDU7A2lSrSRGBwP+pQthSjLx87hu/DHjbQZ1qUNGPloyOvq05XGJRrW5vO8QYecvA/Dnt4so36lVqjFpxa0ZOIr1H34OgEeBvBidnIi9E2HrMh7bzQ3DLI8bVi7GgZNXuRgUBsDsNXtp3/BBr38Bth+49/r/GvD/r78DHRuVZ/rKXZbVnoFT17BsyyE7VPLoqlepZHn85549PP98GQr+c8ndNu3bs3H9ulRj4uPjOXXyJIsWzOfVzh356INBBAcFATBw8Ae83998Hk5IaAgJ8fFkz277hvO41ve+d/OcyoVycfJGJEF3zK/bmqNBNCzpnWqMwz+/zNldzAu52ZyMxP4zC67p58mmEzcAuBuXyPbTobzwgH08aVZ9D7dTp06sWbOGn3/+mZ9++olvvvnG1nk9lMlksjwu6OXBtdB7fyCu3YwkezZn3LM5pRhz4HQQtcsWokAe8xuq8wtlcDI64OnhSt7c7ozqUY/ek9aTlGQiI8vKtcN99Xvn4GrIbcv2tdA7ZHdNXf/+k9eoU6EoBb1yAND1xYrm+nO44Wh0YNuBs7QdspCXBs2lYeVivNXS3z7FPI5k9ef0zc/tK9ct27evBOHi4Y6ze8plxX+LM5lMtJ/9Fe/vW8v5P/4k5OQ5Gxfx+JKVT0HvnCle/6uhd8ju6oJ7NucUYw6cvELdCkUp6G1+/V9tUhFnRyOeOVwpVjAPPrmzs2LMq/wx8x0+fLW+Zak5o0l+3kxwcBB58+a1bPv45CUqKoqoqJSHE0JCQqhS1Z9333ufhUuWUaZMOQYPuPeh3cHBgWGffUrXjh2pVLkKRZ55xuZ1PK7kr713dhdCIu8dEgu9G4urk5FsjinbWWxCEl//fpbJbcqxsHsVXi6Tnx/2XHjoPryyp3zv2IJVXwvq27cvfn5+nDp1ChcXF1xdXW2dVwr1yxdJsVy6+auuAKz788wD4xPvax5/Bl7lq2V7mPdxKxKTTCzZcpSwyBhMmPhmYAs+/WE7IbdTH/vKCLJy7QANKvkxrMcLlu1t094CYO2uEw+Mv7/+Pccu8cXC31kwrAOJSSYWbTxIWEQ0cQmJLNjwtyUuIiqOGav28FZLf7795S8bVPJ4ijeqTdMx95aK393zCwDHf/ntgfFJiYkptg0OD/5MnTxuRY9B/Pzup3RdPpOGn7zH1jFf/9e0n5gGlYsxvOe9peLt03sBsOahr3/K43i7j15i/MLtLBzemcTEJBZt/Nvy+js5OlCvoh9dhi0mNi6RWR+05tM3XuDTbzbarqBHsGf3bqZ/fW+puHuXzgDUa9DggfEO973WBQoUYOKUqZbtV7t3Z/b333H9+jXy5zcfQhoxajQfD/mEDwcP4ofvvuXNt3s96TIeW6VCuehZvYhle1p78+GOXeduPjD+/jlDEU83ulYpxJtLDhAcEUvLsvkZ2vQ5+iw/hIHUS1n2mHNY1XBNJhMjR47k448/ZsyYMXTp0sXWeaWw/dBFtg+8CJiXVRsNWgRA27rPUb7YvU96BfJkJ/xuLDFxCSnGu2dzYs/xKyzdaj4+55XTlQ8716SwT04Keedg5Bv1MBgM+ORyw8HBgIuzkUEzN9upurRl5doBth04x7YD5llX6LrPaND3OwDaNShD+eL5LXEFvHIQHhnzwPp3Hb3E4t/MS4VeOd0Y0t08k2nfsCxHzwUTeMG8tGQAEhJSNqz0dmZzANM2BwDmJeXp1c3LweU7taRgpTKWuJy++YgOu01CTMqT4cIvX6OQf4UHxhVvVJvgoyeJCAohPjqGQ8t+5flXXrRDVdbbtv8s2/afBeE4K/YAABEKSURBVMxLyvXfNa+utW9Ylgol7r3+Bb1yEB4Z/YDX35ldRy6yeNNBALxyuTPktYbcjowh6GYEa3cGEvXPiXbLtxxmUNd69ijLKtVr1KB6DfMx5epVKjF/8RIANqxbx4nAQEvcjRvBeHjkIFu2bCnGnzl9mtOnT9Gs+Uspnnd0dGTP7t0UL14cL29vsrm68mKTJmzbttXGFT2aA5fDOXDZfMhofe+a9F1h/h1uUMI7xfFWL3cXImMTiLvvZLcqhXJx7PodgiPMvxO/HrlOr5rP4OHiSEhkLJ5uzin2ERqZ8nfHFqxaUjYajcTGxhIdHY3BYCAxMf3+KCVfVtx+8CKVSuTjmXw5Aej+Yjk2/HU21Zi8nu78NKqDZblxQPvq/LTjJAdOB1G51/c0GrSIFwYuZN7Gw/wccCpDNZzksnLtkLL+bQfOUfm5gjyTPzcArzevzPo9J1ONyZfHg1+/6E52V/Mv16AudVm5/SgApYr48FG3ehgMkM3ZkTdb+rPq9wx80lSy+s9sDsC3ank8/QoD4P9mZwJ/Tf3aPSju+Grz7Lhs2+Y0/OQ9AIzOzpRt15xz2/fYuorHlnxZcev+s1R+1vfe6/9SFdbtfvDrv+arNyyv/+Au9fhxm/nkoNU7jtOq7vO4OJnnHc1rPcffp67auIrHk3xJuVqN6hw7epQrl83H5X9auZK69VN/UHBwcGDiV19y/fo1AH5cvpz/a+/eo6qq9gWOfzcbXyCkgCCGXSUy0NISzNBGPjBhcMnXUBEFMjyi19FIwMx8J6iBJmKggnozaGQOS7ynF6V4TVM7ommjEWYiIggkoICwATew97x/cOXqEQmvuOHQ7/PXHmuxJ78511zrt+Zac+3l8tRT9Oplz+FDB/nPnQ0z0mtra0k/dAgPj/Z7O+XObX/2ahlPO1jhaN1wgvHvgxz48UrpPd+5VFLFs30e47FuDce+kc62XKvUU6mv58ecG3i72WOmAcvOWka52HEy594yWptG3XkUu4/vvvuOK1euYGNjQ3x8PO7u7mzevPlPC7efHNsqQTZnzPP9WBn0EuZaM65cu8kbW76lolrPYGd7Yhe80jgifN1nCCG+z6HRwKnfClm647+p/afRzFvTX6SnVbd/mUdj2nPd62t0rVJOc7zcn2RViBedzM3I+aOM/9j4X1RU6Rni4khcmF/jaDjEz4O5rw5Do4F/ZF7l7W1p1NYZ6NrZnJgFPgxzc0KrNePvx86zPuX7Volt/pFHP7HwqfEv4712MdpO5pRezuOzkLe4dbOSPs8/w+Tt6xpHw/f7uy5W3Zm0dS0OgwagjEbO//0gh9d+8Cf/tWW2jwpslXKa4+Xhwuo54zDXarnyRynzNxygouoWQ55yZEvYhMbR8JxXh/G3CS+g0Wj4x695vL31a2rrDGg0GhbNfJkpo57BzEzDL5f+IDzuyyYfLXpQOalLHrqM5vx48gRb4z+gvr4eJycnVkeuxcrKit9+O897UVGNo+Hv0tJI3v0hRmXE3t6B5atW4+DggE6nI3r9Wi5fykZjpmH0mLHMnTe/VWLzTzn353/0kDz69iDE898wNzOj8OYtNh6+SFWtAZdeloSNdmkcDfsN6s2EZx2pMxip1Nez9YfLXC2rwUwDf/Psh3vfHmjNzPg68xoHfilstfi+WzCyyeUtSrgXLlzA1bVhBqxOp2vxbDZTJFzRPpki4bZnpki47ZkpEm579qgTbntmioTb3t0v4bboHm5cXBzl5eVMmTIFPz+/Vg1MCCGE+Cto0T3cxMRE4uPjqaioICQkhOXLlz/quIQQQogOpUUJFxreiVtbW4vRaESr1T7KmIQQQogOp0WXlIODg6mtrWXq1Kl89NFHTf5mpxBCCCHur0UJd/ny5Tz99NOPOhYhhBCiw2o24fr7+9/zKj6lFBqNhr179z7SwIQQQoiOpNmEGxsrj/UIIYQQraHZhPv4448DcO3aNdavX092djb9+vVj6dKlJglOCCGE6ChaNEt5xYoVTJw4kU8//ZTJkyfLY0FCCCHEA2pRwtXr9Xh5eWFtbc24ceOor6//8y8JIYQQolGLEq7BYOD33xt+GPz333+/ZyKVEEIIIZrXoseCVq5cybJly7h8+TL9+/dn/fr1jzouIYQQokNpdoSbmZnJpEmTcHFxYd68eXTt2pWqqioKCtrnK6yEEEKI9qrZhLthwwaio6Pp1KkTcXFx7Nq1i/3797Nz505TxSeEEEJ0CM1eUjYajbi6ulJUVERNTQ2DBg0CGl5sLIQQQoiWazZzmps35OMffvgBT09PAOrq6qiqqnr0kQkhhBAdSLMjXE9PT2bMmMG1a9fYvn07eXl5REZG4uvra6r4hBBCiA6h2YQbGhqKl5cX3bt3x8HBgby8PPz9/XnllVdMFZ8QQgjRIWiUUqqtgxBCCCE6Opn9JIQQQpiAJFwhhBDCBCThCiGEECYgCVcIIYQwAUm4QgghhAlIwhVCCCFMQBJuB3TgwAFiY2PbOgwh/t8yMjIYMWIEwcHBBAUFERAQQFpaWquU/eabbwJw8eJFzpw50yplPqysrCzmzZtHcHAw06ZNIz4+nlOnThEREdHWoZlMQUEB/v7+912/b98+DAZDi8oyGAyN/aaysrK1QnxoLXo9nxBCmJqnpyebNm0CoLq6msDAQPr374+rq+tDlfvBBx8AcPDgQezs7PDw8HjoWB9GZWUlERERbNu2jb59+6KUYuHChfTq1esv9+7x5uqbmJjIpEmT0Gq1f1pOUVER1dXV7N+/vzXDe2gdMuHqdDpWrFhBZWUlxcXFzJw5k4CAgLYOy6TOnTvH7Nmzqaqq4o033mDUqFFtHZLJ6PV6li5dSmFhIXV1daxatYohQ4a0dVgPRK/X8/bbb1NSUkLv3r05ffo0sbGxJCQkoJSiurqaTZs2YW5uTnh4OL1796awsBBfX1+ysrI4f/48o0ePJjw8nKCgIFxdXcnKysLCwgIPDw+OHz9OZWUlH374IRqNpt3vLxYWFgQEBPDtt9/yzTffcObMGYxGI6+//jre3t4EBQXh5uZGVlYWVVVVbNmyBVtbWxYuXIhOp+PWrVuEh4czYsQIXnrpJVJTU0lNTaVz584MHDiQqKgoPvvsMwDCw8MJCQnh2WefNUndDh8+jKenJ3379gUakk5MTAxnz57l9OnTAKSlpZGcnIxWq8Xd3Z2IiAiKiopYvXo1dXV1FBcXExYWhpOTE+vWrSMlJQWA+fPnExYWRm5uLp988gkGgwGNRkNCQgI9evRgzZo1ZGZmYmtrS35+PklJSZiZmbFy5Ur0ej1du3YlKioKBwcHk7SFUqrJbXnixAmuX79OREQECQkJxMbG8tNPP2EwGO7qA7a2tlRUVKDVasnNzWX16tUsWLDgnnby8vLiyJEjbN26FYCBAwcSGRlJRkYGcXFxaLVannjiCSIjI1uU4B+kgh1OZmamOnTokFJKqaKiIjV+/Pg2jsi0UlNTVWhoqFJKqRs3bqixY8e2cUSmtXv3brVp0yallFK5ubkqOTm5jSN6cMnJyWrjxo1KKaWys7OVm5ub2rNnjyouLlZKKZWYmKgSExNVfn6+8vT0VDqdTpWUlKjBgweriooKpdfr1ciRI5VSSgUGBqqvvvpKKaXUnDlz1J49e5RSSi1ZskSlp6e3y/3l1KlTKiIi4q5l6enpytvbu3G5Xq9XEydOVBUVFXfVMTY2Vu3YsUNlZWWpGTNmKJ1Op3Jzc9XRo0eVUqqxXeLj49XevXuVUg1tdOnSJVVeXq6mTZtmqmoqpZRKSkpSKSkp9yy/3Qbl5eXK19dX3bp1Syml1OLFi9XJkyfVyZMnVUZGhlJKqbNnz6qQkBCllFL+/v6qsLBQFRcXK39/f6VUQ3+5/f2VK1eqL7/8UqWnp6vw8HClVMNxYtiwYaqgoECFhYWpY8eOKaWUOnnypFq0aNGjbYD/lZ+fr6ZPn66CgoLu2ZZKKTV27FhVW1urjh49et8+cLsf5+fnN9a9qXaqr69XY8aMUaWlpUoppXbt2qUKCgrU+PHj1Y0bN5RSSsXFxal9+/a1ah075AjX1taW5ORkDh48iKWlJfX19W0dksm5u7sDYGNjg5WVFWVlZfTs2bONozKNnJycxhH9E088QXBwcBtH9OCys7N5+eWXAXB2dsbGxgZ7e3uioqKwtLSkqKiIoUOHAtC3b18sLS3p1KkTdnZ2WFlZ3VOem5sbANbW1ri4uDR+1uv1/zL7S2FhIa+++ipffPEFwcHBKKUwGAwUFBQA/1dHR0dHrl+/jouLC/7+/kRERFBfX99sP5g+fTqpqan06dOHCRMmmKQ+t/Xp04fMzMy7luXn5zeObnNzcyktLWXu3LmNVzfy8vJwd3dn+/btfP7550DDm9wApk6dyoEDB+jcuTNTpkwBGo4DS5YsoVu3buTk5DB06FCys7N57rnnGtc7OzsDDfe2k5KS2LlzJ0opOnXqZJJ2uNM/b0toGP0qpbh48SK//vprk32gf//+95TVq1eve9qprKyMxx57rPGYOGfOHEpLSykpKSEsLAxouMo0YsSIVq1Xh5w0tXv3bp5//nk2bNiAj48P6i/4c9G//PILACUlJdTU1Pxlki3Ak08+2Vj/q1evsmjRojaO6MENGDCAc+fOAZCXl0dZWRmrVq0iOjqa9957D3t7+ya/d7++3ty9sfa6v9wZh06nY9++fVhbWzN8+HBSUlJISUnBx8fnrkuxd7p48SJVVVUkJSURHR1NVFTUXes1Gk3jJBxvb29OnDhBenq6yRPu6NGjOX78OFevXgUaEkJ0dDQ2NjYAODk54ejoyO7du/n4448JDAxkyJAhbNmyhUmTJhETE8Pw4cMb28vX15fvv/+e9PR0/Pz80Ol0xMfHs3nzZtatW0eXLl1QSjFgwAB+/vlnAG7evElOTg7QsP+89dZbpKSksGbNGnx8fEzaHtB0f9VqtRiNRpydne/bB5p6V3tT7WRra0tlZSUVFRUArF27lvz8fBwdHdm2bRspKSnMmzePF198sVXr1SFHuGPGjGHt2rV8/fXXWFlZYW5uTl1dXZucqbUVvV7Pa6+9Rk1NDZGRkW0djknNmDGDpUuXEhQUhNFoZNmyZW0d0gObOnUq77zzDkFBQTg6OtKlSxcmTJjAzJkzsbCwwM7OjuLiYuDug1NTB6r7rb/9eezYsURFRbW7/eXUqVMEBwdjZmaGwWBg4cKFjBs3jujoaGbNmkVNTQ3jxo3D0tKyyXr369ePhIQE0tLSGici3emZZ55h48aNuLi48MILL+Dh4UFZWRnW1tamqiIA3bt3JyYmhhUrVqCUoqqqijFjxuDs7MyZM2ewsbFh9uzZzJo1C6PRiJOTE76+vvj4+BATE8OOHTtwcHCgvLwcaLjf7erqisFgwMLCAmi44jV9+nS0Wi09evSguLiYyZMnc+zYMQICArCzs6Nbt26Ym5uzePFi3n33XWpra9Hr9SxfvtxkbdHciaG7uzuhoaGkpKSQkZHRoj4ANNlOGo2GVatWERoailarxc3NjcGDB7Ns2TJCQ0MxGo1YWVkRExPTuvVT7eV0VgjR6Ny5c1RXVzNy5Ehyc3OZO3cuBw8ebOuwOrTIyEi8vb0ZPnx4W4diEpcvX+bChQv4+vpSXl6On58fR44cafMTrY5MEq4Q7dDtGZl1dXWNo7uRI0e2dVgd1pw5c+jZsyfvv/9+W4diMjU1NSxatIgbN25gNBoJDAxk4sSJbR1WhyYJVwghhDCBDjlpSgghhGhvJOEKIYQQJiAJVwghhDABSbhCCCGECUjCFUIIIUxAEq4QQghhAv8DbHzW6cLtz2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4212"/>
            <a:ext cx="6381750" cy="4854073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1916430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ariables a, b,  and c are highly correlated with density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53514" r="40333"/>
          <a:stretch/>
        </p:blipFill>
        <p:spPr>
          <a:xfrm>
            <a:off x="4430008" y="1194003"/>
            <a:ext cx="4713992" cy="27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7" b="48892"/>
          <a:stretch/>
        </p:blipFill>
        <p:spPr>
          <a:xfrm>
            <a:off x="1310719" y="1467713"/>
            <a:ext cx="2938138" cy="262440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6" t="3075" r="6529" b="49226"/>
          <a:stretch/>
        </p:blipFill>
        <p:spPr>
          <a:xfrm>
            <a:off x="4410341" y="1639207"/>
            <a:ext cx="2898900" cy="245291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2" r="56904"/>
          <a:stretch/>
        </p:blipFill>
        <p:spPr>
          <a:xfrm>
            <a:off x="1310719" y="4128769"/>
            <a:ext cx="2938138" cy="248562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9" t="51441" r="6785"/>
          <a:stretch/>
        </p:blipFill>
        <p:spPr>
          <a:xfrm>
            <a:off x="4388994" y="4110111"/>
            <a:ext cx="2941594" cy="250428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6" r="-886" b="51894"/>
          <a:stretch/>
        </p:blipFill>
        <p:spPr>
          <a:xfrm>
            <a:off x="7666724" y="1690691"/>
            <a:ext cx="619579" cy="40930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relationship between target variables and a regressor variable (density)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5192"/>
            <a:ext cx="7886700" cy="1060724"/>
          </a:xfrm>
        </p:spPr>
        <p:txBody>
          <a:bodyPr/>
          <a:lstStyle/>
          <a:p>
            <a:r>
              <a:rPr lang="en-US" dirty="0"/>
              <a:t>Protocol to develop the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9242-9336-4405-8B58-1A5D39B5DE47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05025" y="1492250"/>
            <a:ext cx="2162175" cy="6699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Dataset</a:t>
            </a:r>
            <a:r>
              <a:rPr lang="en-US" dirty="0" smtClean="0"/>
              <a:t> </a:t>
            </a:r>
          </a:p>
          <a:p>
            <a:pPr algn="ctr"/>
            <a:r>
              <a:rPr lang="en-US" sz="1100" dirty="0" smtClean="0"/>
              <a:t>(4356 rows)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393955" y="2462757"/>
            <a:ext cx="2019300" cy="704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 data </a:t>
            </a:r>
            <a:endParaRPr lang="en-US" sz="2400" dirty="0"/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436 </a:t>
            </a:r>
            <a:r>
              <a:rPr lang="en-US" sz="1400" dirty="0"/>
              <a:t>rows)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46399" y="2468472"/>
            <a:ext cx="2019300" cy="704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 data </a:t>
            </a:r>
            <a:endParaRPr lang="en-US" sz="2400" dirty="0"/>
          </a:p>
          <a:p>
            <a:pPr algn="ctr"/>
            <a:r>
              <a:rPr lang="en-US" sz="1400" dirty="0" smtClean="0"/>
              <a:t>(3920 </a:t>
            </a:r>
            <a:r>
              <a:rPr lang="en-US" sz="1400" dirty="0"/>
              <a:t>rows)</a:t>
            </a:r>
          </a:p>
        </p:txBody>
      </p:sp>
      <p:sp>
        <p:nvSpPr>
          <p:cNvPr id="10" name="Bent Arrow 9"/>
          <p:cNvSpPr/>
          <p:nvPr/>
        </p:nvSpPr>
        <p:spPr>
          <a:xfrm rot="10800000">
            <a:off x="2436877" y="2162176"/>
            <a:ext cx="813816" cy="868680"/>
          </a:xfrm>
          <a:prstGeom prst="bentArrow">
            <a:avLst>
              <a:gd name="adj1" fmla="val 1797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 flipH="1">
            <a:off x="3108961" y="2162177"/>
            <a:ext cx="813816" cy="868680"/>
          </a:xfrm>
          <a:prstGeom prst="bentArrow">
            <a:avLst>
              <a:gd name="adj1" fmla="val 1797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41827" y="3944846"/>
            <a:ext cx="2019300" cy="704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 algorithms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7034021" y="3662361"/>
            <a:ext cx="2019300" cy="12698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Gird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 CV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metric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46399" y="5421220"/>
            <a:ext cx="2019300" cy="7048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Evaluation</a:t>
            </a:r>
            <a:endParaRPr lang="en-US" sz="2400" dirty="0"/>
          </a:p>
        </p:txBody>
      </p:sp>
      <p:sp>
        <p:nvSpPr>
          <p:cNvPr id="15" name="Bent Arrow 14"/>
          <p:cNvSpPr/>
          <p:nvPr/>
        </p:nvSpPr>
        <p:spPr>
          <a:xfrm flipV="1">
            <a:off x="1293877" y="3167607"/>
            <a:ext cx="2628900" cy="2812460"/>
          </a:xfrm>
          <a:prstGeom prst="bentArrow">
            <a:avLst>
              <a:gd name="adj1" fmla="val 6369"/>
              <a:gd name="adj2" fmla="val 7889"/>
              <a:gd name="adj3" fmla="val 7890"/>
              <a:gd name="adj4" fmla="val 152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571053" y="3399453"/>
            <a:ext cx="760845" cy="3299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571053" y="4875825"/>
            <a:ext cx="760845" cy="3299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76465" y="4086225"/>
            <a:ext cx="1042218" cy="2273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961127" y="4313558"/>
            <a:ext cx="1042218" cy="20129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961556" y="5608672"/>
            <a:ext cx="1042219" cy="3299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13300" y="5421219"/>
            <a:ext cx="1999388" cy="7048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Best models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3638" y="1400175"/>
            <a:ext cx="1933575" cy="20272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scikit</a:t>
            </a:r>
            <a:r>
              <a:rPr lang="en-US" sz="2000" dirty="0" smtClean="0"/>
              <a:t>-learn:</a:t>
            </a:r>
          </a:p>
          <a:p>
            <a:pPr algn="ctr"/>
            <a:r>
              <a:rPr lang="en-US" sz="1400" dirty="0" smtClean="0"/>
              <a:t>  Linear regression</a:t>
            </a:r>
          </a:p>
          <a:p>
            <a:pPr algn="ctr"/>
            <a:r>
              <a:rPr lang="en-US" sz="1400" dirty="0" smtClean="0"/>
              <a:t>Ridge</a:t>
            </a:r>
          </a:p>
          <a:p>
            <a:pPr algn="ctr"/>
            <a:r>
              <a:rPr lang="en-US" sz="1400" dirty="0" smtClean="0"/>
              <a:t>Lasso</a:t>
            </a:r>
          </a:p>
          <a:p>
            <a:pPr algn="ctr"/>
            <a:r>
              <a:rPr lang="en-US" sz="1400" dirty="0" err="1" smtClean="0"/>
              <a:t>ElasticNet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Random Forest</a:t>
            </a:r>
          </a:p>
          <a:p>
            <a:pPr algn="ctr"/>
            <a:r>
              <a:rPr lang="en-US" sz="1400" dirty="0" smtClean="0"/>
              <a:t>GBR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" id="{494D4364-FD66-491E-92C4-D268F411EBCC}" vid="{A6011FE6-17A3-4933-8FCB-76D7582CC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</Template>
  <TotalTime>10616</TotalTime>
  <Words>761</Words>
  <Application>Microsoft Office PowerPoint</Application>
  <PresentationFormat>On-screen Show (4:3)</PresentationFormat>
  <Paragraphs>177</Paragraphs>
  <Slides>18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Force Field Optimization Using Machine Learning Algorithms</vt:lpstr>
      <vt:lpstr>What can we see with the most powerful microscopes? </vt:lpstr>
      <vt:lpstr>Molecular dynamics simulation</vt:lpstr>
      <vt:lpstr>Molecular dynamics simulation</vt:lpstr>
      <vt:lpstr>Phosphate</vt:lpstr>
      <vt:lpstr>Problem Statement</vt:lpstr>
      <vt:lpstr>Correlation</vt:lpstr>
      <vt:lpstr>Visualize the relationship between target variables and a regressor variable (density)</vt:lpstr>
      <vt:lpstr>Protocol to develop the prediction model</vt:lpstr>
      <vt:lpstr>Performance</vt:lpstr>
      <vt:lpstr>Learning curves</vt:lpstr>
      <vt:lpstr>Predict LJ Parameters from Experimental measurement</vt:lpstr>
      <vt:lpstr>Experiment vs Simulation</vt:lpstr>
      <vt:lpstr>PowerPoint Presentation</vt:lpstr>
      <vt:lpstr>Why are force field optimizations  computationally intensive?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Force Field Development</dc:title>
  <dc:creator>Amin Rahimi</dc:creator>
  <cp:lastModifiedBy>Amin Rahimi</cp:lastModifiedBy>
  <cp:revision>79</cp:revision>
  <dcterms:created xsi:type="dcterms:W3CDTF">2017-06-13T00:42:53Z</dcterms:created>
  <dcterms:modified xsi:type="dcterms:W3CDTF">2017-06-23T22:40:26Z</dcterms:modified>
</cp:coreProperties>
</file>