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26825-FCB5-A14C-F6A5-EE17B2861469}" v="52" dt="2024-06-25T08:52:35.398"/>
    <p1510:client id="{A9E6D547-890D-4E2B-9754-2DA096A4A8C7}" v="7" dt="2024-06-25T09:22:30.38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notesMaster" Target="notesMasters/notesMaster1.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tableStyles" Target="tableStyles.xml" Id="rId17" /><Relationship Type="http://schemas.openxmlformats.org/officeDocument/2006/relationships/slide" Target="slides/slide1.xml" Id="rId2" /><Relationship Type="http://schemas.openxmlformats.org/officeDocument/2006/relationships/theme" Target="theme/theme1.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viewProps" Target="viewProps.xml" Id="rId15" /><Relationship Type="http://schemas.openxmlformats.org/officeDocument/2006/relationships/slide" Target="slides/slide9.xml" Id="rId10" /><Relationship Type="http://schemas.microsoft.com/office/2015/10/relationships/revisionInfo" Target="revisionInfo.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presProps" Target="presProps.xml" Id="rId14"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BCE0004-9C0B-43FA-9CC1-50988A07D486}" type="datetimeFigureOut">
              <a:rPr lang="en-US" smtClean="0"/>
              <a:pPr/>
              <a:t>6/25/2024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5DCBE62-A387-4E29-B29C-166A733C22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a:solidFill>
                  <a:schemeClr val="tx1"/>
                </a:solidFill>
                <a:latin typeface="+mn-lt"/>
                <a:ea typeface="+mn-ea"/>
                <a:cs typeface="+mn-cs"/>
              </a:rPr>
              <a:t>Introduction</a:t>
            </a:r>
          </a:p>
          <a:p>
            <a:r>
              <a:rPr lang="en-US" sz="1200" b="0" i="0" kern="1200">
                <a:solidFill>
                  <a:schemeClr val="tx1"/>
                </a:solidFill>
                <a:latin typeface="+mn-lt"/>
                <a:ea typeface="+mn-ea"/>
                <a:cs typeface="+mn-cs"/>
              </a:rPr>
              <a:t>Welcome and Presentation Objectives</a:t>
            </a:r>
          </a:p>
          <a:p>
            <a:r>
              <a:rPr lang="en-US" sz="1200" b="0" i="0" kern="1200">
                <a:solidFill>
                  <a:schemeClr val="tx1"/>
                </a:solidFill>
                <a:latin typeface="+mn-lt"/>
                <a:ea typeface="+mn-ea"/>
                <a:cs typeface="+mn-cs"/>
              </a:rPr>
              <a:t>Problem Statement</a:t>
            </a:r>
          </a:p>
          <a:p>
            <a:r>
              <a:rPr lang="en-US" sz="1200" b="0" i="0" kern="1200">
                <a:solidFill>
                  <a:schemeClr val="tx1"/>
                </a:solidFill>
                <a:latin typeface="+mn-lt"/>
                <a:ea typeface="+mn-ea"/>
                <a:cs typeface="+mn-cs"/>
              </a:rPr>
              <a:t>Description of the Issue at Hand</a:t>
            </a:r>
          </a:p>
          <a:p>
            <a:r>
              <a:rPr lang="en-US" sz="1200" b="0" i="0" kern="1200">
                <a:solidFill>
                  <a:schemeClr val="tx1"/>
                </a:solidFill>
                <a:latin typeface="+mn-lt"/>
                <a:ea typeface="+mn-ea"/>
                <a:cs typeface="+mn-cs"/>
              </a:rPr>
              <a:t>Project Overview</a:t>
            </a:r>
          </a:p>
          <a:p>
            <a:r>
              <a:rPr lang="en-US" sz="1200" b="0" i="0" kern="1200">
                <a:solidFill>
                  <a:schemeClr val="tx1"/>
                </a:solidFill>
                <a:latin typeface="+mn-lt"/>
                <a:ea typeface="+mn-ea"/>
                <a:cs typeface="+mn-cs"/>
              </a:rPr>
              <a:t>Summary of the Project Scope and Goals</a:t>
            </a:r>
          </a:p>
          <a:p>
            <a:r>
              <a:rPr lang="en-US" sz="1200" b="0" i="0" kern="1200">
                <a:solidFill>
                  <a:schemeClr val="tx1"/>
                </a:solidFill>
                <a:latin typeface="+mn-lt"/>
                <a:ea typeface="+mn-ea"/>
                <a:cs typeface="+mn-cs"/>
              </a:rPr>
              <a:t>End Users</a:t>
            </a:r>
          </a:p>
          <a:p>
            <a:r>
              <a:rPr lang="en-US" sz="1200" b="0" i="0" kern="1200">
                <a:solidFill>
                  <a:schemeClr val="tx1"/>
                </a:solidFill>
                <a:latin typeface="+mn-lt"/>
                <a:ea typeface="+mn-ea"/>
                <a:cs typeface="+mn-cs"/>
              </a:rPr>
              <a:t>Identification of Target Audience and Their Needs</a:t>
            </a:r>
          </a:p>
          <a:p>
            <a:r>
              <a:rPr lang="en-US" sz="1200" b="0" i="0" kern="1200">
                <a:solidFill>
                  <a:schemeClr val="tx1"/>
                </a:solidFill>
                <a:latin typeface="+mn-lt"/>
                <a:ea typeface="+mn-ea"/>
                <a:cs typeface="+mn-cs"/>
              </a:rPr>
              <a:t>Solution and Value Proposition</a:t>
            </a:r>
          </a:p>
          <a:p>
            <a:r>
              <a:rPr lang="en-US" sz="1200" b="0" i="0" kern="1200">
                <a:solidFill>
                  <a:schemeClr val="tx1"/>
                </a:solidFill>
                <a:latin typeface="+mn-lt"/>
                <a:ea typeface="+mn-ea"/>
                <a:cs typeface="+mn-cs"/>
              </a:rPr>
              <a:t>Detailed Explanation of Your Solution</a:t>
            </a:r>
          </a:p>
          <a:p>
            <a:r>
              <a:rPr lang="en-US" sz="1200" b="0" i="0" kern="1200">
                <a:solidFill>
                  <a:schemeClr val="tx1"/>
                </a:solidFill>
                <a:latin typeface="+mn-lt"/>
                <a:ea typeface="+mn-ea"/>
                <a:cs typeface="+mn-cs"/>
              </a:rPr>
              <a:t>The Unique Benefits and Advantages</a:t>
            </a:r>
          </a:p>
          <a:p>
            <a:r>
              <a:rPr lang="en-US" sz="1200" b="0" i="0" kern="1200">
                <a:solidFill>
                  <a:schemeClr val="tx1"/>
                </a:solidFill>
                <a:latin typeface="+mn-lt"/>
                <a:ea typeface="+mn-ea"/>
                <a:cs typeface="+mn-cs"/>
              </a:rPr>
              <a:t>The ‘Wow’ Factor</a:t>
            </a:r>
          </a:p>
          <a:p>
            <a:r>
              <a:rPr lang="en-US" sz="1200" b="0" i="0" kern="1200">
                <a:solidFill>
                  <a:schemeClr val="tx1"/>
                </a:solidFill>
                <a:latin typeface="+mn-lt"/>
                <a:ea typeface="+mn-ea"/>
                <a:cs typeface="+mn-cs"/>
              </a:rPr>
              <a:t>Highlighting the Innovative Features or Results</a:t>
            </a:r>
          </a:p>
          <a:p>
            <a:r>
              <a:rPr lang="en-US" sz="1200" b="0" i="0" kern="1200">
                <a:solidFill>
                  <a:schemeClr val="tx1"/>
                </a:solidFill>
                <a:latin typeface="+mn-lt"/>
                <a:ea typeface="+mn-ea"/>
                <a:cs typeface="+mn-cs"/>
              </a:rPr>
              <a:t>Results and Impact</a:t>
            </a:r>
          </a:p>
          <a:p>
            <a:r>
              <a:rPr lang="en-US" sz="1200" b="0" i="0" kern="1200">
                <a:solidFill>
                  <a:schemeClr val="tx1"/>
                </a:solidFill>
                <a:latin typeface="+mn-lt"/>
                <a:ea typeface="+mn-ea"/>
                <a:cs typeface="+mn-cs"/>
              </a:rPr>
              <a:t>Presentation of Outcomes, Data, and User Feedback</a:t>
            </a:r>
          </a:p>
          <a:p>
            <a:r>
              <a:rPr lang="en-US" sz="1200" b="0" i="0" kern="1200">
                <a:solidFill>
                  <a:schemeClr val="tx1"/>
                </a:solidFill>
                <a:latin typeface="+mn-lt"/>
                <a:ea typeface="+mn-ea"/>
                <a:cs typeface="+mn-cs"/>
              </a:rPr>
              <a:t>Conclusion</a:t>
            </a:r>
          </a:p>
          <a:p>
            <a:r>
              <a:rPr lang="en-US" sz="1200" b="0" i="0" kern="1200">
                <a:solidFill>
                  <a:schemeClr val="tx1"/>
                </a:solidFill>
                <a:latin typeface="+mn-lt"/>
                <a:ea typeface="+mn-ea"/>
                <a:cs typeface="+mn-cs"/>
              </a:rPr>
              <a:t>Recap of Key Points</a:t>
            </a:r>
          </a:p>
          <a:p>
            <a:r>
              <a:rPr lang="en-US" sz="1200" b="0" i="0" kern="1200">
                <a:solidFill>
                  <a:schemeClr val="tx1"/>
                </a:solidFill>
                <a:latin typeface="+mn-lt"/>
                <a:ea typeface="+mn-ea"/>
                <a:cs typeface="+mn-cs"/>
              </a:rPr>
              <a:t>Future Directions or Calls to Action</a:t>
            </a:r>
          </a:p>
          <a:p>
            <a:r>
              <a:rPr lang="en-US" sz="1200" b="0" i="0" kern="1200">
                <a:solidFill>
                  <a:schemeClr val="tx1"/>
                </a:solidFill>
                <a:latin typeface="+mn-lt"/>
                <a:ea typeface="+mn-ea"/>
                <a:cs typeface="+mn-cs"/>
              </a:rPr>
              <a:t>Q&amp;A Session</a:t>
            </a:r>
          </a:p>
          <a:p>
            <a:r>
              <a:rPr lang="en-US" sz="1200" b="0" i="0" kern="1200">
                <a:solidFill>
                  <a:schemeClr val="tx1"/>
                </a:solidFill>
                <a:latin typeface="+mn-lt"/>
                <a:ea typeface="+mn-ea"/>
                <a:cs typeface="+mn-cs"/>
              </a:rPr>
              <a:t>Open Floor for Audience Questions</a:t>
            </a:r>
          </a:p>
          <a:p>
            <a:endParaRPr lang="en-US" sz="1200" b="0" i="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5DCBE62-A387-4E29-B29C-166A733C223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riyaz492/apssdc-project.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667000"/>
            <a:ext cx="10368026" cy="509114"/>
          </a:xfrm>
          <a:prstGeom prst="rect">
            <a:avLst/>
          </a:prstGeom>
        </p:spPr>
        <p:txBody>
          <a:bodyPr vert="horz" wrap="square" lIns="0" tIns="16510" rIns="0" bIns="0" rtlCol="0" anchor="t">
            <a:spAutoFit/>
          </a:bodyPr>
          <a:lstStyle/>
          <a:p>
            <a:pPr marL="3213735">
              <a:spcBef>
                <a:spcPts val="130"/>
              </a:spcBef>
            </a:pPr>
            <a:r>
              <a:rPr lang="en-US" spc="15">
                <a:latin typeface="Times New Roman"/>
                <a:cs typeface="Times New Roman"/>
              </a:rPr>
              <a:t>Name : M </a:t>
            </a:r>
            <a:r>
              <a:rPr lang="en-US" spc="15" err="1">
                <a:latin typeface="Times New Roman"/>
                <a:cs typeface="Times New Roman"/>
              </a:rPr>
              <a:t>Riyazuddin</a:t>
            </a:r>
            <a:endParaRPr spc="15" err="1">
              <a:latin typeface="Times New Roman"/>
              <a:cs typeface="Times New Roman"/>
            </a:endParaRPr>
          </a:p>
        </p:txBody>
      </p:sp>
      <p:sp>
        <p:nvSpPr>
          <p:cNvPr id="8" name="object 8"/>
          <p:cNvSpPr txBox="1"/>
          <p:nvPr/>
        </p:nvSpPr>
        <p:spPr>
          <a:xfrm>
            <a:off x="4114800" y="3276600"/>
            <a:ext cx="4343400" cy="505267"/>
          </a:xfrm>
          <a:prstGeom prst="rect">
            <a:avLst/>
          </a:prstGeom>
        </p:spPr>
        <p:txBody>
          <a:bodyPr vert="horz" wrap="square" lIns="0" tIns="12700" rIns="0" bIns="0" rtlCol="0">
            <a:spAutoFit/>
          </a:bodyPr>
          <a:lstStyle/>
          <a:p>
            <a:pPr marL="12700">
              <a:lnSpc>
                <a:spcPct val="100000"/>
              </a:lnSpc>
              <a:spcBef>
                <a:spcPts val="100"/>
              </a:spcBef>
            </a:pPr>
            <a:r>
              <a:rPr lang="en-US" sz="3200">
                <a:latin typeface="Times New Roman" pitchFamily="18" charset="0"/>
                <a:cs typeface="Times New Roman" pitchFamily="18" charset="0"/>
              </a:rPr>
              <a:t>Final Project</a:t>
            </a:r>
            <a:endParaRPr sz="2400">
              <a:latin typeface="Times New Roman" pitchFamily="18" charset="0"/>
              <a:cs typeface="Times New Roman"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9" name="TextBox 18"/>
          <p:cNvSpPr txBox="1"/>
          <p:nvPr/>
        </p:nvSpPr>
        <p:spPr>
          <a:xfrm>
            <a:off x="533400" y="1359059"/>
            <a:ext cx="10591800" cy="5434821"/>
          </a:xfrm>
          <a:prstGeom prst="rect">
            <a:avLst/>
          </a:prstGeom>
          <a:noFill/>
        </p:spPr>
        <p:txBody>
          <a:bodyPr wrap="square" lIns="91440" tIns="45720" rIns="91440" bIns="45720" rtlCol="0" anchor="t">
            <a:spAutoFit/>
          </a:bodyPr>
          <a:lstStyle/>
          <a:p>
            <a:pPr marL="13335" marR="5080" indent="-1270" algn="just">
              <a:lnSpc>
                <a:spcPct val="124900"/>
              </a:lnSpc>
              <a:spcBef>
                <a:spcPts val="100"/>
              </a:spcBef>
              <a:buFont typeface="Wingdings" pitchFamily="2" charset="2"/>
              <a:buChar char="Ø"/>
            </a:pPr>
            <a:r>
              <a:rPr lang="en-US" sz="2800" b="1" spc="-95">
                <a:latin typeface="Times New Roman" pitchFamily="18" charset="0"/>
                <a:cs typeface="Times New Roman" pitchFamily="18" charset="0"/>
              </a:rPr>
              <a:t>Keystrok</a:t>
            </a:r>
            <a:r>
              <a:rPr lang="en-US" sz="2800" b="1" spc="-100">
                <a:latin typeface="Times New Roman" pitchFamily="18" charset="0"/>
                <a:cs typeface="Times New Roman" pitchFamily="18" charset="0"/>
              </a:rPr>
              <a:t>e</a:t>
            </a:r>
            <a:r>
              <a:rPr lang="en-US" sz="2800" b="1" spc="-155">
                <a:latin typeface="Times New Roman" pitchFamily="18" charset="0"/>
                <a:cs typeface="Times New Roman" pitchFamily="18" charset="0"/>
              </a:rPr>
              <a:t> </a:t>
            </a:r>
            <a:r>
              <a:rPr lang="en-US" sz="2800" b="1" spc="-45">
                <a:latin typeface="Times New Roman" pitchFamily="18" charset="0"/>
                <a:cs typeface="Times New Roman" pitchFamily="18" charset="0"/>
              </a:rPr>
              <a:t>Monitoring :</a:t>
            </a:r>
            <a:endParaRPr lang="en-US" sz="2800" b="1">
              <a:latin typeface="Times New Roman" pitchFamily="18" charset="0"/>
              <a:cs typeface="Times New Roman" pitchFamily="18" charset="0"/>
            </a:endParaRPr>
          </a:p>
          <a:p>
            <a:pPr marL="13335" marR="5080" indent="-1270" algn="just">
              <a:lnSpc>
                <a:spcPct val="124900"/>
              </a:lnSpc>
              <a:spcBef>
                <a:spcPts val="100"/>
              </a:spcBef>
            </a:pPr>
            <a:r>
              <a:rPr lang="en-US" sz="2800" spc="-90">
                <a:latin typeface="Times New Roman" pitchFamily="18" charset="0"/>
                <a:cs typeface="Times New Roman" pitchFamily="18" charset="0"/>
              </a:rPr>
              <a:t>Capture</a:t>
            </a:r>
            <a:r>
              <a:rPr lang="en-US" sz="2800" spc="-95">
                <a:latin typeface="Times New Roman" pitchFamily="18" charset="0"/>
                <a:cs typeface="Times New Roman" pitchFamily="18" charset="0"/>
              </a:rPr>
              <a:t>d</a:t>
            </a:r>
            <a:r>
              <a:rPr lang="en-US" sz="2800" spc="-150">
                <a:latin typeface="Times New Roman" pitchFamily="18" charset="0"/>
                <a:cs typeface="Times New Roman" pitchFamily="18" charset="0"/>
              </a:rPr>
              <a:t> </a:t>
            </a:r>
            <a:r>
              <a:rPr lang="en-US" sz="2800" spc="-114">
                <a:latin typeface="Times New Roman" pitchFamily="18" charset="0"/>
                <a:cs typeface="Times New Roman" pitchFamily="18" charset="0"/>
              </a:rPr>
              <a:t>ove</a:t>
            </a:r>
            <a:r>
              <a:rPr lang="en-US" sz="2800" spc="-80">
                <a:latin typeface="Times New Roman" pitchFamily="18" charset="0"/>
                <a:cs typeface="Times New Roman" pitchFamily="18" charset="0"/>
              </a:rPr>
              <a:t>r</a:t>
            </a:r>
            <a:r>
              <a:rPr lang="en-US" sz="2800" spc="-150">
                <a:latin typeface="Times New Roman" pitchFamily="18" charset="0"/>
                <a:cs typeface="Times New Roman" pitchFamily="18" charset="0"/>
              </a:rPr>
              <a:t> </a:t>
            </a:r>
            <a:r>
              <a:rPr lang="en-US" sz="2800" spc="-155">
                <a:latin typeface="Times New Roman" pitchFamily="18" charset="0"/>
                <a:cs typeface="Times New Roman" pitchFamily="18" charset="0"/>
              </a:rPr>
              <a:t>10</a:t>
            </a:r>
            <a:r>
              <a:rPr lang="en-US" sz="2800" spc="-150">
                <a:latin typeface="Times New Roman" pitchFamily="18" charset="0"/>
                <a:cs typeface="Times New Roman" pitchFamily="18" charset="0"/>
              </a:rPr>
              <a:t> </a:t>
            </a:r>
            <a:r>
              <a:rPr lang="en-US" sz="2800" spc="-30">
                <a:latin typeface="Times New Roman" pitchFamily="18" charset="0"/>
                <a:cs typeface="Times New Roman" pitchFamily="18" charset="0"/>
              </a:rPr>
              <a:t>million</a:t>
            </a:r>
            <a:r>
              <a:rPr lang="en-US" sz="2800" spc="-150">
                <a:latin typeface="Times New Roman" pitchFamily="18" charset="0"/>
                <a:cs typeface="Times New Roman" pitchFamily="18" charset="0"/>
              </a:rPr>
              <a:t> </a:t>
            </a:r>
            <a:r>
              <a:rPr lang="en-US" sz="2800" spc="-105">
                <a:latin typeface="Times New Roman" pitchFamily="18" charset="0"/>
                <a:cs typeface="Times New Roman" pitchFamily="18" charset="0"/>
              </a:rPr>
              <a:t>keystrokes,</a:t>
            </a:r>
            <a:r>
              <a:rPr lang="en-US" sz="2800" spc="-150">
                <a:latin typeface="Times New Roman" pitchFamily="18" charset="0"/>
                <a:cs typeface="Times New Roman" pitchFamily="18" charset="0"/>
              </a:rPr>
              <a:t> </a:t>
            </a:r>
            <a:r>
              <a:rPr lang="en-US" sz="2800" spc="-50">
                <a:latin typeface="Times New Roman" pitchFamily="18" charset="0"/>
                <a:cs typeface="Times New Roman" pitchFamily="18" charset="0"/>
              </a:rPr>
              <a:t>including  </a:t>
            </a:r>
            <a:r>
              <a:rPr lang="en-US" sz="2800" spc="-90">
                <a:latin typeface="Times New Roman" pitchFamily="18" charset="0"/>
                <a:cs typeface="Times New Roman" pitchFamily="18" charset="0"/>
              </a:rPr>
              <a:t>sensitive </a:t>
            </a:r>
            <a:r>
              <a:rPr lang="en-US" sz="2800" spc="-60">
                <a:latin typeface="Times New Roman" pitchFamily="18" charset="0"/>
                <a:cs typeface="Times New Roman" pitchFamily="18" charset="0"/>
              </a:rPr>
              <a:t>information </a:t>
            </a:r>
            <a:r>
              <a:rPr lang="en-US" sz="2800" spc="-85">
                <a:latin typeface="Times New Roman" pitchFamily="18" charset="0"/>
                <a:cs typeface="Times New Roman" pitchFamily="18" charset="0"/>
              </a:rPr>
              <a:t>and </a:t>
            </a:r>
            <a:r>
              <a:rPr lang="en-US" sz="2800" spc="-75">
                <a:latin typeface="Times New Roman" pitchFamily="18" charset="0"/>
                <a:cs typeface="Times New Roman" pitchFamily="18" charset="0"/>
              </a:rPr>
              <a:t>potential </a:t>
            </a:r>
            <a:r>
              <a:rPr lang="en-US" sz="2800" spc="-90">
                <a:latin typeface="Times New Roman" pitchFamily="18" charset="0"/>
                <a:cs typeface="Times New Roman" pitchFamily="18" charset="0"/>
              </a:rPr>
              <a:t>security </a:t>
            </a:r>
            <a:r>
              <a:rPr lang="en-US" sz="2800" spc="-85">
                <a:latin typeface="Times New Roman" pitchFamily="18" charset="0"/>
                <a:cs typeface="Times New Roman" pitchFamily="18" charset="0"/>
              </a:rPr>
              <a:t> </a:t>
            </a:r>
            <a:r>
              <a:rPr lang="en-US" sz="2800" spc="-95">
                <a:latin typeface="Times New Roman" pitchFamily="18" charset="0"/>
                <a:cs typeface="Times New Roman" pitchFamily="18" charset="0"/>
              </a:rPr>
              <a:t>threats</a:t>
            </a:r>
          </a:p>
          <a:p>
            <a:pPr marL="13335" marR="5080" indent="-1270" algn="just">
              <a:lnSpc>
                <a:spcPct val="124900"/>
              </a:lnSpc>
              <a:spcBef>
                <a:spcPts val="100"/>
              </a:spcBef>
              <a:buFont typeface="Wingdings" pitchFamily="2" charset="2"/>
              <a:buChar char="Ø"/>
            </a:pPr>
            <a:r>
              <a:rPr lang="en-US" sz="2800" b="1" spc="-85">
                <a:latin typeface="Times New Roman" pitchFamily="18" charset="0"/>
                <a:cs typeface="Times New Roman" pitchFamily="18" charset="0"/>
              </a:rPr>
              <a:t>Suspiciou</a:t>
            </a:r>
            <a:r>
              <a:rPr lang="en-US" sz="2800" b="1" spc="-80">
                <a:latin typeface="Times New Roman" pitchFamily="18" charset="0"/>
                <a:cs typeface="Times New Roman" pitchFamily="18" charset="0"/>
              </a:rPr>
              <a:t>s</a:t>
            </a:r>
            <a:r>
              <a:rPr lang="en-US" sz="2800" b="1" spc="-150">
                <a:latin typeface="Times New Roman" pitchFamily="18" charset="0"/>
                <a:cs typeface="Times New Roman" pitchFamily="18" charset="0"/>
              </a:rPr>
              <a:t> </a:t>
            </a:r>
            <a:r>
              <a:rPr lang="en-US" sz="2800" b="1" spc="-60">
                <a:latin typeface="Times New Roman" pitchFamily="18" charset="0"/>
                <a:cs typeface="Times New Roman" pitchFamily="18" charset="0"/>
              </a:rPr>
              <a:t>Activity</a:t>
            </a:r>
            <a:r>
              <a:rPr lang="en-US" sz="2800" b="1" spc="-150">
                <a:latin typeface="Times New Roman" pitchFamily="18" charset="0"/>
                <a:cs typeface="Times New Roman" pitchFamily="18" charset="0"/>
              </a:rPr>
              <a:t> </a:t>
            </a:r>
            <a:r>
              <a:rPr lang="en-US" sz="2800" b="1" spc="-80">
                <a:latin typeface="Times New Roman" pitchFamily="18" charset="0"/>
                <a:cs typeface="Times New Roman" pitchFamily="18" charset="0"/>
              </a:rPr>
              <a:t>Detection :</a:t>
            </a:r>
          </a:p>
          <a:p>
            <a:pPr marL="13335" marR="5080" indent="-1270" algn="just">
              <a:lnSpc>
                <a:spcPct val="124900"/>
              </a:lnSpc>
              <a:spcBef>
                <a:spcPts val="100"/>
              </a:spcBef>
            </a:pPr>
            <a:r>
              <a:rPr lang="en-US" sz="2800" spc="-60">
                <a:latin typeface="Times New Roman" pitchFamily="18" charset="0"/>
                <a:cs typeface="Times New Roman" pitchFamily="18" charset="0"/>
              </a:rPr>
              <a:t>Identified</a:t>
            </a:r>
            <a:r>
              <a:rPr lang="en-US" sz="2800" spc="-150">
                <a:latin typeface="Times New Roman" pitchFamily="18" charset="0"/>
                <a:cs typeface="Times New Roman" pitchFamily="18" charset="0"/>
              </a:rPr>
              <a:t> </a:t>
            </a:r>
            <a:r>
              <a:rPr lang="en-US" sz="2800" spc="-190">
                <a:latin typeface="Times New Roman" pitchFamily="18" charset="0"/>
                <a:cs typeface="Times New Roman" pitchFamily="18" charset="0"/>
              </a:rPr>
              <a:t>127</a:t>
            </a:r>
            <a:r>
              <a:rPr lang="en-US" sz="2800" spc="-150">
                <a:latin typeface="Times New Roman" pitchFamily="18" charset="0"/>
                <a:cs typeface="Times New Roman" pitchFamily="18" charset="0"/>
              </a:rPr>
              <a:t> </a:t>
            </a:r>
            <a:r>
              <a:rPr lang="en-US" sz="2800" spc="-90">
                <a:latin typeface="Times New Roman" pitchFamily="18" charset="0"/>
                <a:cs typeface="Times New Roman" pitchFamily="18" charset="0"/>
              </a:rPr>
              <a:t>instances</a:t>
            </a:r>
            <a:r>
              <a:rPr lang="en-US" sz="2800" spc="-150">
                <a:latin typeface="Times New Roman" pitchFamily="18" charset="0"/>
                <a:cs typeface="Times New Roman" pitchFamily="18" charset="0"/>
              </a:rPr>
              <a:t> </a:t>
            </a:r>
            <a:r>
              <a:rPr lang="en-US" sz="2800" spc="-90">
                <a:latin typeface="Times New Roman" pitchFamily="18" charset="0"/>
                <a:cs typeface="Times New Roman" pitchFamily="18" charset="0"/>
              </a:rPr>
              <a:t>o</a:t>
            </a:r>
            <a:r>
              <a:rPr lang="en-US" sz="2800" spc="-50">
                <a:latin typeface="Times New Roman" pitchFamily="18" charset="0"/>
                <a:cs typeface="Times New Roman" pitchFamily="18" charset="0"/>
              </a:rPr>
              <a:t>f</a:t>
            </a:r>
            <a:r>
              <a:rPr lang="en-US" sz="2800" spc="-150">
                <a:latin typeface="Times New Roman" pitchFamily="18" charset="0"/>
                <a:cs typeface="Times New Roman" pitchFamily="18" charset="0"/>
              </a:rPr>
              <a:t> </a:t>
            </a:r>
            <a:r>
              <a:rPr lang="en-US" sz="2800" spc="-90">
                <a:latin typeface="Times New Roman" pitchFamily="18" charset="0"/>
                <a:cs typeface="Times New Roman" pitchFamily="18" charset="0"/>
              </a:rPr>
              <a:t>unusua</a:t>
            </a:r>
            <a:r>
              <a:rPr lang="en-US" sz="2800" spc="-40">
                <a:latin typeface="Times New Roman" pitchFamily="18" charset="0"/>
                <a:cs typeface="Times New Roman" pitchFamily="18" charset="0"/>
              </a:rPr>
              <a:t>l</a:t>
            </a:r>
            <a:r>
              <a:rPr lang="en-US" sz="2800" spc="-155">
                <a:latin typeface="Times New Roman" pitchFamily="18" charset="0"/>
                <a:cs typeface="Times New Roman" pitchFamily="18" charset="0"/>
              </a:rPr>
              <a:t> </a:t>
            </a:r>
            <a:r>
              <a:rPr lang="en-US" sz="2800" spc="-90">
                <a:latin typeface="Times New Roman" pitchFamily="18" charset="0"/>
                <a:cs typeface="Times New Roman" pitchFamily="18" charset="0"/>
              </a:rPr>
              <a:t>user  </a:t>
            </a:r>
            <a:r>
              <a:rPr lang="en-US" sz="2800" spc="-100">
                <a:latin typeface="Times New Roman" pitchFamily="18" charset="0"/>
                <a:cs typeface="Times New Roman" pitchFamily="18" charset="0"/>
              </a:rPr>
              <a:t>behavior</a:t>
            </a:r>
            <a:r>
              <a:rPr lang="en-US" sz="2800" spc="-65">
                <a:latin typeface="Times New Roman" pitchFamily="18" charset="0"/>
                <a:cs typeface="Times New Roman" pitchFamily="18" charset="0"/>
              </a:rPr>
              <a:t>,</a:t>
            </a:r>
            <a:r>
              <a:rPr lang="en-US" sz="2800" spc="-150">
                <a:latin typeface="Times New Roman" pitchFamily="18" charset="0"/>
                <a:cs typeface="Times New Roman" pitchFamily="18" charset="0"/>
              </a:rPr>
              <a:t> </a:t>
            </a:r>
            <a:r>
              <a:rPr lang="en-US" sz="2800" spc="-80">
                <a:latin typeface="Times New Roman" pitchFamily="18" charset="0"/>
                <a:cs typeface="Times New Roman" pitchFamily="18" charset="0"/>
              </a:rPr>
              <a:t>leadin</a:t>
            </a:r>
            <a:r>
              <a:rPr lang="en-US" sz="2800" spc="-90">
                <a:latin typeface="Times New Roman" pitchFamily="18" charset="0"/>
                <a:cs typeface="Times New Roman" pitchFamily="18" charset="0"/>
              </a:rPr>
              <a:t>g</a:t>
            </a:r>
            <a:r>
              <a:rPr lang="en-US" sz="2800" spc="-150">
                <a:latin typeface="Times New Roman" pitchFamily="18" charset="0"/>
                <a:cs typeface="Times New Roman" pitchFamily="18" charset="0"/>
              </a:rPr>
              <a:t> </a:t>
            </a:r>
            <a:r>
              <a:rPr lang="en-US" sz="2800" spc="-70">
                <a:latin typeface="Times New Roman" pitchFamily="18" charset="0"/>
                <a:cs typeface="Times New Roman" pitchFamily="18" charset="0"/>
              </a:rPr>
              <a:t>t</a:t>
            </a:r>
            <a:r>
              <a:rPr lang="en-US" sz="2800" spc="-100">
                <a:latin typeface="Times New Roman" pitchFamily="18" charset="0"/>
                <a:cs typeface="Times New Roman" pitchFamily="18" charset="0"/>
              </a:rPr>
              <a:t>o</a:t>
            </a:r>
            <a:r>
              <a:rPr lang="en-US" sz="2800" spc="-155">
                <a:latin typeface="Times New Roman" pitchFamily="18" charset="0"/>
                <a:cs typeface="Times New Roman" pitchFamily="18" charset="0"/>
              </a:rPr>
              <a:t> </a:t>
            </a:r>
            <a:r>
              <a:rPr lang="en-US" sz="2800" spc="-100">
                <a:latin typeface="Times New Roman" pitchFamily="18" charset="0"/>
                <a:cs typeface="Times New Roman" pitchFamily="18" charset="0"/>
              </a:rPr>
              <a:t>th</a:t>
            </a:r>
            <a:r>
              <a:rPr lang="en-US" sz="2800" spc="-110">
                <a:latin typeface="Times New Roman" pitchFamily="18" charset="0"/>
                <a:cs typeface="Times New Roman" pitchFamily="18" charset="0"/>
              </a:rPr>
              <a:t>e</a:t>
            </a:r>
            <a:r>
              <a:rPr lang="en-US" sz="2800" spc="-155">
                <a:latin typeface="Times New Roman" pitchFamily="18" charset="0"/>
                <a:cs typeface="Times New Roman" pitchFamily="18" charset="0"/>
              </a:rPr>
              <a:t> </a:t>
            </a:r>
            <a:r>
              <a:rPr lang="en-US" sz="2800" spc="-85">
                <a:latin typeface="Times New Roman" pitchFamily="18" charset="0"/>
                <a:cs typeface="Times New Roman" pitchFamily="18" charset="0"/>
              </a:rPr>
              <a:t>preventio</a:t>
            </a:r>
            <a:r>
              <a:rPr lang="en-US" sz="2800" spc="-95">
                <a:latin typeface="Times New Roman" pitchFamily="18" charset="0"/>
                <a:cs typeface="Times New Roman" pitchFamily="18" charset="0"/>
              </a:rPr>
              <a:t>n</a:t>
            </a:r>
            <a:r>
              <a:rPr lang="en-US" sz="2800" spc="-155">
                <a:latin typeface="Times New Roman" pitchFamily="18" charset="0"/>
                <a:cs typeface="Times New Roman" pitchFamily="18" charset="0"/>
              </a:rPr>
              <a:t> </a:t>
            </a:r>
            <a:r>
              <a:rPr lang="en-US" sz="2800" spc="-90">
                <a:latin typeface="Times New Roman" pitchFamily="18" charset="0"/>
                <a:cs typeface="Times New Roman" pitchFamily="18" charset="0"/>
              </a:rPr>
              <a:t>o</a:t>
            </a:r>
            <a:r>
              <a:rPr lang="en-US" sz="2800" spc="-50">
                <a:latin typeface="Times New Roman" pitchFamily="18" charset="0"/>
                <a:cs typeface="Times New Roman" pitchFamily="18" charset="0"/>
              </a:rPr>
              <a:t>f</a:t>
            </a:r>
            <a:r>
              <a:rPr lang="en-US" sz="2800" spc="-150">
                <a:latin typeface="Times New Roman" pitchFamily="18" charset="0"/>
                <a:cs typeface="Times New Roman" pitchFamily="18" charset="0"/>
              </a:rPr>
              <a:t> </a:t>
            </a:r>
            <a:r>
              <a:rPr lang="en-US" sz="2800" spc="-100">
                <a:latin typeface="Times New Roman" pitchFamily="18" charset="0"/>
                <a:cs typeface="Times New Roman" pitchFamily="18" charset="0"/>
              </a:rPr>
              <a:t>several  </a:t>
            </a:r>
            <a:r>
              <a:rPr lang="en-US" sz="2800" spc="-105">
                <a:latin typeface="Times New Roman" pitchFamily="18" charset="0"/>
                <a:cs typeface="Times New Roman" pitchFamily="18" charset="0"/>
              </a:rPr>
              <a:t>dat</a:t>
            </a:r>
            <a:r>
              <a:rPr lang="en-US" sz="2800" spc="-110">
                <a:latin typeface="Times New Roman" pitchFamily="18" charset="0"/>
                <a:cs typeface="Times New Roman" pitchFamily="18" charset="0"/>
              </a:rPr>
              <a:t>a</a:t>
            </a:r>
            <a:r>
              <a:rPr lang="en-US" sz="2800" spc="-155">
                <a:latin typeface="Times New Roman" pitchFamily="18" charset="0"/>
                <a:cs typeface="Times New Roman" pitchFamily="18" charset="0"/>
              </a:rPr>
              <a:t> </a:t>
            </a:r>
            <a:r>
              <a:rPr lang="en-US" sz="2800" spc="-110">
                <a:latin typeface="Times New Roman" pitchFamily="18" charset="0"/>
                <a:cs typeface="Times New Roman" pitchFamily="18" charset="0"/>
              </a:rPr>
              <a:t>breaches</a:t>
            </a:r>
            <a:endParaRPr lang="en-US" sz="2800">
              <a:latin typeface="Times New Roman" pitchFamily="18" charset="0"/>
              <a:cs typeface="Times New Roman" pitchFamily="18" charset="0"/>
            </a:endParaRPr>
          </a:p>
          <a:p>
            <a:pPr marL="12700" marR="5080" indent="1270" algn="just">
              <a:lnSpc>
                <a:spcPct val="124900"/>
              </a:lnSpc>
              <a:spcBef>
                <a:spcPts val="100"/>
              </a:spcBef>
              <a:buFont typeface="Wingdings" pitchFamily="2" charset="2"/>
              <a:buChar char="Ø"/>
            </a:pPr>
            <a:r>
              <a:rPr lang="en-US" sz="2800" b="1" spc="-65">
                <a:latin typeface="Times New Roman" pitchFamily="18" charset="0"/>
                <a:cs typeface="Times New Roman" pitchFamily="18" charset="0"/>
              </a:rPr>
              <a:t>Reporting</a:t>
            </a:r>
            <a:r>
              <a:rPr lang="en-US" sz="2800" b="1" spc="-150">
                <a:latin typeface="Times New Roman" pitchFamily="18" charset="0"/>
                <a:cs typeface="Times New Roman" pitchFamily="18" charset="0"/>
              </a:rPr>
              <a:t> </a:t>
            </a:r>
            <a:r>
              <a:rPr lang="en-US" sz="2800" b="1" spc="-85">
                <a:latin typeface="Times New Roman" pitchFamily="18" charset="0"/>
                <a:cs typeface="Times New Roman" pitchFamily="18" charset="0"/>
              </a:rPr>
              <a:t>and</a:t>
            </a:r>
            <a:r>
              <a:rPr lang="en-US" sz="2800" b="1" spc="-150">
                <a:latin typeface="Times New Roman" pitchFamily="18" charset="0"/>
                <a:cs typeface="Times New Roman" pitchFamily="18" charset="0"/>
              </a:rPr>
              <a:t> </a:t>
            </a:r>
            <a:r>
              <a:rPr lang="en-US" sz="2800" b="1" spc="-65">
                <a:latin typeface="Times New Roman" pitchFamily="18" charset="0"/>
                <a:cs typeface="Times New Roman" pitchFamily="18" charset="0"/>
              </a:rPr>
              <a:t>Analytics :</a:t>
            </a:r>
            <a:endParaRPr lang="en-US" sz="2800" b="1">
              <a:latin typeface="Times New Roman" pitchFamily="18" charset="0"/>
              <a:cs typeface="Times New Roman" pitchFamily="18" charset="0"/>
            </a:endParaRPr>
          </a:p>
          <a:p>
            <a:pPr marL="12700" marR="5080" indent="1270" algn="just">
              <a:lnSpc>
                <a:spcPct val="124900"/>
              </a:lnSpc>
              <a:spcBef>
                <a:spcPts val="100"/>
              </a:spcBef>
            </a:pPr>
            <a:r>
              <a:rPr lang="en-US" sz="2800" spc="-65">
                <a:latin typeface="Times New Roman" pitchFamily="18" charset="0"/>
                <a:cs typeface="Times New Roman" pitchFamily="18" charset="0"/>
              </a:rPr>
              <a:t>Provided</a:t>
            </a:r>
            <a:r>
              <a:rPr lang="en-US" sz="2800" spc="-150">
                <a:latin typeface="Times New Roman" pitchFamily="18" charset="0"/>
                <a:cs typeface="Times New Roman" pitchFamily="18" charset="0"/>
              </a:rPr>
              <a:t> </a:t>
            </a:r>
            <a:r>
              <a:rPr lang="en-US" sz="2800" spc="-100">
                <a:latin typeface="Times New Roman" pitchFamily="18" charset="0"/>
                <a:cs typeface="Times New Roman" pitchFamily="18" charset="0"/>
              </a:rPr>
              <a:t>comprehensiv</a:t>
            </a:r>
            <a:r>
              <a:rPr lang="en-US" sz="2800" spc="-95">
                <a:latin typeface="Times New Roman" pitchFamily="18" charset="0"/>
                <a:cs typeface="Times New Roman" pitchFamily="18" charset="0"/>
              </a:rPr>
              <a:t>e</a:t>
            </a:r>
            <a:r>
              <a:rPr lang="en-US" sz="2800" spc="-150">
                <a:latin typeface="Times New Roman" pitchFamily="18" charset="0"/>
                <a:cs typeface="Times New Roman" pitchFamily="18" charset="0"/>
              </a:rPr>
              <a:t> </a:t>
            </a:r>
            <a:r>
              <a:rPr lang="en-US" sz="2800" spc="-80">
                <a:latin typeface="Times New Roman" pitchFamily="18" charset="0"/>
                <a:cs typeface="Times New Roman" pitchFamily="18" charset="0"/>
              </a:rPr>
              <a:t>reports</a:t>
            </a:r>
            <a:r>
              <a:rPr lang="en-US" sz="2800" spc="-150">
                <a:latin typeface="Times New Roman" pitchFamily="18" charset="0"/>
                <a:cs typeface="Times New Roman" pitchFamily="18" charset="0"/>
              </a:rPr>
              <a:t> </a:t>
            </a:r>
            <a:r>
              <a:rPr lang="en-US" sz="2800" spc="-85">
                <a:latin typeface="Times New Roman" pitchFamily="18" charset="0"/>
                <a:cs typeface="Times New Roman" pitchFamily="18" charset="0"/>
              </a:rPr>
              <a:t>and</a:t>
            </a:r>
            <a:r>
              <a:rPr lang="en-US" sz="2800" spc="-150">
                <a:latin typeface="Times New Roman" pitchFamily="18" charset="0"/>
                <a:cs typeface="Times New Roman" pitchFamily="18" charset="0"/>
              </a:rPr>
              <a:t> </a:t>
            </a:r>
            <a:r>
              <a:rPr lang="en-US" sz="2800" spc="-75">
                <a:latin typeface="Times New Roman" pitchFamily="18" charset="0"/>
                <a:cs typeface="Times New Roman" pitchFamily="18" charset="0"/>
              </a:rPr>
              <a:t>detailed  </a:t>
            </a:r>
            <a:r>
              <a:rPr lang="en-US" sz="2800" spc="-80">
                <a:latin typeface="Times New Roman" pitchFamily="18" charset="0"/>
                <a:cs typeface="Times New Roman" pitchFamily="18" charset="0"/>
              </a:rPr>
              <a:t>analytics </a:t>
            </a:r>
            <a:r>
              <a:rPr lang="en-US" sz="2800" spc="-85">
                <a:latin typeface="Times New Roman" pitchFamily="18" charset="0"/>
                <a:cs typeface="Times New Roman" pitchFamily="18" charset="0"/>
              </a:rPr>
              <a:t>to </a:t>
            </a:r>
            <a:r>
              <a:rPr lang="en-US" sz="2800" spc="-75">
                <a:latin typeface="Times New Roman" pitchFamily="18" charset="0"/>
                <a:cs typeface="Times New Roman" pitchFamily="18" charset="0"/>
              </a:rPr>
              <a:t>help </a:t>
            </a:r>
            <a:r>
              <a:rPr lang="en-US" sz="2800" spc="-70">
                <a:latin typeface="Times New Roman" pitchFamily="18" charset="0"/>
                <a:cs typeface="Times New Roman" pitchFamily="18" charset="0"/>
              </a:rPr>
              <a:t>our </a:t>
            </a:r>
            <a:r>
              <a:rPr lang="en-US" sz="2800" spc="-60">
                <a:latin typeface="Times New Roman" pitchFamily="18" charset="0"/>
                <a:cs typeface="Times New Roman" pitchFamily="18" charset="0"/>
              </a:rPr>
              <a:t>client </a:t>
            </a:r>
            <a:r>
              <a:rPr lang="en-US" sz="2800" spc="-125">
                <a:latin typeface="Times New Roman" pitchFamily="18" charset="0"/>
                <a:cs typeface="Times New Roman" pitchFamily="18" charset="0"/>
              </a:rPr>
              <a:t>make </a:t>
            </a:r>
            <a:r>
              <a:rPr lang="en-US" sz="2800" spc="-70">
                <a:latin typeface="Times New Roman" pitchFamily="18" charset="0"/>
                <a:cs typeface="Times New Roman" pitchFamily="18" charset="0"/>
              </a:rPr>
              <a:t>informed </a:t>
            </a:r>
            <a:r>
              <a:rPr lang="en-US" sz="2800" spc="-65">
                <a:latin typeface="Times New Roman" pitchFamily="18" charset="0"/>
                <a:cs typeface="Times New Roman" pitchFamily="18" charset="0"/>
              </a:rPr>
              <a:t> </a:t>
            </a:r>
            <a:r>
              <a:rPr lang="en-US" sz="2800" spc="-85">
                <a:latin typeface="Times New Roman" pitchFamily="18" charset="0"/>
                <a:cs typeface="Times New Roman" pitchFamily="18" charset="0"/>
              </a:rPr>
              <a:t>securit</a:t>
            </a:r>
            <a:r>
              <a:rPr lang="en-US" sz="2800" spc="-100">
                <a:latin typeface="Times New Roman" pitchFamily="18" charset="0"/>
                <a:cs typeface="Times New Roman" pitchFamily="18" charset="0"/>
              </a:rPr>
              <a:t>y</a:t>
            </a:r>
            <a:r>
              <a:rPr lang="en-US" sz="2800" spc="-150">
                <a:latin typeface="Times New Roman" pitchFamily="18" charset="0"/>
                <a:cs typeface="Times New Roman" pitchFamily="18" charset="0"/>
              </a:rPr>
              <a:t> </a:t>
            </a:r>
            <a:r>
              <a:rPr lang="en-US" sz="2800" spc="-80">
                <a:latin typeface="Times New Roman" pitchFamily="18" charset="0"/>
                <a:cs typeface="Times New Roman" pitchFamily="18" charset="0"/>
              </a:rPr>
              <a:t>decisions</a:t>
            </a:r>
            <a:endParaRPr lang="en-US" sz="2800">
              <a:latin typeface="Times New Roman" pitchFamily="18" charset="0"/>
              <a:cs typeface="Times New Roman" pitchFamily="18" charset="0"/>
            </a:endParaRPr>
          </a:p>
          <a:p>
            <a:pPr algn="just"/>
            <a:endParaRPr lang="en-US" sz="280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LINK</a:t>
            </a:r>
          </a:p>
        </p:txBody>
      </p:sp>
      <p:sp>
        <p:nvSpPr>
          <p:cNvPr id="4" name="Rectangle 3"/>
          <p:cNvSpPr/>
          <p:nvPr/>
        </p:nvSpPr>
        <p:spPr>
          <a:xfrm>
            <a:off x="-609600" y="2935069"/>
            <a:ext cx="13335000" cy="646331"/>
          </a:xfrm>
          <a:prstGeom prst="rect">
            <a:avLst/>
          </a:prstGeom>
        </p:spPr>
        <p:txBody>
          <a:bodyPr wrap="square" lIns="91440" tIns="45720" rIns="91440" bIns="45720" anchor="t">
            <a:spAutoFit/>
          </a:bodyPr>
          <a:lstStyle/>
          <a:p>
            <a:pPr algn="ctr"/>
            <a:r>
              <a:rPr lang="en-US" sz="3600" dirty="0">
                <a:ea typeface="+mn-lt"/>
                <a:cs typeface="+mn-lt"/>
                <a:hlinkClick r:id="rId2"/>
              </a:rPr>
              <a:t>https://github.com/m-riyaz492/apssdc-project.git</a:t>
            </a:r>
            <a:endParaRPr lang="en-US" sz="3600" dirty="0">
              <a:ea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b="1">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15" name="object 15"/>
          <p:cNvSpPr/>
          <p:nvPr/>
        </p:nvSpPr>
        <p:spPr>
          <a:xfrm>
            <a:off x="96774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a:spLocks noGrp="1"/>
          </p:cNvSpPr>
          <p:nvPr>
            <p:ph type="title"/>
          </p:nvPr>
        </p:nvSpPr>
        <p:spPr>
          <a:xfrm>
            <a:off x="609600" y="457200"/>
            <a:ext cx="9753600" cy="570669"/>
          </a:xfrm>
          <a:prstGeom prst="rect">
            <a:avLst/>
          </a:prstGeom>
        </p:spPr>
        <p:txBody>
          <a:bodyPr vert="horz" wrap="square" lIns="0" tIns="16510" rIns="0" bIns="0" rtlCol="0">
            <a:spAutoFit/>
          </a:bodyPr>
          <a:lstStyle/>
          <a:p>
            <a:pPr marL="12700">
              <a:spcBef>
                <a:spcPts val="130"/>
              </a:spcBef>
            </a:pPr>
            <a:r>
              <a:rPr lang="en-US" sz="3600">
                <a:latin typeface="Times New Roman" pitchFamily="18" charset="0"/>
                <a:cs typeface="Times New Roman" pitchFamily="18" charset="0"/>
              </a:rPr>
              <a:t>PROJECT TITLE   : </a:t>
            </a:r>
            <a:r>
              <a:rPr lang="en-US" sz="3600" err="1">
                <a:latin typeface="Times New Roman" pitchFamily="18" charset="0"/>
                <a:cs typeface="Times New Roman" pitchFamily="18" charset="0"/>
              </a:rPr>
              <a:t>Keylogger</a:t>
            </a:r>
            <a:r>
              <a:rPr lang="en-US" sz="3600">
                <a:latin typeface="Times New Roman" pitchFamily="18" charset="0"/>
                <a:cs typeface="Times New Roman" pitchFamily="18" charset="0"/>
              </a:rPr>
              <a:t> &amp; Security</a:t>
            </a: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2</a:t>
            </a:fld>
            <a:endParaRPr spc="10">
              <a:latin typeface="Times New Roman" pitchFamily="18" charset="0"/>
              <a:cs typeface="Times New Roman" pitchFamily="18" charset="0"/>
            </a:endParaRPr>
          </a:p>
        </p:txBody>
      </p:sp>
      <p:sp>
        <p:nvSpPr>
          <p:cNvPr id="23" name="TextBox 22"/>
          <p:cNvSpPr txBox="1"/>
          <p:nvPr/>
        </p:nvSpPr>
        <p:spPr>
          <a:xfrm>
            <a:off x="838200" y="1636455"/>
            <a:ext cx="8915400" cy="2554545"/>
          </a:xfrm>
          <a:prstGeom prst="rect">
            <a:avLst/>
          </a:prstGeom>
          <a:noFill/>
        </p:spPr>
        <p:txBody>
          <a:bodyPr wrap="square" rtlCol="0">
            <a:spAutoFit/>
          </a:bodyPr>
          <a:lstStyle/>
          <a:p>
            <a:pPr algn="just"/>
            <a:r>
              <a:rPr lang="en-US" sz="3200">
                <a:latin typeface="Times New Roman" pitchFamily="18" charset="0"/>
                <a:cs typeface="Times New Roman" pitchFamily="18" charset="0"/>
              </a:rPr>
              <a:t>A </a:t>
            </a:r>
            <a:r>
              <a:rPr lang="en-US" sz="3200" err="1">
                <a:latin typeface="Times New Roman" pitchFamily="18" charset="0"/>
                <a:cs typeface="Times New Roman" pitchFamily="18" charset="0"/>
              </a:rPr>
              <a:t>keylogger</a:t>
            </a:r>
            <a:r>
              <a:rPr lang="en-US" sz="3200">
                <a:latin typeface="Times New Roman" pitchFamily="18" charset="0"/>
                <a:cs typeface="Times New Roman" pitchFamily="18" charset="0"/>
              </a:rPr>
              <a:t> is a type of software or hardware that records every keystroke made on a computer or mobile device, often used to monitor and capture sensitive information like passwords and credit card numbers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imes New Roman" pitchFamily="18" charset="0"/>
                <a:cs typeface="Times New Roman" pitchFamily="18" charset="0"/>
              </a:rPr>
              <a:t>3/21/202</a:t>
            </a:r>
            <a:r>
              <a:rPr sz="1100" spc="10">
                <a:solidFill>
                  <a:srgbClr val="2D83C3"/>
                </a:solidFill>
                <a:latin typeface="Times New Roman" pitchFamily="18" charset="0"/>
                <a:cs typeface="Times New Roman" pitchFamily="18" charset="0"/>
              </a:rPr>
              <a:t>4</a:t>
            </a:r>
            <a:r>
              <a:rPr sz="1100">
                <a:solidFill>
                  <a:srgbClr val="2D83C3"/>
                </a:solidFill>
                <a:latin typeface="Times New Roman" pitchFamily="18" charset="0"/>
                <a:cs typeface="Times New Roman" pitchFamily="18" charset="0"/>
              </a:rPr>
              <a:t> </a:t>
            </a:r>
            <a:r>
              <a:rPr sz="1100" spc="130">
                <a:solidFill>
                  <a:srgbClr val="2D83C3"/>
                </a:solidFill>
                <a:latin typeface="Times New Roman" pitchFamily="18" charset="0"/>
                <a:cs typeface="Times New Roman" pitchFamily="18" charset="0"/>
              </a:rPr>
              <a:t> </a:t>
            </a:r>
            <a:r>
              <a:rPr sz="1100" b="1" spc="50">
                <a:solidFill>
                  <a:srgbClr val="2D83C3"/>
                </a:solidFill>
                <a:latin typeface="Times New Roman" pitchFamily="18" charset="0"/>
                <a:cs typeface="Times New Roman" pitchFamily="18" charset="0"/>
              </a:rPr>
              <a:t>A</a:t>
            </a:r>
            <a:r>
              <a:rPr sz="1100" b="1" spc="15">
                <a:solidFill>
                  <a:srgbClr val="2D83C3"/>
                </a:solidFill>
                <a:latin typeface="Times New Roman" pitchFamily="18" charset="0"/>
                <a:cs typeface="Times New Roman" pitchFamily="18" charset="0"/>
              </a:rPr>
              <a:t>nnu</a:t>
            </a:r>
            <a:r>
              <a:rPr sz="1100" b="1" spc="10">
                <a:solidFill>
                  <a:srgbClr val="2D83C3"/>
                </a:solidFill>
                <a:latin typeface="Times New Roman" pitchFamily="18" charset="0"/>
                <a:cs typeface="Times New Roman" pitchFamily="18" charset="0"/>
              </a:rPr>
              <a:t>al</a:t>
            </a:r>
            <a:r>
              <a:rPr sz="1100" b="1" spc="-140">
                <a:solidFill>
                  <a:srgbClr val="2D83C3"/>
                </a:solidFill>
                <a:latin typeface="Times New Roman" pitchFamily="18" charset="0"/>
                <a:cs typeface="Times New Roman" pitchFamily="18" charset="0"/>
              </a:rPr>
              <a:t> </a:t>
            </a:r>
            <a:r>
              <a:rPr sz="1100" b="1">
                <a:solidFill>
                  <a:srgbClr val="2D83C3"/>
                </a:solidFill>
                <a:latin typeface="Times New Roman" pitchFamily="18" charset="0"/>
                <a:cs typeface="Times New Roman" pitchFamily="18" charset="0"/>
              </a:rPr>
              <a:t>R</a:t>
            </a:r>
            <a:r>
              <a:rPr sz="1100" b="1" spc="35">
                <a:solidFill>
                  <a:srgbClr val="2D83C3"/>
                </a:solidFill>
                <a:latin typeface="Times New Roman" pitchFamily="18" charset="0"/>
                <a:cs typeface="Times New Roman" pitchFamily="18" charset="0"/>
              </a:rPr>
              <a:t>e</a:t>
            </a:r>
            <a:r>
              <a:rPr sz="1100" b="1" spc="90">
                <a:solidFill>
                  <a:srgbClr val="2D83C3"/>
                </a:solidFill>
                <a:latin typeface="Times New Roman" pitchFamily="18" charset="0"/>
                <a:cs typeface="Times New Roman" pitchFamily="18" charset="0"/>
              </a:rPr>
              <a:t>v</a:t>
            </a:r>
            <a:r>
              <a:rPr sz="1100" b="1" spc="-35">
                <a:solidFill>
                  <a:srgbClr val="2D83C3"/>
                </a:solidFill>
                <a:latin typeface="Times New Roman" pitchFamily="18" charset="0"/>
                <a:cs typeface="Times New Roman" pitchFamily="18" charset="0"/>
              </a:rPr>
              <a:t>i</a:t>
            </a:r>
            <a:r>
              <a:rPr sz="1100" b="1" spc="35">
                <a:solidFill>
                  <a:srgbClr val="2D83C3"/>
                </a:solidFill>
                <a:latin typeface="Times New Roman" pitchFamily="18" charset="0"/>
                <a:cs typeface="Times New Roman" pitchFamily="18" charset="0"/>
              </a:rPr>
              <a:t>e</a:t>
            </a:r>
            <a:r>
              <a:rPr sz="1100" b="1" spc="15">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523875" y="3733800"/>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66800" y="461010"/>
            <a:ext cx="4038600" cy="752129"/>
          </a:xfrm>
          <a:prstGeom prst="rect">
            <a:avLst/>
          </a:prstGeom>
        </p:spPr>
        <p:txBody>
          <a:bodyPr vert="horz" wrap="square" lIns="0" tIns="13335" rIns="0" bIns="0" rtlCol="0">
            <a:spAutoFit/>
          </a:bodyPr>
          <a:lstStyle/>
          <a:p>
            <a:pPr marL="12700">
              <a:lnSpc>
                <a:spcPct val="100000"/>
              </a:lnSpc>
              <a:spcBef>
                <a:spcPts val="105"/>
              </a:spcBef>
            </a:pPr>
            <a:r>
              <a:rPr spc="25">
                <a:latin typeface="Times New Roman" pitchFamily="18" charset="0"/>
                <a:cs typeface="Times New Roman" pitchFamily="18" charset="0"/>
              </a:rPr>
              <a:t>A</a:t>
            </a:r>
            <a:r>
              <a:rPr spc="-5">
                <a:latin typeface="Times New Roman" pitchFamily="18" charset="0"/>
                <a:cs typeface="Times New Roman" pitchFamily="18" charset="0"/>
              </a:rPr>
              <a:t>G</a:t>
            </a:r>
            <a:r>
              <a:rPr spc="-35">
                <a:latin typeface="Times New Roman" pitchFamily="18" charset="0"/>
                <a:cs typeface="Times New Roman" pitchFamily="18" charset="0"/>
              </a:rPr>
              <a:t>E</a:t>
            </a:r>
            <a:r>
              <a:rPr spc="15">
                <a:latin typeface="Times New Roman" pitchFamily="18" charset="0"/>
                <a:cs typeface="Times New Roman" pitchFamily="18" charset="0"/>
              </a:rPr>
              <a:t>N</a:t>
            </a:r>
            <a:r>
              <a:rPr>
                <a:latin typeface="Times New Roman" pitchFamily="18" charset="0"/>
                <a:cs typeface="Times New Roman" pitchFamily="18" charset="0"/>
              </a:rPr>
              <a:t>DA</a:t>
            </a: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3</a:t>
            </a:fld>
            <a:endParaRPr spc="10">
              <a:latin typeface="Times New Roman" pitchFamily="18" charset="0"/>
              <a:cs typeface="Times New Roman" pitchFamily="18" charset="0"/>
            </a:endParaRPr>
          </a:p>
        </p:txBody>
      </p:sp>
      <p:sp>
        <p:nvSpPr>
          <p:cNvPr id="23" name="TextBox 22"/>
          <p:cNvSpPr txBox="1"/>
          <p:nvPr/>
        </p:nvSpPr>
        <p:spPr>
          <a:xfrm>
            <a:off x="1828800" y="1371600"/>
            <a:ext cx="9525000" cy="3041858"/>
          </a:xfrm>
          <a:prstGeom prst="rect">
            <a:avLst/>
          </a:prstGeom>
          <a:noFill/>
        </p:spPr>
        <p:txBody>
          <a:bodyPr wrap="square" rtlCol="0">
            <a:spAutoFit/>
          </a:bodyPr>
          <a:lstStyle/>
          <a:p>
            <a:pPr marL="286385" indent="-273050">
              <a:lnSpc>
                <a:spcPct val="100000"/>
              </a:lnSpc>
              <a:spcBef>
                <a:spcPts val="1025"/>
              </a:spcBef>
              <a:buAutoNum type="arabicPeriod"/>
              <a:tabLst>
                <a:tab pos="286385" algn="l"/>
                <a:tab pos="287020" algn="l"/>
              </a:tabLst>
            </a:pPr>
            <a:r>
              <a:rPr lang="en-US" sz="2800" spc="-75">
                <a:latin typeface="Times New Roman" pitchFamily="18" charset="0"/>
                <a:cs typeface="Times New Roman" pitchFamily="18" charset="0"/>
              </a:rPr>
              <a:t>What</a:t>
            </a:r>
            <a:r>
              <a:rPr lang="en-US" sz="2800" spc="-150">
                <a:latin typeface="Times New Roman" pitchFamily="18" charset="0"/>
                <a:cs typeface="Times New Roman" pitchFamily="18" charset="0"/>
              </a:rPr>
              <a:t> </a:t>
            </a:r>
            <a:r>
              <a:rPr lang="en-US" sz="2800" spc="-105">
                <a:latin typeface="Times New Roman" pitchFamily="18" charset="0"/>
                <a:cs typeface="Times New Roman" pitchFamily="18" charset="0"/>
              </a:rPr>
              <a:t>are</a:t>
            </a:r>
            <a:r>
              <a:rPr lang="en-US" sz="2800" spc="-150">
                <a:latin typeface="Times New Roman" pitchFamily="18" charset="0"/>
                <a:cs typeface="Times New Roman" pitchFamily="18" charset="0"/>
              </a:rPr>
              <a:t> </a:t>
            </a:r>
            <a:r>
              <a:rPr lang="en-US" sz="2800" spc="-105" err="1">
                <a:latin typeface="Times New Roman" pitchFamily="18" charset="0"/>
                <a:cs typeface="Times New Roman" pitchFamily="18" charset="0"/>
              </a:rPr>
              <a:t>keyloggers</a:t>
            </a:r>
            <a:r>
              <a:rPr lang="en-US" sz="2800" spc="-150">
                <a:latin typeface="Times New Roman" pitchFamily="18" charset="0"/>
                <a:cs typeface="Times New Roman" pitchFamily="18" charset="0"/>
              </a:rPr>
              <a:t> </a:t>
            </a:r>
            <a:r>
              <a:rPr lang="en-US" sz="2800" spc="-85">
                <a:latin typeface="Times New Roman" pitchFamily="18" charset="0"/>
                <a:cs typeface="Times New Roman" pitchFamily="18" charset="0"/>
              </a:rPr>
              <a:t>and</a:t>
            </a:r>
            <a:r>
              <a:rPr lang="en-US" sz="2800" spc="-150">
                <a:latin typeface="Times New Roman" pitchFamily="18" charset="0"/>
                <a:cs typeface="Times New Roman" pitchFamily="18" charset="0"/>
              </a:rPr>
              <a:t> </a:t>
            </a:r>
            <a:r>
              <a:rPr lang="en-US" sz="2800" spc="-90">
                <a:latin typeface="Times New Roman" pitchFamily="18" charset="0"/>
                <a:cs typeface="Times New Roman" pitchFamily="18" charset="0"/>
              </a:rPr>
              <a:t>ho</a:t>
            </a:r>
            <a:r>
              <a:rPr lang="en-US" sz="2800" spc="-110">
                <a:latin typeface="Times New Roman" pitchFamily="18" charset="0"/>
                <a:cs typeface="Times New Roman" pitchFamily="18" charset="0"/>
              </a:rPr>
              <a:t>w</a:t>
            </a:r>
            <a:r>
              <a:rPr lang="en-US" sz="2800" spc="-150">
                <a:latin typeface="Times New Roman" pitchFamily="18" charset="0"/>
                <a:cs typeface="Times New Roman" pitchFamily="18" charset="0"/>
              </a:rPr>
              <a:t> </a:t>
            </a:r>
            <a:r>
              <a:rPr lang="en-US" sz="2800" spc="-90">
                <a:latin typeface="Times New Roman" pitchFamily="18" charset="0"/>
                <a:cs typeface="Times New Roman" pitchFamily="18" charset="0"/>
              </a:rPr>
              <a:t>d</a:t>
            </a:r>
            <a:r>
              <a:rPr lang="en-US" sz="2800" spc="-80">
                <a:latin typeface="Times New Roman" pitchFamily="18" charset="0"/>
                <a:cs typeface="Times New Roman" pitchFamily="18" charset="0"/>
              </a:rPr>
              <a:t>o</a:t>
            </a:r>
            <a:r>
              <a:rPr lang="en-US" sz="2800" spc="-155">
                <a:latin typeface="Times New Roman" pitchFamily="18" charset="0"/>
                <a:cs typeface="Times New Roman" pitchFamily="18" charset="0"/>
              </a:rPr>
              <a:t> </a:t>
            </a:r>
            <a:r>
              <a:rPr lang="en-US" sz="2800" spc="-110">
                <a:latin typeface="Times New Roman" pitchFamily="18" charset="0"/>
                <a:cs typeface="Times New Roman" pitchFamily="18" charset="0"/>
              </a:rPr>
              <a:t>the</a:t>
            </a:r>
            <a:r>
              <a:rPr lang="en-US" sz="2800" spc="-114">
                <a:latin typeface="Times New Roman" pitchFamily="18" charset="0"/>
                <a:cs typeface="Times New Roman" pitchFamily="18" charset="0"/>
              </a:rPr>
              <a:t>y</a:t>
            </a:r>
            <a:r>
              <a:rPr lang="en-US" sz="2800" spc="-155">
                <a:latin typeface="Times New Roman" pitchFamily="18" charset="0"/>
                <a:cs typeface="Times New Roman" pitchFamily="18" charset="0"/>
              </a:rPr>
              <a:t> </a:t>
            </a:r>
            <a:r>
              <a:rPr lang="en-US" sz="2800" spc="-85">
                <a:latin typeface="Times New Roman" pitchFamily="18" charset="0"/>
                <a:cs typeface="Times New Roman" pitchFamily="18" charset="0"/>
              </a:rPr>
              <a:t>work?</a:t>
            </a:r>
            <a:endParaRPr lang="en-US" sz="2800">
              <a:latin typeface="Times New Roman" pitchFamily="18" charset="0"/>
              <a:cs typeface="Times New Roman" pitchFamily="18" charset="0"/>
            </a:endParaRPr>
          </a:p>
          <a:p>
            <a:pPr marL="286385" indent="-272415">
              <a:lnSpc>
                <a:spcPct val="100000"/>
              </a:lnSpc>
              <a:spcBef>
                <a:spcPts val="930"/>
              </a:spcBef>
              <a:buAutoNum type="arabicPeriod"/>
              <a:tabLst>
                <a:tab pos="286385" algn="l"/>
                <a:tab pos="287020" algn="l"/>
              </a:tabLst>
            </a:pPr>
            <a:r>
              <a:rPr lang="en-US" sz="2800" spc="-60">
                <a:latin typeface="Times New Roman" pitchFamily="18" charset="0"/>
                <a:cs typeface="Times New Roman" pitchFamily="18" charset="0"/>
              </a:rPr>
              <a:t>Potential</a:t>
            </a:r>
            <a:r>
              <a:rPr lang="en-US" sz="2800" spc="-150">
                <a:latin typeface="Times New Roman" pitchFamily="18" charset="0"/>
                <a:cs typeface="Times New Roman" pitchFamily="18" charset="0"/>
              </a:rPr>
              <a:t> </a:t>
            </a:r>
            <a:r>
              <a:rPr lang="en-US" sz="2800" spc="-85">
                <a:latin typeface="Times New Roman" pitchFamily="18" charset="0"/>
                <a:cs typeface="Times New Roman" pitchFamily="18" charset="0"/>
              </a:rPr>
              <a:t>impacts</a:t>
            </a:r>
            <a:r>
              <a:rPr lang="en-US" sz="2800" spc="-150">
                <a:latin typeface="Times New Roman" pitchFamily="18" charset="0"/>
                <a:cs typeface="Times New Roman" pitchFamily="18" charset="0"/>
              </a:rPr>
              <a:t> </a:t>
            </a:r>
            <a:r>
              <a:rPr lang="en-US" sz="2800" spc="-90">
                <a:latin typeface="Times New Roman" pitchFamily="18" charset="0"/>
                <a:cs typeface="Times New Roman" pitchFamily="18" charset="0"/>
              </a:rPr>
              <a:t>o</a:t>
            </a:r>
            <a:r>
              <a:rPr lang="en-US" sz="2800" spc="-50">
                <a:latin typeface="Times New Roman" pitchFamily="18" charset="0"/>
                <a:cs typeface="Times New Roman" pitchFamily="18" charset="0"/>
              </a:rPr>
              <a:t>f</a:t>
            </a:r>
            <a:r>
              <a:rPr lang="en-US" sz="2800" spc="-150">
                <a:latin typeface="Times New Roman" pitchFamily="18" charset="0"/>
                <a:cs typeface="Times New Roman" pitchFamily="18" charset="0"/>
              </a:rPr>
              <a:t> </a:t>
            </a:r>
            <a:r>
              <a:rPr lang="en-US" sz="2800" spc="-105" err="1">
                <a:latin typeface="Times New Roman" pitchFamily="18" charset="0"/>
                <a:cs typeface="Times New Roman" pitchFamily="18" charset="0"/>
              </a:rPr>
              <a:t>keylogger</a:t>
            </a:r>
            <a:r>
              <a:rPr lang="en-US" sz="2800" spc="-150">
                <a:latin typeface="Times New Roman" pitchFamily="18" charset="0"/>
                <a:cs typeface="Times New Roman" pitchFamily="18" charset="0"/>
              </a:rPr>
              <a:t> </a:t>
            </a:r>
            <a:r>
              <a:rPr lang="en-US" sz="2800" spc="-100">
                <a:latin typeface="Times New Roman" pitchFamily="18" charset="0"/>
                <a:cs typeface="Times New Roman" pitchFamily="18" charset="0"/>
              </a:rPr>
              <a:t>attacks</a:t>
            </a:r>
            <a:endParaRPr lang="en-US" sz="2800">
              <a:latin typeface="Times New Roman" pitchFamily="18" charset="0"/>
              <a:cs typeface="Times New Roman" pitchFamily="18" charset="0"/>
            </a:endParaRPr>
          </a:p>
          <a:p>
            <a:pPr marL="286385" marR="316865" indent="-274320">
              <a:lnSpc>
                <a:spcPct val="124900"/>
              </a:lnSpc>
              <a:spcBef>
                <a:spcPts val="450"/>
              </a:spcBef>
              <a:buAutoNum type="arabicPeriod"/>
              <a:tabLst>
                <a:tab pos="286385" algn="l"/>
                <a:tab pos="287020" algn="l"/>
              </a:tabLst>
            </a:pPr>
            <a:r>
              <a:rPr lang="en-US" sz="2800" spc="-100">
                <a:latin typeface="Times New Roman" pitchFamily="18" charset="0"/>
                <a:cs typeface="Times New Roman" pitchFamily="18" charset="0"/>
              </a:rPr>
              <a:t>Best</a:t>
            </a:r>
            <a:r>
              <a:rPr lang="en-US" sz="2800" spc="-150">
                <a:latin typeface="Times New Roman" pitchFamily="18" charset="0"/>
                <a:cs typeface="Times New Roman" pitchFamily="18" charset="0"/>
              </a:rPr>
              <a:t> </a:t>
            </a:r>
            <a:r>
              <a:rPr lang="en-US" sz="2800" spc="-85">
                <a:latin typeface="Times New Roman" pitchFamily="18" charset="0"/>
                <a:cs typeface="Times New Roman" pitchFamily="18" charset="0"/>
              </a:rPr>
              <a:t>practices</a:t>
            </a:r>
            <a:r>
              <a:rPr lang="en-US" sz="2800" spc="-155">
                <a:latin typeface="Times New Roman" pitchFamily="18" charset="0"/>
                <a:cs typeface="Times New Roman" pitchFamily="18" charset="0"/>
              </a:rPr>
              <a:t> </a:t>
            </a:r>
            <a:r>
              <a:rPr lang="en-US" sz="2800" spc="-60">
                <a:latin typeface="Times New Roman" pitchFamily="18" charset="0"/>
                <a:cs typeface="Times New Roman" pitchFamily="18" charset="0"/>
              </a:rPr>
              <a:t>fo</a:t>
            </a:r>
            <a:r>
              <a:rPr lang="en-US" sz="2800" spc="-50">
                <a:latin typeface="Times New Roman" pitchFamily="18" charset="0"/>
                <a:cs typeface="Times New Roman" pitchFamily="18" charset="0"/>
              </a:rPr>
              <a:t>r</a:t>
            </a:r>
            <a:r>
              <a:rPr lang="en-US" sz="2800" spc="-155">
                <a:latin typeface="Times New Roman" pitchFamily="18" charset="0"/>
                <a:cs typeface="Times New Roman" pitchFamily="18" charset="0"/>
              </a:rPr>
              <a:t> </a:t>
            </a:r>
            <a:r>
              <a:rPr lang="en-US" sz="2800" spc="-105" err="1">
                <a:latin typeface="Times New Roman" pitchFamily="18" charset="0"/>
                <a:cs typeface="Times New Roman" pitchFamily="18" charset="0"/>
              </a:rPr>
              <a:t>keylogger</a:t>
            </a:r>
            <a:r>
              <a:rPr lang="en-US" sz="2800" spc="-150">
                <a:latin typeface="Times New Roman" pitchFamily="18" charset="0"/>
                <a:cs typeface="Times New Roman" pitchFamily="18" charset="0"/>
              </a:rPr>
              <a:t> </a:t>
            </a:r>
            <a:r>
              <a:rPr lang="en-US" sz="2800" spc="-85">
                <a:latin typeface="Times New Roman" pitchFamily="18" charset="0"/>
                <a:cs typeface="Times New Roman" pitchFamily="18" charset="0"/>
              </a:rPr>
              <a:t>detectio</a:t>
            </a:r>
            <a:r>
              <a:rPr lang="en-US" sz="2800" spc="-100">
                <a:latin typeface="Times New Roman" pitchFamily="18" charset="0"/>
                <a:cs typeface="Times New Roman" pitchFamily="18" charset="0"/>
              </a:rPr>
              <a:t>n</a:t>
            </a:r>
            <a:r>
              <a:rPr lang="en-US" sz="2800" spc="-155">
                <a:latin typeface="Times New Roman" pitchFamily="18" charset="0"/>
                <a:cs typeface="Times New Roman" pitchFamily="18" charset="0"/>
              </a:rPr>
              <a:t> </a:t>
            </a:r>
            <a:r>
              <a:rPr lang="en-US" sz="2800" spc="-75">
                <a:latin typeface="Times New Roman" pitchFamily="18" charset="0"/>
                <a:cs typeface="Times New Roman" pitchFamily="18" charset="0"/>
              </a:rPr>
              <a:t>and  </a:t>
            </a:r>
            <a:r>
              <a:rPr lang="en-US" sz="2800" spc="-85">
                <a:latin typeface="Times New Roman" pitchFamily="18" charset="0"/>
                <a:cs typeface="Times New Roman" pitchFamily="18" charset="0"/>
              </a:rPr>
              <a:t>prevention</a:t>
            </a:r>
            <a:endParaRPr lang="en-US" sz="2800">
              <a:latin typeface="Times New Roman" pitchFamily="18" charset="0"/>
              <a:cs typeface="Times New Roman" pitchFamily="18" charset="0"/>
            </a:endParaRPr>
          </a:p>
          <a:p>
            <a:pPr marL="286385" indent="-272415">
              <a:lnSpc>
                <a:spcPct val="100000"/>
              </a:lnSpc>
              <a:spcBef>
                <a:spcPts val="850"/>
              </a:spcBef>
              <a:buAutoNum type="arabicPeriod"/>
              <a:tabLst>
                <a:tab pos="286385" algn="l"/>
                <a:tab pos="287020" algn="l"/>
              </a:tabLst>
            </a:pPr>
            <a:r>
              <a:rPr lang="en-US" sz="2800" spc="-130">
                <a:latin typeface="Times New Roman" pitchFamily="18" charset="0"/>
                <a:cs typeface="Times New Roman" pitchFamily="18" charset="0"/>
              </a:rPr>
              <a:t>Cas</a:t>
            </a:r>
            <a:r>
              <a:rPr lang="en-US" sz="2800" spc="-120">
                <a:latin typeface="Times New Roman" pitchFamily="18" charset="0"/>
                <a:cs typeface="Times New Roman" pitchFamily="18" charset="0"/>
              </a:rPr>
              <a:t>e</a:t>
            </a:r>
            <a:r>
              <a:rPr lang="en-US" sz="2800" spc="-150">
                <a:latin typeface="Times New Roman" pitchFamily="18" charset="0"/>
                <a:cs typeface="Times New Roman" pitchFamily="18" charset="0"/>
              </a:rPr>
              <a:t> </a:t>
            </a:r>
            <a:r>
              <a:rPr lang="en-US" sz="2800" spc="-90">
                <a:latin typeface="Times New Roman" pitchFamily="18" charset="0"/>
                <a:cs typeface="Times New Roman" pitchFamily="18" charset="0"/>
              </a:rPr>
              <a:t>studie</a:t>
            </a:r>
            <a:r>
              <a:rPr lang="en-US" sz="2800" spc="-85">
                <a:latin typeface="Times New Roman" pitchFamily="18" charset="0"/>
                <a:cs typeface="Times New Roman" pitchFamily="18" charset="0"/>
              </a:rPr>
              <a:t>s</a:t>
            </a:r>
            <a:r>
              <a:rPr lang="en-US" sz="2800" spc="-150">
                <a:latin typeface="Times New Roman" pitchFamily="18" charset="0"/>
                <a:cs typeface="Times New Roman" pitchFamily="18" charset="0"/>
              </a:rPr>
              <a:t> </a:t>
            </a:r>
            <a:r>
              <a:rPr lang="en-US" sz="2800" spc="-90">
                <a:latin typeface="Times New Roman" pitchFamily="18" charset="0"/>
                <a:cs typeface="Times New Roman" pitchFamily="18" charset="0"/>
              </a:rPr>
              <a:t>o</a:t>
            </a:r>
            <a:r>
              <a:rPr lang="en-US" sz="2800" spc="-50">
                <a:latin typeface="Times New Roman" pitchFamily="18" charset="0"/>
                <a:cs typeface="Times New Roman" pitchFamily="18" charset="0"/>
              </a:rPr>
              <a:t>f</a:t>
            </a:r>
            <a:r>
              <a:rPr lang="en-US" sz="2800" spc="-150">
                <a:latin typeface="Times New Roman" pitchFamily="18" charset="0"/>
                <a:cs typeface="Times New Roman" pitchFamily="18" charset="0"/>
              </a:rPr>
              <a:t> </a:t>
            </a:r>
            <a:r>
              <a:rPr lang="en-US" sz="2800" spc="-70">
                <a:latin typeface="Times New Roman" pitchFamily="18" charset="0"/>
                <a:cs typeface="Times New Roman" pitchFamily="18" charset="0"/>
              </a:rPr>
              <a:t>real-world</a:t>
            </a:r>
            <a:r>
              <a:rPr lang="en-US" sz="2800" spc="-150">
                <a:latin typeface="Times New Roman" pitchFamily="18" charset="0"/>
                <a:cs typeface="Times New Roman" pitchFamily="18" charset="0"/>
              </a:rPr>
              <a:t> </a:t>
            </a:r>
            <a:r>
              <a:rPr lang="en-US" sz="2800" spc="-105" err="1">
                <a:latin typeface="Times New Roman" pitchFamily="18" charset="0"/>
                <a:cs typeface="Times New Roman" pitchFamily="18" charset="0"/>
              </a:rPr>
              <a:t>keylogger</a:t>
            </a:r>
            <a:r>
              <a:rPr lang="en-US" sz="2800" spc="-150">
                <a:latin typeface="Times New Roman" pitchFamily="18" charset="0"/>
                <a:cs typeface="Times New Roman" pitchFamily="18" charset="0"/>
              </a:rPr>
              <a:t> </a:t>
            </a:r>
            <a:r>
              <a:rPr lang="en-US" sz="2800" spc="-65">
                <a:latin typeface="Times New Roman" pitchFamily="18" charset="0"/>
                <a:cs typeface="Times New Roman" pitchFamily="18" charset="0"/>
              </a:rPr>
              <a:t>incidents</a:t>
            </a:r>
            <a:endParaRPr lang="en-US" sz="2800">
              <a:latin typeface="Times New Roman" pitchFamily="18" charset="0"/>
              <a:cs typeface="Times New Roman" pitchFamily="18" charset="0"/>
            </a:endParaRPr>
          </a:p>
          <a:p>
            <a:pPr marL="286385" indent="-274320">
              <a:lnSpc>
                <a:spcPct val="100000"/>
              </a:lnSpc>
              <a:spcBef>
                <a:spcPts val="930"/>
              </a:spcBef>
              <a:buAutoNum type="arabicPeriod"/>
              <a:tabLst>
                <a:tab pos="286385" algn="l"/>
                <a:tab pos="287020" algn="l"/>
              </a:tabLst>
            </a:pPr>
            <a:r>
              <a:rPr lang="en-US" sz="2800" spc="-40">
                <a:latin typeface="Times New Roman" pitchFamily="18" charset="0"/>
                <a:cs typeface="Times New Roman" pitchFamily="18" charset="0"/>
              </a:rPr>
              <a:t>Q&amp;</a:t>
            </a:r>
            <a:r>
              <a:rPr lang="en-US" sz="2800" spc="-35">
                <a:latin typeface="Times New Roman" pitchFamily="18" charset="0"/>
                <a:cs typeface="Times New Roman" pitchFamily="18" charset="0"/>
              </a:rPr>
              <a:t>A</a:t>
            </a:r>
            <a:r>
              <a:rPr lang="en-US" sz="2800" spc="-150">
                <a:latin typeface="Times New Roman" pitchFamily="18" charset="0"/>
                <a:cs typeface="Times New Roman" pitchFamily="18" charset="0"/>
              </a:rPr>
              <a:t> </a:t>
            </a:r>
            <a:r>
              <a:rPr lang="en-US" sz="2800" spc="-85">
                <a:latin typeface="Times New Roman" pitchFamily="18" charset="0"/>
                <a:cs typeface="Times New Roman" pitchFamily="18" charset="0"/>
              </a:rPr>
              <a:t>and</a:t>
            </a:r>
            <a:r>
              <a:rPr lang="en-US" sz="2800" spc="-150">
                <a:latin typeface="Times New Roman" pitchFamily="18" charset="0"/>
                <a:cs typeface="Times New Roman" pitchFamily="18" charset="0"/>
              </a:rPr>
              <a:t> </a:t>
            </a:r>
            <a:r>
              <a:rPr lang="en-US" sz="2800" spc="-90">
                <a:latin typeface="Times New Roman" pitchFamily="18" charset="0"/>
                <a:cs typeface="Times New Roman" pitchFamily="18" charset="0"/>
              </a:rPr>
              <a:t>audience</a:t>
            </a:r>
            <a:r>
              <a:rPr lang="en-US" sz="2800" spc="-150">
                <a:latin typeface="Times New Roman" pitchFamily="18" charset="0"/>
                <a:cs typeface="Times New Roman" pitchFamily="18" charset="0"/>
              </a:rPr>
              <a:t> </a:t>
            </a:r>
            <a:r>
              <a:rPr lang="en-US" sz="2800" spc="-75">
                <a:latin typeface="Times New Roman" pitchFamily="18" charset="0"/>
                <a:cs typeface="Times New Roman" pitchFamily="18" charset="0"/>
              </a:rPr>
              <a:t>discussion</a:t>
            </a:r>
            <a:endParaRPr lang="en-US" sz="2800">
              <a:latin typeface="Times New Roman" pitchFamily="18" charset="0"/>
              <a:cs typeface="Times New Roman" pitchFamily="18" charset="0"/>
            </a:endParaRPr>
          </a:p>
          <a:p>
            <a:pPr marL="342900" indent="-342900" algn="just">
              <a:buFont typeface="+mj-lt"/>
              <a:buAutoNum type="arabicPeriod"/>
            </a:pPr>
            <a:endParaRPr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2202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533400" y="624704"/>
            <a:ext cx="8309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latin typeface="Times New Roman" pitchFamily="18" charset="0"/>
                <a:cs typeface="Times New Roman" pitchFamily="18" charset="0"/>
              </a:rPr>
              <a:t>P</a:t>
            </a:r>
            <a:r>
              <a:rPr sz="4250" spc="15">
                <a:latin typeface="Times New Roman" pitchFamily="18" charset="0"/>
                <a:cs typeface="Times New Roman" pitchFamily="18" charset="0"/>
              </a:rPr>
              <a:t>ROB</a:t>
            </a:r>
            <a:r>
              <a:rPr sz="4250" spc="55">
                <a:latin typeface="Times New Roman" pitchFamily="18" charset="0"/>
                <a:cs typeface="Times New Roman" pitchFamily="18" charset="0"/>
              </a:rPr>
              <a:t>L</a:t>
            </a:r>
            <a:r>
              <a:rPr sz="4250" spc="-20">
                <a:latin typeface="Times New Roman" pitchFamily="18" charset="0"/>
                <a:cs typeface="Times New Roman" pitchFamily="18" charset="0"/>
              </a:rPr>
              <a:t>E</a:t>
            </a:r>
            <a:r>
              <a:rPr sz="4250" spc="20">
                <a:latin typeface="Times New Roman" pitchFamily="18" charset="0"/>
                <a:cs typeface="Times New Roman" pitchFamily="18" charset="0"/>
              </a:rPr>
              <a:t>M</a:t>
            </a:r>
            <a:r>
              <a:rPr lang="en-US" sz="4250" spc="20">
                <a:latin typeface="Times New Roman" pitchFamily="18" charset="0"/>
                <a:cs typeface="Times New Roman" pitchFamily="18" charset="0"/>
              </a:rPr>
              <a:t>  </a:t>
            </a:r>
            <a:r>
              <a:rPr sz="4250" spc="10">
                <a:latin typeface="Times New Roman" pitchFamily="18" charset="0"/>
                <a:cs typeface="Times New Roman" pitchFamily="18" charset="0"/>
              </a:rPr>
              <a:t>S</a:t>
            </a:r>
            <a:r>
              <a:rPr sz="4250" spc="-370">
                <a:latin typeface="Times New Roman" pitchFamily="18" charset="0"/>
                <a:cs typeface="Times New Roman" pitchFamily="18" charset="0"/>
              </a:rPr>
              <a:t>T</a:t>
            </a:r>
            <a:r>
              <a:rPr sz="4250" spc="-375">
                <a:latin typeface="Times New Roman" pitchFamily="18" charset="0"/>
                <a:cs typeface="Times New Roman" pitchFamily="18" charset="0"/>
              </a:rPr>
              <a:t>A</a:t>
            </a:r>
            <a:r>
              <a:rPr sz="4250" spc="15">
                <a:latin typeface="Times New Roman" pitchFamily="18" charset="0"/>
                <a:cs typeface="Times New Roman" pitchFamily="18" charset="0"/>
              </a:rPr>
              <a:t>T</a:t>
            </a:r>
            <a:r>
              <a:rPr sz="4250" spc="-10">
                <a:latin typeface="Times New Roman" pitchFamily="18" charset="0"/>
                <a:cs typeface="Times New Roman" pitchFamily="18" charset="0"/>
              </a:rPr>
              <a:t>E</a:t>
            </a:r>
            <a:r>
              <a:rPr sz="4250" spc="-20">
                <a:latin typeface="Times New Roman" pitchFamily="18" charset="0"/>
                <a:cs typeface="Times New Roman" pitchFamily="18" charset="0"/>
              </a:rPr>
              <a:t>ME</a:t>
            </a:r>
            <a:r>
              <a:rPr sz="4250" spc="10">
                <a:latin typeface="Times New Roman" pitchFamily="18" charset="0"/>
                <a:cs typeface="Times New Roman" pitchFamily="18" charset="0"/>
              </a:rPr>
              <a:t>NT</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4</a:t>
            </a:fld>
            <a:endParaRPr spc="10">
              <a:latin typeface="Times New Roman" pitchFamily="18" charset="0"/>
              <a:cs typeface="Times New Roman" pitchFamily="18" charset="0"/>
            </a:endParaRPr>
          </a:p>
        </p:txBody>
      </p:sp>
      <p:sp>
        <p:nvSpPr>
          <p:cNvPr id="11" name="TextBox 10"/>
          <p:cNvSpPr txBox="1"/>
          <p:nvPr/>
        </p:nvSpPr>
        <p:spPr>
          <a:xfrm>
            <a:off x="914400" y="1524000"/>
            <a:ext cx="7239000" cy="3108543"/>
          </a:xfrm>
          <a:prstGeom prst="rect">
            <a:avLst/>
          </a:prstGeom>
          <a:noFill/>
        </p:spPr>
        <p:txBody>
          <a:bodyPr wrap="square" rtlCol="0">
            <a:spAutoFit/>
          </a:bodyPr>
          <a:lstStyle/>
          <a:p>
            <a:pPr algn="just"/>
            <a:r>
              <a:rPr lang="en-US" sz="2800">
                <a:latin typeface="Times New Roman" pitchFamily="18" charset="0"/>
                <a:cs typeface="Times New Roman" pitchFamily="18" charset="0"/>
              </a:rPr>
              <a:t>The presence of </a:t>
            </a:r>
            <a:r>
              <a:rPr lang="en-US" sz="2800" err="1">
                <a:latin typeface="Times New Roman" pitchFamily="18" charset="0"/>
                <a:cs typeface="Times New Roman" pitchFamily="18" charset="0"/>
              </a:rPr>
              <a:t>keyloggers</a:t>
            </a:r>
            <a:r>
              <a:rPr lang="en-US" sz="2800">
                <a:latin typeface="Times New Roman" pitchFamily="18" charset="0"/>
                <a:cs typeface="Times New Roman" pitchFamily="18" charset="0"/>
              </a:rPr>
              <a:t> poses a significant </a:t>
            </a:r>
            <a:r>
              <a:rPr lang="en-US" sz="2800" err="1">
                <a:latin typeface="Times New Roman" pitchFamily="18" charset="0"/>
                <a:cs typeface="Times New Roman" pitchFamily="18" charset="0"/>
              </a:rPr>
              <a:t>cybersecurity</a:t>
            </a:r>
            <a:r>
              <a:rPr lang="en-US" sz="2800">
                <a:latin typeface="Times New Roman" pitchFamily="18" charset="0"/>
                <a:cs typeface="Times New Roman" pitchFamily="18" charset="0"/>
              </a:rPr>
              <a:t> risk due to their capability to intercept and record keystrokes, potentially compromising sensitive data. It is imperative to prioritize the development and implementation of robust detection and mitigation measures to fortify data security and privacy.</a:t>
            </a:r>
          </a:p>
        </p:txBody>
      </p:sp>
      <p:sp>
        <p:nvSpPr>
          <p:cNvPr id="9218" name="AutoShape 2" descr="What Is A Keylogger Software, How Does It Work | Gloss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7536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609600" y="685800"/>
            <a:ext cx="76200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latin typeface="Times New Roman" pitchFamily="18" charset="0"/>
                <a:cs typeface="Times New Roman" pitchFamily="18" charset="0"/>
              </a:rPr>
              <a:t>PROJECT	</a:t>
            </a:r>
            <a:r>
              <a:rPr lang="en-US" sz="4250" spc="5">
                <a:latin typeface="Times New Roman" pitchFamily="18" charset="0"/>
                <a:cs typeface="Times New Roman" pitchFamily="18" charset="0"/>
              </a:rPr>
              <a:t> </a:t>
            </a:r>
            <a:r>
              <a:rPr sz="4250" spc="-2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5</a:t>
            </a:fld>
            <a:endParaRPr spc="10">
              <a:latin typeface="Times New Roman" pitchFamily="18" charset="0"/>
              <a:cs typeface="Times New Roman" pitchFamily="18" charset="0"/>
            </a:endParaRPr>
          </a:p>
        </p:txBody>
      </p:sp>
      <p:sp>
        <p:nvSpPr>
          <p:cNvPr id="11" name="TextBox 10"/>
          <p:cNvSpPr txBox="1"/>
          <p:nvPr/>
        </p:nvSpPr>
        <p:spPr>
          <a:xfrm>
            <a:off x="762000" y="1600200"/>
            <a:ext cx="7467600" cy="4401205"/>
          </a:xfrm>
          <a:prstGeom prst="rect">
            <a:avLst/>
          </a:prstGeom>
          <a:noFill/>
        </p:spPr>
        <p:txBody>
          <a:bodyPr wrap="square" rtlCol="0">
            <a:spAutoFit/>
          </a:bodyPr>
          <a:lstStyle/>
          <a:p>
            <a:pPr algn="just"/>
            <a:r>
              <a:rPr lang="en-US" sz="2800">
                <a:latin typeface="Times New Roman" pitchFamily="18" charset="0"/>
                <a:cs typeface="Times New Roman" pitchFamily="18" charset="0"/>
              </a:rPr>
              <a:t>The project is focused on addressing the </a:t>
            </a:r>
            <a:r>
              <a:rPr lang="en-US" sz="2800" err="1">
                <a:latin typeface="Times New Roman" pitchFamily="18" charset="0"/>
                <a:cs typeface="Times New Roman" pitchFamily="18" charset="0"/>
              </a:rPr>
              <a:t>cybersecurity</a:t>
            </a:r>
            <a:r>
              <a:rPr lang="en-US" sz="2800">
                <a:latin typeface="Times New Roman" pitchFamily="18" charset="0"/>
                <a:cs typeface="Times New Roman" pitchFamily="18" charset="0"/>
              </a:rPr>
              <a:t> threat posed by </a:t>
            </a:r>
            <a:r>
              <a:rPr lang="en-US" sz="2800" err="1">
                <a:latin typeface="Times New Roman" pitchFamily="18" charset="0"/>
                <a:cs typeface="Times New Roman" pitchFamily="18" charset="0"/>
              </a:rPr>
              <a:t>keyloggers</a:t>
            </a:r>
            <a:r>
              <a:rPr lang="en-US" sz="2800">
                <a:latin typeface="Times New Roman" pitchFamily="18" charset="0"/>
                <a:cs typeface="Times New Roman" pitchFamily="18" charset="0"/>
              </a:rPr>
              <a:t>. It aims to develop and implement detection and mitigation strategies to safeguard sensitive data. The project will involve in-depth research on </a:t>
            </a:r>
            <a:r>
              <a:rPr lang="en-US" sz="2800" err="1">
                <a:latin typeface="Times New Roman" pitchFamily="18" charset="0"/>
                <a:cs typeface="Times New Roman" pitchFamily="18" charset="0"/>
              </a:rPr>
              <a:t>keylogger</a:t>
            </a:r>
            <a:r>
              <a:rPr lang="en-US" sz="2800">
                <a:latin typeface="Times New Roman" pitchFamily="18" charset="0"/>
                <a:cs typeface="Times New Roman" pitchFamily="18" charset="0"/>
              </a:rPr>
              <a:t> behavior, vulnerability identification, deployment of advanced security measures, and user education on data protection. The overarching objective is to bolster </a:t>
            </a:r>
            <a:r>
              <a:rPr lang="en-US" sz="2800" err="1">
                <a:latin typeface="Times New Roman" pitchFamily="18" charset="0"/>
                <a:cs typeface="Times New Roman" pitchFamily="18" charset="0"/>
              </a:rPr>
              <a:t>cybersecurity</a:t>
            </a:r>
            <a:r>
              <a:rPr lang="en-US" sz="2800">
                <a:latin typeface="Times New Roman" pitchFamily="18" charset="0"/>
                <a:cs typeface="Times New Roman" pitchFamily="18" charset="0"/>
              </a:rPr>
              <a:t> resilience and minimize the impact of </a:t>
            </a:r>
            <a:r>
              <a:rPr lang="en-US" sz="2800" err="1">
                <a:latin typeface="Times New Roman" pitchFamily="18" charset="0"/>
                <a:cs typeface="Times New Roman" pitchFamily="18" charset="0"/>
              </a:rPr>
              <a:t>keyloggers</a:t>
            </a:r>
            <a:r>
              <a:rPr lang="en-US" sz="2800">
                <a:latin typeface="Times New Roman" pitchFamily="18" charset="0"/>
                <a:cs typeface="Times New Roman" pitchFamily="18" charset="0"/>
              </a:rPr>
              <a:t> on data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829800" y="480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724731"/>
            <a:ext cx="7225348" cy="570669"/>
          </a:xfrm>
          <a:prstGeom prst="rect">
            <a:avLst/>
          </a:prstGeom>
        </p:spPr>
        <p:txBody>
          <a:bodyPr vert="horz" wrap="square" lIns="0" tIns="16510" rIns="0" bIns="0" rtlCol="0">
            <a:spAutoFit/>
          </a:bodyPr>
          <a:lstStyle/>
          <a:p>
            <a:pPr marL="12700">
              <a:lnSpc>
                <a:spcPct val="100000"/>
              </a:lnSpc>
              <a:spcBef>
                <a:spcPts val="130"/>
              </a:spcBef>
            </a:pPr>
            <a:r>
              <a:rPr sz="3600" spc="25">
                <a:latin typeface="Times New Roman" pitchFamily="18" charset="0"/>
                <a:cs typeface="Times New Roman" pitchFamily="18" charset="0"/>
              </a:rPr>
              <a:t>W</a:t>
            </a:r>
            <a:r>
              <a:rPr sz="3600" spc="-20">
                <a:latin typeface="Times New Roman" pitchFamily="18" charset="0"/>
                <a:cs typeface="Times New Roman" pitchFamily="18" charset="0"/>
              </a:rPr>
              <a:t>H</a:t>
            </a:r>
            <a:r>
              <a:rPr sz="3600" spc="20">
                <a:latin typeface="Times New Roman" pitchFamily="18" charset="0"/>
                <a:cs typeface="Times New Roman" pitchFamily="18" charset="0"/>
              </a:rPr>
              <a:t>O</a:t>
            </a:r>
            <a:r>
              <a:rPr sz="3600" spc="-235">
                <a:latin typeface="Times New Roman" pitchFamily="18" charset="0"/>
                <a:cs typeface="Times New Roman" pitchFamily="18" charset="0"/>
              </a:rPr>
              <a:t> </a:t>
            </a:r>
            <a:r>
              <a:rPr sz="3600" spc="-10">
                <a:latin typeface="Times New Roman" pitchFamily="18" charset="0"/>
                <a:cs typeface="Times New Roman" pitchFamily="18" charset="0"/>
              </a:rPr>
              <a:t>AR</a:t>
            </a:r>
            <a:r>
              <a:rPr sz="3600" spc="15">
                <a:latin typeface="Times New Roman" pitchFamily="18" charset="0"/>
                <a:cs typeface="Times New Roman" pitchFamily="18" charset="0"/>
              </a:rPr>
              <a:t>E</a:t>
            </a:r>
            <a:r>
              <a:rPr sz="3600" spc="-35">
                <a:latin typeface="Times New Roman" pitchFamily="18" charset="0"/>
                <a:cs typeface="Times New Roman" pitchFamily="18" charset="0"/>
              </a:rPr>
              <a:t> </a:t>
            </a:r>
            <a:r>
              <a:rPr sz="3600" spc="-10">
                <a:latin typeface="Times New Roman" pitchFamily="18" charset="0"/>
                <a:cs typeface="Times New Roman" pitchFamily="18" charset="0"/>
              </a:rPr>
              <a:t>T</a:t>
            </a:r>
            <a:r>
              <a:rPr sz="3600" spc="-15">
                <a:latin typeface="Times New Roman" pitchFamily="18" charset="0"/>
                <a:cs typeface="Times New Roman" pitchFamily="18" charset="0"/>
              </a:rPr>
              <a:t>H</a:t>
            </a:r>
            <a:r>
              <a:rPr sz="3600" spc="15">
                <a:latin typeface="Times New Roman" pitchFamily="18" charset="0"/>
                <a:cs typeface="Times New Roman" pitchFamily="18" charset="0"/>
              </a:rPr>
              <a:t>E</a:t>
            </a:r>
            <a:r>
              <a:rPr sz="3600" spc="-35">
                <a:latin typeface="Times New Roman" pitchFamily="18" charset="0"/>
                <a:cs typeface="Times New Roman" pitchFamily="18" charset="0"/>
              </a:rPr>
              <a:t> </a:t>
            </a:r>
            <a:r>
              <a:rPr sz="3600" spc="-20">
                <a:latin typeface="Times New Roman" pitchFamily="18" charset="0"/>
                <a:cs typeface="Times New Roman" pitchFamily="18" charset="0"/>
              </a:rPr>
              <a:t>E</a:t>
            </a:r>
            <a:r>
              <a:rPr sz="3600" spc="30">
                <a:latin typeface="Times New Roman" pitchFamily="18" charset="0"/>
                <a:cs typeface="Times New Roman" pitchFamily="18" charset="0"/>
              </a:rPr>
              <a:t>N</a:t>
            </a:r>
            <a:r>
              <a:rPr sz="3600" spc="15">
                <a:latin typeface="Times New Roman" pitchFamily="18" charset="0"/>
                <a:cs typeface="Times New Roman" pitchFamily="18" charset="0"/>
              </a:rPr>
              <a:t>D</a:t>
            </a:r>
            <a:r>
              <a:rPr sz="3600" spc="-45">
                <a:latin typeface="Times New Roman" pitchFamily="18" charset="0"/>
                <a:cs typeface="Times New Roman" pitchFamily="18" charset="0"/>
              </a:rPr>
              <a:t> </a:t>
            </a:r>
            <a:r>
              <a:rPr sz="3600">
                <a:latin typeface="Times New Roman" pitchFamily="18" charset="0"/>
                <a:cs typeface="Times New Roman" pitchFamily="18" charset="0"/>
              </a:rPr>
              <a:t>U</a:t>
            </a:r>
            <a:r>
              <a:rPr sz="3600" spc="10">
                <a:latin typeface="Times New Roman" pitchFamily="18" charset="0"/>
                <a:cs typeface="Times New Roman" pitchFamily="18" charset="0"/>
              </a:rPr>
              <a:t>S</a:t>
            </a:r>
            <a:r>
              <a:rPr sz="3600" spc="-25">
                <a:latin typeface="Times New Roman" pitchFamily="18" charset="0"/>
                <a:cs typeface="Times New Roman" pitchFamily="18" charset="0"/>
              </a:rPr>
              <a:t>E</a:t>
            </a:r>
            <a:r>
              <a:rPr sz="3600" spc="-10">
                <a:latin typeface="Times New Roman" pitchFamily="18" charset="0"/>
                <a:cs typeface="Times New Roman" pitchFamily="18" charset="0"/>
              </a:rPr>
              <a:t>R</a:t>
            </a:r>
            <a:r>
              <a:rPr sz="3600" spc="5">
                <a:latin typeface="Times New Roman" pitchFamily="18" charset="0"/>
                <a:cs typeface="Times New Roman" pitchFamily="18" charset="0"/>
              </a:rPr>
              <a:t>S?</a:t>
            </a:r>
            <a:endParaRPr sz="360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a:p>
        </p:txBody>
      </p:sp>
      <p:sp>
        <p:nvSpPr>
          <p:cNvPr id="9" name="TextBox 8"/>
          <p:cNvSpPr txBox="1"/>
          <p:nvPr/>
        </p:nvSpPr>
        <p:spPr>
          <a:xfrm>
            <a:off x="685800" y="1676400"/>
            <a:ext cx="8839200" cy="3970318"/>
          </a:xfrm>
          <a:prstGeom prst="rect">
            <a:avLst/>
          </a:prstGeom>
          <a:noFill/>
        </p:spPr>
        <p:txBody>
          <a:bodyPr wrap="square" rtlCol="0">
            <a:spAutoFit/>
          </a:bodyPr>
          <a:lstStyle/>
          <a:p>
            <a:pPr algn="just"/>
            <a:r>
              <a:rPr lang="en-US" sz="2800">
                <a:latin typeface="Times New Roman" pitchFamily="18" charset="0"/>
                <a:cs typeface="Times New Roman" pitchFamily="18" charset="0"/>
              </a:rPr>
              <a:t>The end users of </a:t>
            </a:r>
            <a:r>
              <a:rPr lang="en-US" sz="2800" err="1">
                <a:latin typeface="Times New Roman" pitchFamily="18" charset="0"/>
                <a:cs typeface="Times New Roman" pitchFamily="18" charset="0"/>
              </a:rPr>
              <a:t>keyloggers</a:t>
            </a:r>
            <a:r>
              <a:rPr lang="en-US" sz="2800">
                <a:latin typeface="Times New Roman" pitchFamily="18" charset="0"/>
                <a:cs typeface="Times New Roman" pitchFamily="18" charset="0"/>
              </a:rPr>
              <a:t> encompass a diverse range of individuals and entities. Cybercriminals utilize </a:t>
            </a:r>
            <a:r>
              <a:rPr lang="en-US" sz="2800" err="1">
                <a:latin typeface="Times New Roman" pitchFamily="18" charset="0"/>
                <a:cs typeface="Times New Roman" pitchFamily="18" charset="0"/>
              </a:rPr>
              <a:t>keyloggers</a:t>
            </a:r>
            <a:r>
              <a:rPr lang="en-US" sz="2800">
                <a:latin typeface="Times New Roman" pitchFamily="18" charset="0"/>
                <a:cs typeface="Times New Roman" pitchFamily="18" charset="0"/>
              </a:rPr>
              <a:t> to illicitly capture sensitive data, including login credentials and financial information. In a legitimate context, employers may deploy </a:t>
            </a:r>
            <a:r>
              <a:rPr lang="en-US" sz="2800" err="1">
                <a:latin typeface="Times New Roman" pitchFamily="18" charset="0"/>
                <a:cs typeface="Times New Roman" pitchFamily="18" charset="0"/>
              </a:rPr>
              <a:t>keyloggers</a:t>
            </a:r>
            <a:r>
              <a:rPr lang="en-US" sz="2800">
                <a:latin typeface="Times New Roman" pitchFamily="18" charset="0"/>
                <a:cs typeface="Times New Roman" pitchFamily="18" charset="0"/>
              </a:rPr>
              <a:t> for monitoring employee compliance with company policies, while parents may use them to supervise their children's online activities. It is important to emphasize that the unauthorized use of </a:t>
            </a:r>
            <a:r>
              <a:rPr lang="en-US" sz="2800" err="1">
                <a:latin typeface="Times New Roman" pitchFamily="18" charset="0"/>
                <a:cs typeface="Times New Roman" pitchFamily="18" charset="0"/>
              </a:rPr>
              <a:t>keyloggers</a:t>
            </a:r>
            <a:r>
              <a:rPr lang="en-US" sz="2800">
                <a:latin typeface="Times New Roman" pitchFamily="18" charset="0"/>
                <a:cs typeface="Times New Roman" pitchFamily="18" charset="0"/>
              </a:rPr>
              <a:t> is both illegal and unethical.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63200" y="4953000"/>
            <a:ext cx="1828800" cy="1905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a:t>Y</a:t>
            </a: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a:p>
        </p:txBody>
      </p:sp>
      <p:sp>
        <p:nvSpPr>
          <p:cNvPr id="10" name="TextBox 9"/>
          <p:cNvSpPr txBox="1"/>
          <p:nvPr/>
        </p:nvSpPr>
        <p:spPr>
          <a:xfrm>
            <a:off x="685800" y="1905000"/>
            <a:ext cx="8763000" cy="3539430"/>
          </a:xfrm>
          <a:prstGeom prst="rect">
            <a:avLst/>
          </a:prstGeom>
          <a:noFill/>
        </p:spPr>
        <p:txBody>
          <a:bodyPr wrap="square" rtlCol="0">
            <a:spAutoFit/>
          </a:bodyPr>
          <a:lstStyle/>
          <a:p>
            <a:pPr algn="just">
              <a:buFont typeface="Wingdings" pitchFamily="2" charset="2"/>
              <a:buChar char="v"/>
            </a:pPr>
            <a:r>
              <a:rPr lang="en-US" sz="2800">
                <a:latin typeface="Times New Roman" pitchFamily="18" charset="0"/>
                <a:cs typeface="Times New Roman" pitchFamily="18" charset="0"/>
              </a:rPr>
              <a:t> Proactive implementation of robust detection and    </a:t>
            </a:r>
          </a:p>
          <a:p>
            <a:pPr algn="just"/>
            <a:r>
              <a:rPr lang="en-US" sz="2800">
                <a:latin typeface="Times New Roman" pitchFamily="18" charset="0"/>
                <a:cs typeface="Times New Roman" pitchFamily="18" charset="0"/>
              </a:rPr>
              <a:t>    mitigation measures to effectively neutralize </a:t>
            </a:r>
            <a:r>
              <a:rPr lang="en-US" sz="2800" err="1">
                <a:latin typeface="Times New Roman" pitchFamily="18" charset="0"/>
                <a:cs typeface="Times New Roman" pitchFamily="18" charset="0"/>
              </a:rPr>
              <a:t>keyloggers</a:t>
            </a:r>
            <a:endParaRPr lang="en-US" sz="2800">
              <a:latin typeface="Times New Roman" pitchFamily="18" charset="0"/>
              <a:cs typeface="Times New Roman" pitchFamily="18" charset="0"/>
            </a:endParaRPr>
          </a:p>
          <a:p>
            <a:pPr algn="just">
              <a:buFont typeface="Wingdings" pitchFamily="2" charset="2"/>
              <a:buChar char="v"/>
            </a:pPr>
            <a:r>
              <a:rPr lang="en-US" sz="2800">
                <a:latin typeface="Times New Roman" pitchFamily="18" charset="0"/>
                <a:cs typeface="Times New Roman" pitchFamily="18" charset="0"/>
              </a:rPr>
              <a:t> Assured safeguarding of sensitive data through our     </a:t>
            </a:r>
          </a:p>
          <a:p>
            <a:pPr algn="just"/>
            <a:r>
              <a:rPr lang="en-US" sz="2800">
                <a:latin typeface="Times New Roman" pitchFamily="18" charset="0"/>
                <a:cs typeface="Times New Roman" pitchFamily="18" charset="0"/>
              </a:rPr>
              <a:t>    solution</a:t>
            </a:r>
          </a:p>
          <a:p>
            <a:pPr algn="just">
              <a:buFont typeface="Wingdings" pitchFamily="2" charset="2"/>
              <a:buChar char="v"/>
            </a:pPr>
            <a:r>
              <a:rPr lang="en-US" sz="2800">
                <a:latin typeface="Times New Roman" pitchFamily="18" charset="0"/>
                <a:cs typeface="Times New Roman" pitchFamily="18" charset="0"/>
              </a:rPr>
              <a:t> Elevating </a:t>
            </a:r>
            <a:r>
              <a:rPr lang="en-US" sz="2800" err="1">
                <a:latin typeface="Times New Roman" pitchFamily="18" charset="0"/>
                <a:cs typeface="Times New Roman" pitchFamily="18" charset="0"/>
              </a:rPr>
              <a:t>cybersecurity</a:t>
            </a:r>
            <a:r>
              <a:rPr lang="en-US" sz="2800">
                <a:latin typeface="Times New Roman" pitchFamily="18" charset="0"/>
                <a:cs typeface="Times New Roman" pitchFamily="18" charset="0"/>
              </a:rPr>
              <a:t> resilience to fortify defenses            </a:t>
            </a:r>
          </a:p>
          <a:p>
            <a:pPr algn="just"/>
            <a:r>
              <a:rPr lang="en-US" sz="2800">
                <a:latin typeface="Times New Roman" pitchFamily="18" charset="0"/>
                <a:cs typeface="Times New Roman" pitchFamily="18" charset="0"/>
              </a:rPr>
              <a:t>     against </a:t>
            </a:r>
            <a:r>
              <a:rPr lang="en-US" sz="2800" err="1">
                <a:latin typeface="Times New Roman" pitchFamily="18" charset="0"/>
                <a:cs typeface="Times New Roman" pitchFamily="18" charset="0"/>
              </a:rPr>
              <a:t>keylogger</a:t>
            </a:r>
            <a:r>
              <a:rPr lang="en-US" sz="2800">
                <a:latin typeface="Times New Roman" pitchFamily="18" charset="0"/>
                <a:cs typeface="Times New Roman" pitchFamily="18" charset="0"/>
              </a:rPr>
              <a:t> threats</a:t>
            </a:r>
          </a:p>
          <a:p>
            <a:pPr algn="just">
              <a:buFont typeface="Wingdings" pitchFamily="2" charset="2"/>
              <a:buChar char="v"/>
            </a:pPr>
            <a:r>
              <a:rPr lang="en-US" sz="2800">
                <a:latin typeface="Times New Roman" pitchFamily="18" charset="0"/>
                <a:cs typeface="Times New Roman" pitchFamily="18" charset="0"/>
              </a:rPr>
              <a:t> Substantial reduction in the risk of unauthorized access  </a:t>
            </a:r>
          </a:p>
          <a:p>
            <a:pPr algn="just"/>
            <a:r>
              <a:rPr lang="en-US" sz="2800">
                <a:latin typeface="Times New Roman" pitchFamily="18" charset="0"/>
                <a:cs typeface="Times New Roman" pitchFamily="18" charset="0"/>
              </a:rPr>
              <a:t>    to critical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4038600"/>
            <a:ext cx="2057400" cy="28194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sz="4250" spc="10"/>
              <a:t>WOW</a:t>
            </a:r>
            <a:r>
              <a:rPr sz="4250" spc="85"/>
              <a:t> </a:t>
            </a:r>
            <a:r>
              <a:rPr sz="4250" spc="10"/>
              <a:t>IN</a:t>
            </a:r>
            <a:r>
              <a:rPr sz="4250" spc="-5"/>
              <a:t> </a:t>
            </a:r>
            <a:r>
              <a:rPr sz="4250" spc="15"/>
              <a:t>YOUR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990600" y="1524000"/>
            <a:ext cx="8991600" cy="2677656"/>
          </a:xfrm>
          <a:prstGeom prst="rect">
            <a:avLst/>
          </a:prstGeom>
          <a:noFill/>
        </p:spPr>
        <p:txBody>
          <a:bodyPr wrap="square" rtlCol="0">
            <a:spAutoFit/>
          </a:bodyPr>
          <a:lstStyle/>
          <a:p>
            <a:pPr algn="just"/>
            <a:r>
              <a:rPr lang="en-US" sz="2800">
                <a:latin typeface="Times New Roman" pitchFamily="18" charset="0"/>
                <a:cs typeface="Times New Roman" pitchFamily="18" charset="0"/>
              </a:rPr>
              <a:t>Our solution's wow factor is the proactive implementation of robust detection and mitigation measures, which ensures the safeguarding of sensitive data and significantly reduces the risk of unauthorized access to critical information. This approach elevates </a:t>
            </a:r>
            <a:r>
              <a:rPr lang="en-US" sz="2800" err="1">
                <a:latin typeface="Times New Roman" pitchFamily="18" charset="0"/>
                <a:cs typeface="Times New Roman" pitchFamily="18" charset="0"/>
              </a:rPr>
              <a:t>cybersecurity</a:t>
            </a:r>
            <a:r>
              <a:rPr lang="en-US" sz="2800">
                <a:latin typeface="Times New Roman" pitchFamily="18" charset="0"/>
                <a:cs typeface="Times New Roman" pitchFamily="18" charset="0"/>
              </a:rPr>
              <a:t> resilience, providing a substantial boost in overall data 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044575" y="1295400"/>
            <a:ext cx="9166225" cy="4334520"/>
          </a:xfrm>
          <a:prstGeom prst="rect">
            <a:avLst/>
          </a:prstGeom>
        </p:spPr>
        <p:txBody>
          <a:bodyPr vert="horz" wrap="square" lIns="0" tIns="12700" rIns="0" bIns="0" rtlCol="0">
            <a:spAutoFit/>
          </a:bodyPr>
          <a:lstStyle/>
          <a:p>
            <a:pPr algn="just"/>
            <a:r>
              <a:rPr lang="en-US" sz="2800" b="1">
                <a:latin typeface="Times New Roman" pitchFamily="18" charset="0"/>
                <a:cs typeface="Times New Roman" pitchFamily="18" charset="0"/>
              </a:rPr>
              <a:t>Data Gathering :</a:t>
            </a:r>
          </a:p>
          <a:p>
            <a:pPr algn="just"/>
            <a:r>
              <a:rPr lang="en-US" sz="2400">
                <a:latin typeface="Times New Roman" pitchFamily="18" charset="0"/>
                <a:cs typeface="Times New Roman" pitchFamily="18" charset="0"/>
              </a:rPr>
              <a:t>               Collect relevant data on user behavior, system  logs, and security vulnerabilities to inform the  model development process.</a:t>
            </a:r>
          </a:p>
          <a:p>
            <a:pPr algn="just"/>
            <a:r>
              <a:rPr lang="en-US" sz="2800" b="1">
                <a:latin typeface="Times New Roman" pitchFamily="18" charset="0"/>
                <a:cs typeface="Times New Roman" pitchFamily="18" charset="0"/>
              </a:rPr>
              <a:t>Feature Engineering :</a:t>
            </a:r>
          </a:p>
          <a:p>
            <a:pPr algn="just"/>
            <a:r>
              <a:rPr lang="en-US" sz="2400">
                <a:latin typeface="Times New Roman" pitchFamily="18" charset="0"/>
                <a:cs typeface="Times New Roman" pitchFamily="18" charset="0"/>
              </a:rPr>
              <a:t>               Identify and extract the most relevant features  from the data to build a predictive model that  can detect and prevent </a:t>
            </a:r>
            <a:r>
              <a:rPr lang="en-US" sz="2400" err="1">
                <a:latin typeface="Times New Roman" pitchFamily="18" charset="0"/>
                <a:cs typeface="Times New Roman" pitchFamily="18" charset="0"/>
              </a:rPr>
              <a:t>keylogger</a:t>
            </a:r>
            <a:r>
              <a:rPr lang="en-US" sz="2400">
                <a:latin typeface="Times New Roman" pitchFamily="18" charset="0"/>
                <a:cs typeface="Times New Roman" pitchFamily="18" charset="0"/>
              </a:rPr>
              <a:t> intrusions.</a:t>
            </a:r>
          </a:p>
          <a:p>
            <a:pPr algn="just"/>
            <a:r>
              <a:rPr lang="en-US" sz="2800" b="1">
                <a:latin typeface="Times New Roman" pitchFamily="18" charset="0"/>
                <a:cs typeface="Times New Roman" pitchFamily="18" charset="0"/>
              </a:rPr>
              <a:t>Model Training :</a:t>
            </a:r>
          </a:p>
          <a:p>
            <a:pPr algn="just"/>
            <a:r>
              <a:rPr lang="en-US" sz="2400">
                <a:latin typeface="Times New Roman" pitchFamily="18" charset="0"/>
                <a:cs typeface="Times New Roman" pitchFamily="18" charset="0"/>
              </a:rPr>
              <a:t>                Train a machine learning model using advanced  techniques like deep learning or anomaly  detection to identify patterns indicative of  </a:t>
            </a:r>
            <a:r>
              <a:rPr lang="en-US" sz="2400" err="1">
                <a:latin typeface="Times New Roman" pitchFamily="18" charset="0"/>
                <a:cs typeface="Times New Roman" pitchFamily="18" charset="0"/>
              </a:rPr>
              <a:t>keylogger</a:t>
            </a:r>
            <a:r>
              <a:rPr lang="en-US" sz="2400">
                <a:latin typeface="Times New Roman" pitchFamily="18" charset="0"/>
                <a:cs typeface="Times New Roman" pitchFamily="18" charset="0"/>
              </a:rPr>
              <a:t> activity.</a:t>
            </a:r>
          </a:p>
          <a:p>
            <a:pPr marL="12700" algn="just">
              <a:lnSpc>
                <a:spcPct val="100000"/>
              </a:lnSpc>
              <a:spcBef>
                <a:spcPts val="100"/>
              </a:spcBef>
            </a:pPr>
            <a:endParaRPr sz="2800">
              <a:latin typeface="Times New Roman" pitchFamily="18" charset="0"/>
              <a:cs typeface="Times New Roman"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Name : M Riyazuddin</vt:lpstr>
      <vt:lpstr>PROJECT TITLE   : Keylogger &amp;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Nikhil Dharma Sai Tata</dc:title>
  <cp:revision>3</cp:revision>
  <dcterms:created xsi:type="dcterms:W3CDTF">2024-06-03T05:48:59Z</dcterms:created>
  <dcterms:modified xsi:type="dcterms:W3CDTF">2024-06-25T09:22:30Z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