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Roboto"/>
      <p:regular r:id="rId56"/>
      <p:bold r:id="rId57"/>
      <p:italic r:id="rId58"/>
      <p:boldItalic r:id="rId59"/>
    </p:embeddedFont>
    <p:embeddedFont>
      <p:font typeface="Didact Gothic"/>
      <p:regular r:id="rId60"/>
    </p:embeddedFont>
    <p:embeddedFont>
      <p:font typeface="DM Serif Display"/>
      <p:regular r:id="rId61"/>
      <p: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DMSerifDisplay-italic.fntdata"/><Relationship Id="rId61" Type="http://schemas.openxmlformats.org/officeDocument/2006/relationships/font" Target="fonts/DMSerifDisplay-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DidactGothic-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oboto-bold.fntdata"/><Relationship Id="rId12" Type="http://schemas.openxmlformats.org/officeDocument/2006/relationships/slide" Target="slides/slide8.xml"/><Relationship Id="rId56" Type="http://schemas.openxmlformats.org/officeDocument/2006/relationships/font" Target="fonts/Roboto-regular.fntdata"/><Relationship Id="rId15" Type="http://schemas.openxmlformats.org/officeDocument/2006/relationships/slide" Target="slides/slide11.xml"/><Relationship Id="rId59" Type="http://schemas.openxmlformats.org/officeDocument/2006/relationships/font" Target="fonts/Roboto-boldItalic.fntdata"/><Relationship Id="rId14" Type="http://schemas.openxmlformats.org/officeDocument/2006/relationships/slide" Target="slides/slide10.xml"/><Relationship Id="rId58"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5b86cc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5b86cc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57b507c9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57b507c9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57b507c9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57b507c9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57b507c9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57b507c9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57b507c9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57b507c9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57b507c9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57b507c9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457b507c9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457b507c9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0cff7cd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0cff7cd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0cff7cd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0cff7cd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4a68cc66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4a68cc66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57b507c9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57b507c9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57b507c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57b507c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57b507c9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57b507c9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7694a02a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7694a02a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576bfbcf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576bfbcf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576bfc2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576bfc2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e117c51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e117c51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576bfc2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576bfc2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576bfc2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576bfc2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76bfc2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76bfc2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576bfc20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576bfc2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576bfc20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576bfc20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57b507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57b507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576bfc2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0576bfc2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ab92b58c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ab92b58c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ab92b58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ab92b58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576bfc20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576bfc20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734de7a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734de7a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734de7ab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734de7a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734de7a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734de7a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734de7a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734de7a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734de7ab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734de7ab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734de7a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734de7a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57b507c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57b507c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734de7a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734de7a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e117c5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e117c5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fe117c516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fe117c516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e117c51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e117c51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e117c516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e117c516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e117c51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fe117c51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e117c51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e117c51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e117c51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e117c51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e117c51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fe117c51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e117c5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e117c5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57b507c9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57b507c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e117c516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e117c516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fe117c51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fe117c51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a68cc6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a68cc6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57b507c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57b507c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57b507c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57b507c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57b507c9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457b507c9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3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anchorCtr="0" anchor="b" bIns="91425" lIns="91425" spcFirstLastPara="1" rIns="91425" wrap="square" tIns="91425">
            <a:noAutofit/>
          </a:bodyPr>
          <a:lstStyle>
            <a:lvl1pPr lvl="0" algn="ctr">
              <a:lnSpc>
                <a:spcPct val="85000"/>
              </a:lnSpc>
              <a:spcBef>
                <a:spcPts val="0"/>
              </a:spcBef>
              <a:spcAft>
                <a:spcPts val="0"/>
              </a:spcAft>
              <a:buSzPts val="5200"/>
              <a:buNone/>
              <a:defRPr b="0"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92725" y="3293444"/>
            <a:ext cx="5758200" cy="50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22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54" name="Google Shape;54;p11"/>
          <p:cNvSpPr txBox="1"/>
          <p:nvPr>
            <p:ph hasCustomPrompt="1" type="title"/>
          </p:nvPr>
        </p:nvSpPr>
        <p:spPr>
          <a:xfrm>
            <a:off x="1270652" y="1495188"/>
            <a:ext cx="66027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0"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1306633" y="3245115"/>
            <a:ext cx="6530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a:lvl1pPr>
            <a:lvl2pPr lvl="1" rtl="0" algn="ctr">
              <a:lnSpc>
                <a:spcPct val="100000"/>
              </a:lnSpc>
              <a:spcBef>
                <a:spcPts val="0"/>
              </a:spcBef>
              <a:spcAft>
                <a:spcPts val="0"/>
              </a:spcAft>
              <a:buNone/>
              <a:defRPr b="0"/>
            </a:lvl2pPr>
            <a:lvl3pPr lvl="2" rtl="0" algn="ctr">
              <a:lnSpc>
                <a:spcPct val="100000"/>
              </a:lnSpc>
              <a:spcBef>
                <a:spcPts val="0"/>
              </a:spcBef>
              <a:spcAft>
                <a:spcPts val="0"/>
              </a:spcAft>
              <a:buNone/>
              <a:defRPr b="0"/>
            </a:lvl3pPr>
            <a:lvl4pPr lvl="3" rtl="0" algn="ctr">
              <a:lnSpc>
                <a:spcPct val="100000"/>
              </a:lnSpc>
              <a:spcBef>
                <a:spcPts val="0"/>
              </a:spcBef>
              <a:spcAft>
                <a:spcPts val="0"/>
              </a:spcAft>
              <a:buNone/>
              <a:defRPr b="0"/>
            </a:lvl4pPr>
            <a:lvl5pPr lvl="4" rtl="0" algn="ctr">
              <a:lnSpc>
                <a:spcPct val="100000"/>
              </a:lnSpc>
              <a:spcBef>
                <a:spcPts val="0"/>
              </a:spcBef>
              <a:spcAft>
                <a:spcPts val="0"/>
              </a:spcAft>
              <a:buNone/>
              <a:defRPr b="0"/>
            </a:lvl5pPr>
            <a:lvl6pPr lvl="5" rtl="0" algn="ctr">
              <a:lnSpc>
                <a:spcPct val="100000"/>
              </a:lnSpc>
              <a:spcBef>
                <a:spcPts val="0"/>
              </a:spcBef>
              <a:spcAft>
                <a:spcPts val="0"/>
              </a:spcAft>
              <a:buNone/>
              <a:defRPr b="0"/>
            </a:lvl6pPr>
            <a:lvl7pPr lvl="6" rtl="0" algn="ctr">
              <a:lnSpc>
                <a:spcPct val="100000"/>
              </a:lnSpc>
              <a:spcBef>
                <a:spcPts val="0"/>
              </a:spcBef>
              <a:spcAft>
                <a:spcPts val="0"/>
              </a:spcAft>
              <a:buNone/>
              <a:defRPr b="0"/>
            </a:lvl7pPr>
            <a:lvl8pPr lvl="7" rtl="0" algn="ctr">
              <a:lnSpc>
                <a:spcPct val="100000"/>
              </a:lnSpc>
              <a:spcBef>
                <a:spcPts val="0"/>
              </a:spcBef>
              <a:spcAft>
                <a:spcPts val="0"/>
              </a:spcAft>
              <a:buNone/>
              <a:defRPr b="0"/>
            </a:lvl8pPr>
            <a:lvl9pPr lvl="8" rtl="0" algn="ctr">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59" name="Google Shape;59;p13"/>
          <p:cNvSpPr txBox="1"/>
          <p:nvPr>
            <p:ph idx="1" type="subTitle"/>
          </p:nvPr>
        </p:nvSpPr>
        <p:spPr>
          <a:xfrm>
            <a:off x="2383644"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2" type="subTitle"/>
          </p:nvPr>
        </p:nvSpPr>
        <p:spPr>
          <a:xfrm>
            <a:off x="4832882"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3"/>
          <p:cNvSpPr txBox="1"/>
          <p:nvPr>
            <p:ph hasCustomPrompt="1" type="title"/>
          </p:nvPr>
        </p:nvSpPr>
        <p:spPr>
          <a:xfrm>
            <a:off x="2515724"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hasCustomPrompt="1" idx="3" type="title"/>
          </p:nvPr>
        </p:nvSpPr>
        <p:spPr>
          <a:xfrm>
            <a:off x="4964959"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3"/>
          <p:cNvSpPr txBox="1"/>
          <p:nvPr>
            <p:ph hasCustomPrompt="1" idx="4" type="title"/>
          </p:nvPr>
        </p:nvSpPr>
        <p:spPr>
          <a:xfrm>
            <a:off x="2515724" y="3305385"/>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 name="Google Shape;64;p13"/>
          <p:cNvSpPr txBox="1"/>
          <p:nvPr>
            <p:ph hasCustomPrompt="1" idx="5" type="title"/>
          </p:nvPr>
        </p:nvSpPr>
        <p:spPr>
          <a:xfrm>
            <a:off x="4964959" y="3305392"/>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3"/>
          <p:cNvSpPr txBox="1"/>
          <p:nvPr>
            <p:ph idx="6" type="subTitle"/>
          </p:nvPr>
        </p:nvSpPr>
        <p:spPr>
          <a:xfrm>
            <a:off x="2290463" y="21983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6" name="Google Shape;66;p13"/>
          <p:cNvSpPr txBox="1"/>
          <p:nvPr>
            <p:ph idx="7" type="subTitle"/>
          </p:nvPr>
        </p:nvSpPr>
        <p:spPr>
          <a:xfrm>
            <a:off x="4739738" y="2198381"/>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7" name="Google Shape;67;p13"/>
          <p:cNvSpPr txBox="1"/>
          <p:nvPr>
            <p:ph idx="8" type="subTitle"/>
          </p:nvPr>
        </p:nvSpPr>
        <p:spPr>
          <a:xfrm>
            <a:off x="4739738" y="38248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8" name="Google Shape;68;p13"/>
          <p:cNvSpPr txBox="1"/>
          <p:nvPr>
            <p:ph idx="9" type="subTitle"/>
          </p:nvPr>
        </p:nvSpPr>
        <p:spPr>
          <a:xfrm>
            <a:off x="2383644" y="254502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3"/>
          <p:cNvSpPr txBox="1"/>
          <p:nvPr>
            <p:ph idx="13" type="subTitle"/>
          </p:nvPr>
        </p:nvSpPr>
        <p:spPr>
          <a:xfrm>
            <a:off x="4832882" y="2543281"/>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3"/>
          <p:cNvSpPr txBox="1"/>
          <p:nvPr>
            <p:ph idx="14" type="subTitle"/>
          </p:nvPr>
        </p:nvSpPr>
        <p:spPr>
          <a:xfrm>
            <a:off x="2290463" y="3824855"/>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71" name="Google Shape;71;p13"/>
          <p:cNvSpPr txBox="1"/>
          <p:nvPr>
            <p:ph idx="15"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0" l="0" r="0" t="0"/>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4"/>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79" name="Google Shape;79;p15"/>
          <p:cNvSpPr txBox="1"/>
          <p:nvPr>
            <p:ph idx="1" type="subTitle"/>
          </p:nvPr>
        </p:nvSpPr>
        <p:spPr>
          <a:xfrm>
            <a:off x="6244175"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0" name="Google Shape;80;p15"/>
          <p:cNvSpPr txBox="1"/>
          <p:nvPr>
            <p:ph idx="2" type="subTitle"/>
          </p:nvPr>
        </p:nvSpPr>
        <p:spPr>
          <a:xfrm>
            <a:off x="3491246"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1" name="Google Shape;81;p15"/>
          <p:cNvSpPr txBox="1"/>
          <p:nvPr>
            <p:ph idx="3" type="subTitle"/>
          </p:nvPr>
        </p:nvSpPr>
        <p:spPr>
          <a:xfrm>
            <a:off x="708350"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2" name="Google Shape;82;p15"/>
          <p:cNvSpPr txBox="1"/>
          <p:nvPr>
            <p:ph idx="4" type="subTitle"/>
          </p:nvPr>
        </p:nvSpPr>
        <p:spPr>
          <a:xfrm>
            <a:off x="8548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idx="5" type="subTitle"/>
          </p:nvPr>
        </p:nvSpPr>
        <p:spPr>
          <a:xfrm>
            <a:off x="362989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idx="6" type="subTitle"/>
          </p:nvPr>
        </p:nvSpPr>
        <p:spPr>
          <a:xfrm>
            <a:off x="63901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88" name="Google Shape;88;p16"/>
          <p:cNvSpPr txBox="1"/>
          <p:nvPr>
            <p:ph idx="1" type="subTitle"/>
          </p:nvPr>
        </p:nvSpPr>
        <p:spPr>
          <a:xfrm>
            <a:off x="705425" y="2095772"/>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6"/>
          <p:cNvSpPr txBox="1"/>
          <p:nvPr>
            <p:ph idx="2" type="subTitle"/>
          </p:nvPr>
        </p:nvSpPr>
        <p:spPr>
          <a:xfrm>
            <a:off x="2269012" y="2101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6"/>
          <p:cNvSpPr txBox="1"/>
          <p:nvPr>
            <p:ph idx="3" type="subTitle"/>
          </p:nvPr>
        </p:nvSpPr>
        <p:spPr>
          <a:xfrm>
            <a:off x="3832599" y="2093098"/>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6"/>
          <p:cNvSpPr txBox="1"/>
          <p:nvPr>
            <p:ph idx="4" type="subTitle"/>
          </p:nvPr>
        </p:nvSpPr>
        <p:spPr>
          <a:xfrm>
            <a:off x="5399648"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16"/>
          <p:cNvSpPr txBox="1"/>
          <p:nvPr>
            <p:ph idx="5" type="subTitle"/>
          </p:nvPr>
        </p:nvSpPr>
        <p:spPr>
          <a:xfrm>
            <a:off x="705300" y="1705872"/>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idx="6" type="subTitle"/>
          </p:nvPr>
        </p:nvSpPr>
        <p:spPr>
          <a:xfrm>
            <a:off x="2269007"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idx="7" type="subTitle"/>
          </p:nvPr>
        </p:nvSpPr>
        <p:spPr>
          <a:xfrm>
            <a:off x="3832591"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idx="8" type="subTitle"/>
          </p:nvPr>
        </p:nvSpPr>
        <p:spPr>
          <a:xfrm>
            <a:off x="53961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idx="9" type="subTitle"/>
          </p:nvPr>
        </p:nvSpPr>
        <p:spPr>
          <a:xfrm>
            <a:off x="6970150"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6"/>
          <p:cNvSpPr txBox="1"/>
          <p:nvPr>
            <p:ph idx="13" type="subTitle"/>
          </p:nvPr>
        </p:nvSpPr>
        <p:spPr>
          <a:xfrm>
            <a:off x="69666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b="0" l="29" r="39" t="0"/>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07" name="Google Shape;107;p19"/>
          <p:cNvSpPr txBox="1"/>
          <p:nvPr>
            <p:ph idx="1" type="subTitle"/>
          </p:nvPr>
        </p:nvSpPr>
        <p:spPr>
          <a:xfrm>
            <a:off x="4009725" y="1500688"/>
            <a:ext cx="4526400" cy="16323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23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anchorCtr="0" anchor="ctr" bIns="91425" lIns="91425" spcFirstLastPara="1" rIns="91425" wrap="square" tIns="91425">
            <a:noAutofit/>
          </a:bodyPr>
          <a:lstStyle>
            <a:lvl1pPr lvl="0" algn="r">
              <a:spcBef>
                <a:spcPts val="0"/>
              </a:spcBef>
              <a:spcAft>
                <a:spcPts val="0"/>
              </a:spcAft>
              <a:buNone/>
              <a:defRPr b="0" sz="2300"/>
            </a:lvl1pPr>
            <a:lvl2pPr lvl="1" algn="r">
              <a:spcBef>
                <a:spcPts val="0"/>
              </a:spcBef>
              <a:spcAft>
                <a:spcPts val="0"/>
              </a:spcAft>
              <a:buNone/>
              <a:defRPr b="0" sz="2300"/>
            </a:lvl2pPr>
            <a:lvl3pPr lvl="2" algn="r">
              <a:spcBef>
                <a:spcPts val="0"/>
              </a:spcBef>
              <a:spcAft>
                <a:spcPts val="0"/>
              </a:spcAft>
              <a:buNone/>
              <a:defRPr b="0" sz="2300"/>
            </a:lvl3pPr>
            <a:lvl4pPr lvl="3" algn="r">
              <a:spcBef>
                <a:spcPts val="0"/>
              </a:spcBef>
              <a:spcAft>
                <a:spcPts val="0"/>
              </a:spcAft>
              <a:buNone/>
              <a:defRPr b="0" sz="2300"/>
            </a:lvl4pPr>
            <a:lvl5pPr lvl="4" algn="r">
              <a:spcBef>
                <a:spcPts val="0"/>
              </a:spcBef>
              <a:spcAft>
                <a:spcPts val="0"/>
              </a:spcAft>
              <a:buNone/>
              <a:defRPr b="0" sz="2300"/>
            </a:lvl5pPr>
            <a:lvl6pPr lvl="5" algn="r">
              <a:spcBef>
                <a:spcPts val="0"/>
              </a:spcBef>
              <a:spcAft>
                <a:spcPts val="0"/>
              </a:spcAft>
              <a:buNone/>
              <a:defRPr b="0" sz="2300"/>
            </a:lvl6pPr>
            <a:lvl7pPr lvl="6" algn="r">
              <a:spcBef>
                <a:spcPts val="0"/>
              </a:spcBef>
              <a:spcAft>
                <a:spcPts val="0"/>
              </a:spcAft>
              <a:buNone/>
              <a:defRPr b="0" sz="2300"/>
            </a:lvl7pPr>
            <a:lvl8pPr lvl="7" algn="r">
              <a:spcBef>
                <a:spcPts val="0"/>
              </a:spcBef>
              <a:spcAft>
                <a:spcPts val="0"/>
              </a:spcAft>
              <a:buNone/>
              <a:defRPr b="0" sz="2300"/>
            </a:lvl8pPr>
            <a:lvl9pPr lvl="8" algn="r">
              <a:spcBef>
                <a:spcPts val="0"/>
              </a:spcBef>
              <a:spcAft>
                <a:spcPts val="0"/>
              </a:spcAft>
              <a:buNone/>
              <a:defRPr b="0" sz="2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11" name="Google Shape;111;p20"/>
          <p:cNvSpPr txBox="1"/>
          <p:nvPr>
            <p:ph idx="1" type="subTitle"/>
          </p:nvPr>
        </p:nvSpPr>
        <p:spPr>
          <a:xfrm>
            <a:off x="696325" y="1440500"/>
            <a:ext cx="3875700" cy="261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800"/>
              <a:buChar char="▴"/>
              <a:defRPr b="0"/>
            </a:lvl1pPr>
            <a:lvl2pPr lvl="1" rtl="0" algn="ctr">
              <a:lnSpc>
                <a:spcPct val="100000"/>
              </a:lnSpc>
              <a:spcBef>
                <a:spcPts val="100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idx="2" type="title"/>
          </p:nvPr>
        </p:nvSpPr>
        <p:spPr>
          <a:xfrm>
            <a:off x="2108352" y="1605920"/>
            <a:ext cx="2047200" cy="492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17" name="Google Shape;117;p21"/>
          <p:cNvSpPr txBox="1"/>
          <p:nvPr>
            <p:ph idx="1" type="subTitle"/>
          </p:nvPr>
        </p:nvSpPr>
        <p:spPr>
          <a:xfrm>
            <a:off x="2108325" y="2007259"/>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18" name="Google Shape;118;p21"/>
          <p:cNvSpPr txBox="1"/>
          <p:nvPr>
            <p:ph idx="3" type="title"/>
          </p:nvPr>
        </p:nvSpPr>
        <p:spPr>
          <a:xfrm>
            <a:off x="4988537" y="1605912"/>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idx="4" type="subTitle"/>
          </p:nvPr>
        </p:nvSpPr>
        <p:spPr>
          <a:xfrm>
            <a:off x="4988537" y="2007259"/>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idx="5" type="title"/>
          </p:nvPr>
        </p:nvSpPr>
        <p:spPr>
          <a:xfrm>
            <a:off x="2108352" y="3148678"/>
            <a:ext cx="2047200" cy="492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21" name="Google Shape;121;p21"/>
          <p:cNvSpPr txBox="1"/>
          <p:nvPr>
            <p:ph idx="6" type="subTitle"/>
          </p:nvPr>
        </p:nvSpPr>
        <p:spPr>
          <a:xfrm>
            <a:off x="2108325" y="3559111"/>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2" name="Google Shape;122;p21"/>
          <p:cNvSpPr txBox="1"/>
          <p:nvPr>
            <p:ph idx="7" type="title"/>
          </p:nvPr>
        </p:nvSpPr>
        <p:spPr>
          <a:xfrm>
            <a:off x="4988537" y="3145934"/>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idx="8" type="subTitle"/>
          </p:nvPr>
        </p:nvSpPr>
        <p:spPr>
          <a:xfrm>
            <a:off x="4988537" y="3559111"/>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26" name="Google Shape;126;p22"/>
          <p:cNvSpPr txBox="1"/>
          <p:nvPr>
            <p:ph idx="1" type="subTitle"/>
          </p:nvPr>
        </p:nvSpPr>
        <p:spPr>
          <a:xfrm>
            <a:off x="1210650"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idx="2" type="subTitle"/>
          </p:nvPr>
        </p:nvSpPr>
        <p:spPr>
          <a:xfrm>
            <a:off x="3649969" y="3281549"/>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idx="3" type="subTitle"/>
          </p:nvPr>
        </p:nvSpPr>
        <p:spPr>
          <a:xfrm>
            <a:off x="6089288"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idx="4" type="subTitle"/>
          </p:nvPr>
        </p:nvSpPr>
        <p:spPr>
          <a:xfrm>
            <a:off x="1210650"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idx="5" type="subTitle"/>
          </p:nvPr>
        </p:nvSpPr>
        <p:spPr>
          <a:xfrm>
            <a:off x="3649969"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idx="6" type="subTitle"/>
          </p:nvPr>
        </p:nvSpPr>
        <p:spPr>
          <a:xfrm>
            <a:off x="6089288"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idx="7" type="subTitle"/>
          </p:nvPr>
        </p:nvSpPr>
        <p:spPr>
          <a:xfrm>
            <a:off x="1260043"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4" name="Google Shape;134;p22"/>
          <p:cNvSpPr txBox="1"/>
          <p:nvPr>
            <p:ph idx="8" type="subTitle"/>
          </p:nvPr>
        </p:nvSpPr>
        <p:spPr>
          <a:xfrm>
            <a:off x="3701381" y="2020275"/>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5" name="Google Shape;135;p22"/>
          <p:cNvSpPr txBox="1"/>
          <p:nvPr>
            <p:ph idx="9" type="subTitle"/>
          </p:nvPr>
        </p:nvSpPr>
        <p:spPr>
          <a:xfrm>
            <a:off x="6142720"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6" name="Google Shape;136;p22"/>
          <p:cNvSpPr txBox="1"/>
          <p:nvPr>
            <p:ph idx="13" type="subTitle"/>
          </p:nvPr>
        </p:nvSpPr>
        <p:spPr>
          <a:xfrm>
            <a:off x="1260043"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7" name="Google Shape;137;p22"/>
          <p:cNvSpPr txBox="1"/>
          <p:nvPr>
            <p:ph idx="14" type="subTitle"/>
          </p:nvPr>
        </p:nvSpPr>
        <p:spPr>
          <a:xfrm>
            <a:off x="3701381" y="3673200"/>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8" name="Google Shape;138;p22"/>
          <p:cNvSpPr txBox="1"/>
          <p:nvPr>
            <p:ph idx="15" type="subTitle"/>
          </p:nvPr>
        </p:nvSpPr>
        <p:spPr>
          <a:xfrm>
            <a:off x="6142720"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
    <p:bg>
      <p:bgPr>
        <a:blipFill>
          <a:blip r:embed="rId2">
            <a:alphaModFix/>
          </a:blip>
          <a:stretch>
            <a:fillRect/>
          </a:stretch>
        </a:blipFill>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9" l="0" r="0" t="59"/>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idx="1" type="subTitle"/>
          </p:nvPr>
        </p:nvSpPr>
        <p:spPr>
          <a:xfrm>
            <a:off x="4849800" y="2310750"/>
            <a:ext cx="3191400" cy="117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idx="1" type="subTitle"/>
          </p:nvPr>
        </p:nvSpPr>
        <p:spPr>
          <a:xfrm>
            <a:off x="1098600" y="2310750"/>
            <a:ext cx="3191400" cy="117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49" name="Google Shape;149;p25"/>
          <p:cNvSpPr txBox="1"/>
          <p:nvPr>
            <p:ph idx="1" type="body"/>
          </p:nvPr>
        </p:nvSpPr>
        <p:spPr>
          <a:xfrm>
            <a:off x="2215800" y="1406049"/>
            <a:ext cx="4712400" cy="3166500"/>
          </a:xfrm>
          <a:prstGeom prst="rect">
            <a:avLst/>
          </a:prstGeom>
        </p:spPr>
        <p:txBody>
          <a:bodyPr anchorCtr="0" anchor="b" bIns="91425" lIns="91425" spcFirstLastPara="1" rIns="91425" wrap="square" tIns="91425">
            <a:noAutofit/>
          </a:bodyPr>
          <a:lstStyle>
            <a:lvl1pPr indent="-304800" lvl="0" marL="457200" marR="50800" rtl="0">
              <a:lnSpc>
                <a:spcPct val="100000"/>
              </a:lnSpc>
              <a:spcBef>
                <a:spcPts val="0"/>
              </a:spcBef>
              <a:spcAft>
                <a:spcPts val="0"/>
              </a:spcAft>
              <a:buClr>
                <a:schemeClr val="dk2"/>
              </a:buClr>
              <a:buSzPts val="1200"/>
              <a:buChar char="▴"/>
              <a:defRPr b="0" sz="12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53" name="Google Shape;153;p26"/>
          <p:cNvSpPr txBox="1"/>
          <p:nvPr>
            <p:ph hasCustomPrompt="1" type="title"/>
          </p:nvPr>
        </p:nvSpPr>
        <p:spPr>
          <a:xfrm>
            <a:off x="859100"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26"/>
          <p:cNvSpPr txBox="1"/>
          <p:nvPr>
            <p:ph idx="1" type="subTitle"/>
          </p:nvPr>
        </p:nvSpPr>
        <p:spPr>
          <a:xfrm>
            <a:off x="1165648" y="2966388"/>
            <a:ext cx="29712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a:lvl1pPr>
            <a:lvl2pPr lvl="1" rtl="0" algn="ctr">
              <a:spcBef>
                <a:spcPts val="1600"/>
              </a:spcBef>
              <a:spcAft>
                <a:spcPts val="0"/>
              </a:spcAft>
              <a:buNone/>
              <a:defRPr b="0"/>
            </a:lvl2pPr>
            <a:lvl3pPr lvl="2" rtl="0" algn="ctr">
              <a:spcBef>
                <a:spcPts val="1600"/>
              </a:spcBef>
              <a:spcAft>
                <a:spcPts val="0"/>
              </a:spcAft>
              <a:buNone/>
              <a:defRPr b="0"/>
            </a:lvl3pPr>
            <a:lvl4pPr lvl="3" rtl="0" algn="ctr">
              <a:spcBef>
                <a:spcPts val="1600"/>
              </a:spcBef>
              <a:spcAft>
                <a:spcPts val="0"/>
              </a:spcAft>
              <a:buNone/>
              <a:defRPr b="0"/>
            </a:lvl4pPr>
            <a:lvl5pPr lvl="4" rtl="0" algn="ctr">
              <a:spcBef>
                <a:spcPts val="1600"/>
              </a:spcBef>
              <a:spcAft>
                <a:spcPts val="0"/>
              </a:spcAft>
              <a:buNone/>
              <a:defRPr b="0"/>
            </a:lvl5pPr>
            <a:lvl6pPr lvl="5" rtl="0" algn="ctr">
              <a:spcBef>
                <a:spcPts val="1600"/>
              </a:spcBef>
              <a:spcAft>
                <a:spcPts val="0"/>
              </a:spcAft>
              <a:buNone/>
              <a:defRPr b="0"/>
            </a:lvl6pPr>
            <a:lvl7pPr lvl="6" rtl="0" algn="ctr">
              <a:spcBef>
                <a:spcPts val="1600"/>
              </a:spcBef>
              <a:spcAft>
                <a:spcPts val="0"/>
              </a:spcAft>
              <a:buNone/>
              <a:defRPr b="0"/>
            </a:lvl7pPr>
            <a:lvl8pPr lvl="7" rtl="0" algn="ctr">
              <a:spcBef>
                <a:spcPts val="1600"/>
              </a:spcBef>
              <a:spcAft>
                <a:spcPts val="0"/>
              </a:spcAft>
              <a:buNone/>
              <a:defRPr b="0"/>
            </a:lvl8pPr>
            <a:lvl9pPr lvl="8" rtl="0" algn="ctr">
              <a:spcBef>
                <a:spcPts val="1600"/>
              </a:spcBef>
              <a:spcAft>
                <a:spcPts val="1600"/>
              </a:spcAft>
              <a:buNone/>
              <a:defRPr b="0"/>
            </a:lvl9pPr>
          </a:lstStyle>
          <a:p/>
        </p:txBody>
      </p:sp>
      <p:sp>
        <p:nvSpPr>
          <p:cNvPr id="155" name="Google Shape;155;p26"/>
          <p:cNvSpPr txBox="1"/>
          <p:nvPr>
            <p:ph hasCustomPrompt="1" idx="2" type="title"/>
          </p:nvPr>
        </p:nvSpPr>
        <p:spPr>
          <a:xfrm flipH="1">
            <a:off x="4709925"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6" name="Google Shape;156;p26"/>
          <p:cNvSpPr txBox="1"/>
          <p:nvPr>
            <p:ph idx="3" type="subTitle"/>
          </p:nvPr>
        </p:nvSpPr>
        <p:spPr>
          <a:xfrm flipH="1">
            <a:off x="5016577" y="2966388"/>
            <a:ext cx="2971200" cy="403200"/>
          </a:xfrm>
          <a:prstGeom prst="rect">
            <a:avLst/>
          </a:prstGeom>
        </p:spPr>
        <p:txBody>
          <a:bodyPr anchorCtr="0" anchor="t" bIns="91425" lIns="91425" spcFirstLastPara="1" rIns="91425" wrap="square" tIns="91425">
            <a:noAutofit/>
          </a:bodyPr>
          <a:lstStyle>
            <a:lvl1pPr lvl="0" marR="182880" rtl="0" algn="ctr">
              <a:lnSpc>
                <a:spcPct val="100000"/>
              </a:lnSpc>
              <a:spcBef>
                <a:spcPts val="0"/>
              </a:spcBef>
              <a:spcAft>
                <a:spcPts val="0"/>
              </a:spcAft>
              <a:buNone/>
              <a:defRPr b="0"/>
            </a:lvl1pPr>
            <a:lvl2pPr lvl="1" marR="182880" rtl="0" algn="ctr">
              <a:lnSpc>
                <a:spcPct val="100000"/>
              </a:lnSpc>
              <a:spcBef>
                <a:spcPts val="0"/>
              </a:spcBef>
              <a:spcAft>
                <a:spcPts val="0"/>
              </a:spcAft>
              <a:buNone/>
              <a:defRPr b="0"/>
            </a:lvl2pPr>
            <a:lvl3pPr lvl="2" marR="182880" rtl="0" algn="ctr">
              <a:lnSpc>
                <a:spcPct val="100000"/>
              </a:lnSpc>
              <a:spcBef>
                <a:spcPts val="0"/>
              </a:spcBef>
              <a:spcAft>
                <a:spcPts val="0"/>
              </a:spcAft>
              <a:buNone/>
              <a:defRPr b="0"/>
            </a:lvl3pPr>
            <a:lvl4pPr lvl="3" marR="182880" rtl="0" algn="ctr">
              <a:lnSpc>
                <a:spcPct val="100000"/>
              </a:lnSpc>
              <a:spcBef>
                <a:spcPts val="0"/>
              </a:spcBef>
              <a:spcAft>
                <a:spcPts val="0"/>
              </a:spcAft>
              <a:buNone/>
              <a:defRPr b="0"/>
            </a:lvl4pPr>
            <a:lvl5pPr lvl="4" marR="182880" rtl="0" algn="ctr">
              <a:lnSpc>
                <a:spcPct val="100000"/>
              </a:lnSpc>
              <a:spcBef>
                <a:spcPts val="0"/>
              </a:spcBef>
              <a:spcAft>
                <a:spcPts val="0"/>
              </a:spcAft>
              <a:buNone/>
              <a:defRPr b="0"/>
            </a:lvl5pPr>
            <a:lvl6pPr lvl="5" marR="182880" rtl="0" algn="ctr">
              <a:lnSpc>
                <a:spcPct val="100000"/>
              </a:lnSpc>
              <a:spcBef>
                <a:spcPts val="0"/>
              </a:spcBef>
              <a:spcAft>
                <a:spcPts val="0"/>
              </a:spcAft>
              <a:buNone/>
              <a:defRPr b="0"/>
            </a:lvl6pPr>
            <a:lvl7pPr lvl="6" marR="182880" rtl="0" algn="ctr">
              <a:lnSpc>
                <a:spcPct val="100000"/>
              </a:lnSpc>
              <a:spcBef>
                <a:spcPts val="0"/>
              </a:spcBef>
              <a:spcAft>
                <a:spcPts val="0"/>
              </a:spcAft>
              <a:buNone/>
              <a:defRPr b="0"/>
            </a:lvl7pPr>
            <a:lvl8pPr lvl="7" marR="182880" rtl="0" algn="ctr">
              <a:lnSpc>
                <a:spcPct val="100000"/>
              </a:lnSpc>
              <a:spcBef>
                <a:spcPts val="0"/>
              </a:spcBef>
              <a:spcAft>
                <a:spcPts val="0"/>
              </a:spcAft>
              <a:buNone/>
              <a:defRPr b="0"/>
            </a:lvl8pPr>
            <a:lvl9pPr lvl="8" marR="182880" rtl="0" algn="ctr">
              <a:lnSpc>
                <a:spcPct val="100000"/>
              </a:lnSpc>
              <a:spcBef>
                <a:spcPts val="0"/>
              </a:spcBef>
              <a:spcAft>
                <a:spcPts val="0"/>
              </a:spcAft>
              <a:buNone/>
              <a:defRPr b="0"/>
            </a:lvl9pPr>
          </a:lstStyle>
          <a:p/>
        </p:txBody>
      </p:sp>
      <p:sp>
        <p:nvSpPr>
          <p:cNvPr id="157" name="Google Shape;157;p26"/>
          <p:cNvSpPr txBox="1"/>
          <p:nvPr>
            <p:ph idx="4" type="title"/>
          </p:nvPr>
        </p:nvSpPr>
        <p:spPr>
          <a:xfrm>
            <a:off x="690400" y="492275"/>
            <a:ext cx="77634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60" name="Google Shape;160;p27"/>
          <p:cNvSpPr txBox="1"/>
          <p:nvPr>
            <p:ph idx="1" type="subTitle"/>
          </p:nvPr>
        </p:nvSpPr>
        <p:spPr>
          <a:xfrm>
            <a:off x="767525" y="3966838"/>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27"/>
          <p:cNvSpPr txBox="1"/>
          <p:nvPr>
            <p:ph idx="2" type="subTitle"/>
          </p:nvPr>
        </p:nvSpPr>
        <p:spPr>
          <a:xfrm>
            <a:off x="2698062" y="3974125"/>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27"/>
          <p:cNvSpPr txBox="1"/>
          <p:nvPr>
            <p:ph idx="3" type="subTitle"/>
          </p:nvPr>
        </p:nvSpPr>
        <p:spPr>
          <a:xfrm>
            <a:off x="4628600" y="3963341"/>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7"/>
          <p:cNvSpPr txBox="1"/>
          <p:nvPr>
            <p:ph idx="4" type="subTitle"/>
          </p:nvPr>
        </p:nvSpPr>
        <p:spPr>
          <a:xfrm>
            <a:off x="6563412" y="396366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7"/>
          <p:cNvSpPr txBox="1"/>
          <p:nvPr>
            <p:ph idx="5" type="subTitle"/>
          </p:nvPr>
        </p:nvSpPr>
        <p:spPr>
          <a:xfrm>
            <a:off x="767375" y="3556661"/>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5" name="Google Shape;165;p27"/>
          <p:cNvSpPr txBox="1"/>
          <p:nvPr>
            <p:ph idx="6" type="subTitle"/>
          </p:nvPr>
        </p:nvSpPr>
        <p:spPr>
          <a:xfrm>
            <a:off x="2698062"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6" name="Google Shape;166;p27"/>
          <p:cNvSpPr txBox="1"/>
          <p:nvPr>
            <p:ph idx="7" type="subTitle"/>
          </p:nvPr>
        </p:nvSpPr>
        <p:spPr>
          <a:xfrm>
            <a:off x="4628600"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7" name="Google Shape;167;p27"/>
          <p:cNvSpPr txBox="1"/>
          <p:nvPr>
            <p:ph idx="8" type="subTitle"/>
          </p:nvPr>
        </p:nvSpPr>
        <p:spPr>
          <a:xfrm>
            <a:off x="6559137" y="355632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hasCustomPrompt="1" idx="9" type="title"/>
          </p:nvPr>
        </p:nvSpPr>
        <p:spPr>
          <a:xfrm>
            <a:off x="114387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27"/>
          <p:cNvSpPr txBox="1"/>
          <p:nvPr>
            <p:ph hasCustomPrompt="1" idx="13" type="title"/>
          </p:nvPr>
        </p:nvSpPr>
        <p:spPr>
          <a:xfrm>
            <a:off x="307455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1" name="Google Shape;171;p27"/>
          <p:cNvSpPr txBox="1"/>
          <p:nvPr>
            <p:ph hasCustomPrompt="1" idx="14" type="title"/>
          </p:nvPr>
        </p:nvSpPr>
        <p:spPr>
          <a:xfrm>
            <a:off x="500522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2" name="Google Shape;172;p27"/>
          <p:cNvSpPr txBox="1"/>
          <p:nvPr>
            <p:ph hasCustomPrompt="1" idx="15" type="title"/>
          </p:nvPr>
        </p:nvSpPr>
        <p:spPr>
          <a:xfrm>
            <a:off x="693590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200"/>
              <a:buNone/>
              <a:defRPr b="0" sz="5500"/>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idx="1" type="subTitle"/>
          </p:nvPr>
        </p:nvSpPr>
        <p:spPr>
          <a:xfrm>
            <a:off x="2638500" y="2063251"/>
            <a:ext cx="3867000" cy="101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lang="en" sz="1000">
                <a:solidFill>
                  <a:schemeClr val="dk1"/>
                </a:solidFill>
                <a:latin typeface="Didact Gothic"/>
                <a:ea typeface="Didact Gothic"/>
                <a:cs typeface="Didact Gothic"/>
                <a:sym typeface="Didact Gothic"/>
              </a:rPr>
              <a:t>,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r>
              <a:rPr lang="en" sz="1000">
                <a:solidFill>
                  <a:schemeClr val="dk1"/>
                </a:solidFill>
                <a:latin typeface="Didact Gothic"/>
                <a:ea typeface="Didact Gothic"/>
                <a:cs typeface="Didact Gothic"/>
                <a:sym typeface="Didact Gothic"/>
              </a:rPr>
              <a:t> </a:t>
            </a:r>
            <a:endParaRPr b="1" sz="1000">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9" name="Google Shape;19;p4"/>
          <p:cNvSpPr txBox="1"/>
          <p:nvPr>
            <p:ph idx="1" type="body"/>
          </p:nvPr>
        </p:nvSpPr>
        <p:spPr>
          <a:xfrm>
            <a:off x="700800" y="1281725"/>
            <a:ext cx="6823800" cy="32847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b="0" sz="1150"/>
            </a:lvl1pPr>
            <a:lvl2pPr indent="-317500" lvl="1" marL="914400">
              <a:spcBef>
                <a:spcPts val="0"/>
              </a:spcBef>
              <a:spcAft>
                <a:spcPts val="0"/>
              </a:spcAft>
              <a:buSzPts val="1400"/>
              <a:buFont typeface="Muli"/>
              <a:buChar char="○"/>
              <a:defRPr/>
            </a:lvl2pPr>
            <a:lvl3pPr indent="-317500" lvl="2" marL="1371600">
              <a:spcBef>
                <a:spcPts val="1600"/>
              </a:spcBef>
              <a:spcAft>
                <a:spcPts val="0"/>
              </a:spcAft>
              <a:buSzPts val="1400"/>
              <a:buFont typeface="Muli"/>
              <a:buChar char="■"/>
              <a:defRPr/>
            </a:lvl3pPr>
            <a:lvl4pPr indent="-317500" lvl="3" marL="1828800">
              <a:spcBef>
                <a:spcPts val="1600"/>
              </a:spcBef>
              <a:spcAft>
                <a:spcPts val="0"/>
              </a:spcAft>
              <a:buSzPts val="1400"/>
              <a:buFont typeface="Muli"/>
              <a:buChar char="●"/>
              <a:defRPr/>
            </a:lvl4pPr>
            <a:lvl5pPr indent="-317500" lvl="4" marL="2286000">
              <a:spcBef>
                <a:spcPts val="1600"/>
              </a:spcBef>
              <a:spcAft>
                <a:spcPts val="0"/>
              </a:spcAft>
              <a:buSzPts val="1400"/>
              <a:buFont typeface="Muli"/>
              <a:buChar char="○"/>
              <a:defRPr/>
            </a:lvl5pPr>
            <a:lvl6pPr indent="-317500" lvl="5" marL="2743200">
              <a:spcBef>
                <a:spcPts val="1600"/>
              </a:spcBef>
              <a:spcAft>
                <a:spcPts val="0"/>
              </a:spcAft>
              <a:buSzPts val="1400"/>
              <a:buFont typeface="Muli"/>
              <a:buChar char="■"/>
              <a:defRPr/>
            </a:lvl6pPr>
            <a:lvl7pPr indent="-317500" lvl="6" marL="3200400">
              <a:spcBef>
                <a:spcPts val="1600"/>
              </a:spcBef>
              <a:spcAft>
                <a:spcPts val="0"/>
              </a:spcAft>
              <a:buSzPts val="1400"/>
              <a:buFont typeface="Muli"/>
              <a:buChar char="●"/>
              <a:defRPr/>
            </a:lvl7pPr>
            <a:lvl8pPr indent="-317500" lvl="7" marL="3657600">
              <a:spcBef>
                <a:spcPts val="1600"/>
              </a:spcBef>
              <a:spcAft>
                <a:spcPts val="0"/>
              </a:spcAft>
              <a:buSzPts val="1400"/>
              <a:buFont typeface="Muli"/>
              <a:buChar char="○"/>
              <a:defRPr/>
            </a:lvl8pPr>
            <a:lvl9pPr indent="-317500" lvl="8" marL="41148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b="0" sz="230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2" type="title"/>
          </p:nvPr>
        </p:nvSpPr>
        <p:spPr>
          <a:xfrm>
            <a:off x="4804747" y="305562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sz="23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idx="1" type="subTitle"/>
          </p:nvPr>
        </p:nvSpPr>
        <p:spPr>
          <a:xfrm>
            <a:off x="4923247"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5"/>
          <p:cNvSpPr txBox="1"/>
          <p:nvPr>
            <p:ph idx="3" type="subTitle"/>
          </p:nvPr>
        </p:nvSpPr>
        <p:spPr>
          <a:xfrm>
            <a:off x="1715375"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4"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0" t="0"/>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5044200" y="1815900"/>
            <a:ext cx="2934300" cy="2149500"/>
          </a:xfrm>
          <a:prstGeom prst="rect">
            <a:avLst/>
          </a:prstGeom>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b="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None/>
              <a:defRPr b="0" sz="8000"/>
            </a:lvl1pPr>
            <a:lvl2pPr lvl="1" rtl="0" algn="ctr">
              <a:lnSpc>
                <a:spcPct val="90000"/>
              </a:lnSpc>
              <a:spcBef>
                <a:spcPts val="0"/>
              </a:spcBef>
              <a:spcAft>
                <a:spcPts val="0"/>
              </a:spcAft>
              <a:buNone/>
              <a:defRPr b="0" sz="8000"/>
            </a:lvl2pPr>
            <a:lvl3pPr lvl="2" rtl="0" algn="ctr">
              <a:lnSpc>
                <a:spcPct val="90000"/>
              </a:lnSpc>
              <a:spcBef>
                <a:spcPts val="0"/>
              </a:spcBef>
              <a:spcAft>
                <a:spcPts val="0"/>
              </a:spcAft>
              <a:buNone/>
              <a:defRPr b="0" sz="8000"/>
            </a:lvl3pPr>
            <a:lvl4pPr lvl="3" rtl="0" algn="ctr">
              <a:lnSpc>
                <a:spcPct val="90000"/>
              </a:lnSpc>
              <a:spcBef>
                <a:spcPts val="0"/>
              </a:spcBef>
              <a:spcAft>
                <a:spcPts val="0"/>
              </a:spcAft>
              <a:buNone/>
              <a:defRPr b="0" sz="8000"/>
            </a:lvl4pPr>
            <a:lvl5pPr lvl="4" rtl="0" algn="ctr">
              <a:lnSpc>
                <a:spcPct val="90000"/>
              </a:lnSpc>
              <a:spcBef>
                <a:spcPts val="0"/>
              </a:spcBef>
              <a:spcAft>
                <a:spcPts val="0"/>
              </a:spcAft>
              <a:buNone/>
              <a:defRPr b="0" sz="8000"/>
            </a:lvl5pPr>
            <a:lvl6pPr lvl="5" rtl="0" algn="ctr">
              <a:lnSpc>
                <a:spcPct val="90000"/>
              </a:lnSpc>
              <a:spcBef>
                <a:spcPts val="0"/>
              </a:spcBef>
              <a:spcAft>
                <a:spcPts val="0"/>
              </a:spcAft>
              <a:buNone/>
              <a:defRPr b="0" sz="8000"/>
            </a:lvl6pPr>
            <a:lvl7pPr lvl="6" rtl="0" algn="ctr">
              <a:lnSpc>
                <a:spcPct val="90000"/>
              </a:lnSpc>
              <a:spcBef>
                <a:spcPts val="0"/>
              </a:spcBef>
              <a:spcAft>
                <a:spcPts val="0"/>
              </a:spcAft>
              <a:buNone/>
              <a:defRPr b="0" sz="8000"/>
            </a:lvl7pPr>
            <a:lvl8pPr lvl="7" rtl="0" algn="ctr">
              <a:lnSpc>
                <a:spcPct val="90000"/>
              </a:lnSpc>
              <a:spcBef>
                <a:spcPts val="0"/>
              </a:spcBef>
              <a:spcAft>
                <a:spcPts val="0"/>
              </a:spcAft>
              <a:buNone/>
              <a:defRPr b="0" sz="8000"/>
            </a:lvl8pPr>
            <a:lvl9pPr lvl="8" rtl="0" algn="ctr">
              <a:lnSpc>
                <a:spcPct val="90000"/>
              </a:lnSpc>
              <a:spcBef>
                <a:spcPts val="0"/>
              </a:spcBef>
              <a:spcAft>
                <a:spcPts val="0"/>
              </a:spcAft>
              <a:buNone/>
              <a:defRPr b="0" sz="8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b="0" l="89" r="99" t="0"/>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idx="1" type="subTitle"/>
          </p:nvPr>
        </p:nvSpPr>
        <p:spPr>
          <a:xfrm>
            <a:off x="700800" y="1874425"/>
            <a:ext cx="3871200" cy="14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flipH="1" rot="10800000">
              <a:off x="-3" y="3778988"/>
              <a:ext cx="4902105" cy="4073075"/>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47" name="Google Shape;47;p10"/>
            <p:cNvSpPr/>
            <p:nvPr/>
          </p:nvSpPr>
          <p:spPr>
            <a:xfrm flipH="1" rot="-1634205">
              <a:off x="825795" y="4207100"/>
              <a:ext cx="1121555" cy="64135"/>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flipH="1" rot="-6300050">
              <a:off x="-2575178" y="23471"/>
              <a:ext cx="4902323" cy="4072953"/>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50" name="Google Shape;50;p10"/>
            <p:cNvSpPr/>
            <p:nvPr/>
          </p:nvSpPr>
          <p:spPr>
            <a:xfrm flipH="1" rot="7938030">
              <a:off x="38884" y="2655423"/>
              <a:ext cx="1121514" cy="64133"/>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p:nvPr/>
          </p:nvSpPr>
          <p:spPr>
            <a:xfrm flipH="1" rot="2876940">
              <a:off x="718010" y="759910"/>
              <a:ext cx="1121542" cy="64154"/>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DM Serif Display"/>
              <a:buNone/>
              <a:defRPr b="1" sz="33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dk1"/>
              </a:buClr>
              <a:buSzPts val="1600"/>
              <a:buFont typeface="Didact Gothic"/>
              <a:buChar char="●"/>
              <a:defRPr b="1" sz="1600">
                <a:solidFill>
                  <a:schemeClr val="dk1"/>
                </a:solidFill>
                <a:latin typeface="Didact Gothic"/>
                <a:ea typeface="Didact Gothic"/>
                <a:cs typeface="Didact Gothic"/>
                <a:sym typeface="Didact Gothic"/>
              </a:defRPr>
            </a:lvl1pPr>
            <a:lvl2pPr indent="-317500" lvl="1" marL="914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jpg"/><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50.png"/><Relationship Id="rId5"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2.png"/><Relationship Id="rId4"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53.png"/><Relationship Id="rId7"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4.png"/><Relationship Id="rId4" Type="http://schemas.openxmlformats.org/officeDocument/2006/relationships/image" Target="../media/image55.png"/><Relationship Id="rId5" Type="http://schemas.openxmlformats.org/officeDocument/2006/relationships/image" Target="../media/image6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6.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9.png"/><Relationship Id="rId5" Type="http://schemas.openxmlformats.org/officeDocument/2006/relationships/image" Target="../media/image72.png"/><Relationship Id="rId6" Type="http://schemas.openxmlformats.org/officeDocument/2006/relationships/image" Target="../media/image59.png"/><Relationship Id="rId7" Type="http://schemas.openxmlformats.org/officeDocument/2006/relationships/image" Target="../media/image65.png"/><Relationship Id="rId8" Type="http://schemas.openxmlformats.org/officeDocument/2006/relationships/image" Target="../media/image88.png"/><Relationship Id="rId10"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1.png"/><Relationship Id="rId4" Type="http://schemas.openxmlformats.org/officeDocument/2006/relationships/image" Target="../media/image77.png"/><Relationship Id="rId5" Type="http://schemas.openxmlformats.org/officeDocument/2006/relationships/image" Target="../media/image7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mekas/InjuryDetection" TargetMode="External"/><Relationship Id="rId4" Type="http://schemas.openxmlformats.org/officeDocument/2006/relationships/image" Target="../media/image75.jpg"/><Relationship Id="rId5" Type="http://schemas.openxmlformats.org/officeDocument/2006/relationships/image" Target="../media/image79.png"/><Relationship Id="rId6" Type="http://schemas.openxmlformats.org/officeDocument/2006/relationships/image" Target="../media/image83.jpg"/><Relationship Id="rId7"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5.png"/><Relationship Id="rId4" Type="http://schemas.openxmlformats.org/officeDocument/2006/relationships/image" Target="../media/image8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jpg"/><Relationship Id="rId4" Type="http://schemas.openxmlformats.org/officeDocument/2006/relationships/image" Target="../media/image26.jpg"/><Relationship Id="rId5" Type="http://schemas.openxmlformats.org/officeDocument/2006/relationships/image" Target="../media/image25.jpg"/><Relationship Id="rId6"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663175" y="867950"/>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DETEKSI KELILING LUKA KRONIS MENGGUNAKAN ACTIVE CONTOUR (SNAKE) DAN ACTIVE CONTOUR YANG DITAMBAHKAN INTERPOLASI </a:t>
            </a:r>
            <a:endParaRPr sz="4500"/>
          </a:p>
        </p:txBody>
      </p:sp>
      <p:sp>
        <p:nvSpPr>
          <p:cNvPr id="190" name="Google Shape;190;p33"/>
          <p:cNvSpPr txBox="1"/>
          <p:nvPr>
            <p:ph idx="1" type="body"/>
          </p:nvPr>
        </p:nvSpPr>
        <p:spPr>
          <a:xfrm>
            <a:off x="710175" y="2009250"/>
            <a:ext cx="6823800" cy="32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9B18E"/>
                </a:solidFill>
              </a:rPr>
              <a:t>Muhamad Rizki - 3145160661</a:t>
            </a:r>
            <a:endParaRPr>
              <a:solidFill>
                <a:srgbClr val="C9B18E"/>
              </a:solidFill>
            </a:endParaRPr>
          </a:p>
          <a:p>
            <a:pPr indent="0" lvl="0" marL="0" rtl="0" algn="l">
              <a:spcBef>
                <a:spcPts val="0"/>
              </a:spcBef>
              <a:spcAft>
                <a:spcPts val="0"/>
              </a:spcAft>
              <a:buNone/>
            </a:pPr>
            <a:r>
              <a:t/>
            </a:r>
            <a:endParaRPr>
              <a:solidFill>
                <a:srgbClr val="C9B18E"/>
              </a:solidFill>
            </a:endParaRPr>
          </a:p>
          <a:p>
            <a:pPr indent="0" lvl="0" marL="0" rtl="0" algn="l">
              <a:spcBef>
                <a:spcPts val="0"/>
              </a:spcBef>
              <a:spcAft>
                <a:spcPts val="0"/>
              </a:spcAft>
              <a:buNone/>
            </a:pPr>
            <a:r>
              <a:t/>
            </a:r>
            <a:endParaRPr>
              <a:solidFill>
                <a:srgbClr val="C9B18E"/>
              </a:solidFill>
            </a:endParaRPr>
          </a:p>
          <a:p>
            <a:pPr indent="0" lvl="0" marL="0" rtl="0" algn="l">
              <a:spcBef>
                <a:spcPts val="0"/>
              </a:spcBef>
              <a:spcAft>
                <a:spcPts val="0"/>
              </a:spcAft>
              <a:buNone/>
            </a:pPr>
            <a:r>
              <a:rPr lang="en">
                <a:solidFill>
                  <a:srgbClr val="C9B18E"/>
                </a:solidFill>
              </a:rPr>
              <a:t>Dibawah bimbingan :</a:t>
            </a:r>
            <a:endParaRPr>
              <a:solidFill>
                <a:srgbClr val="C9B18E"/>
              </a:solidFill>
            </a:endParaRPr>
          </a:p>
          <a:p>
            <a:pPr indent="0" lvl="0" marL="0" rtl="0" algn="l">
              <a:spcBef>
                <a:spcPts val="0"/>
              </a:spcBef>
              <a:spcAft>
                <a:spcPts val="0"/>
              </a:spcAft>
              <a:buNone/>
            </a:pPr>
            <a:r>
              <a:rPr lang="en">
                <a:solidFill>
                  <a:srgbClr val="C9B18E"/>
                </a:solidFill>
              </a:rPr>
              <a:t>Med Irzal, M. Kom.</a:t>
            </a:r>
            <a:endParaRPr>
              <a:solidFill>
                <a:srgbClr val="C9B18E"/>
              </a:solidFill>
            </a:endParaRPr>
          </a:p>
          <a:p>
            <a:pPr indent="0" lvl="0" marL="0" rtl="0" algn="l">
              <a:spcBef>
                <a:spcPts val="0"/>
              </a:spcBef>
              <a:spcAft>
                <a:spcPts val="0"/>
              </a:spcAft>
              <a:buNone/>
            </a:pPr>
            <a:r>
              <a:rPr lang="en">
                <a:solidFill>
                  <a:srgbClr val="C9B18E"/>
                </a:solidFill>
              </a:rPr>
              <a:t>Muhammad Eka suryana M. Kom</a:t>
            </a:r>
            <a:endParaRPr>
              <a:solidFill>
                <a:srgbClr val="C9B18E"/>
              </a:solidFill>
            </a:endParaRPr>
          </a:p>
        </p:txBody>
      </p:sp>
      <p:pic>
        <p:nvPicPr>
          <p:cNvPr id="191" name="Google Shape;191;p33"/>
          <p:cNvPicPr preferRelativeResize="0"/>
          <p:nvPr/>
        </p:nvPicPr>
        <p:blipFill>
          <a:blip r:embed="rId3">
            <a:alphaModFix/>
          </a:blip>
          <a:stretch>
            <a:fillRect/>
          </a:stretch>
        </p:blipFill>
        <p:spPr>
          <a:xfrm>
            <a:off x="8443200" y="202375"/>
            <a:ext cx="551925" cy="9184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Kontribusi</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644375" y="426050"/>
            <a:ext cx="6823800" cy="388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SPS :</a:t>
            </a:r>
            <a:endParaRPr/>
          </a:p>
          <a:p>
            <a:pPr indent="0" lvl="0" marL="457200" rtl="0" algn="l">
              <a:spcBef>
                <a:spcPts val="0"/>
              </a:spcBef>
              <a:spcAft>
                <a:spcPts val="0"/>
              </a:spcAft>
              <a:buNone/>
            </a:pPr>
            <a:r>
              <a:rPr lang="en"/>
              <a:t>DETEKSI KELILING LUKA MENGGUNAKAN ACTIVE CONTOUR</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Skripsi :</a:t>
            </a:r>
            <a:endParaRPr/>
          </a:p>
          <a:p>
            <a:pPr indent="0" lvl="0" marL="457200" rtl="0" algn="l">
              <a:spcBef>
                <a:spcPts val="0"/>
              </a:spcBef>
              <a:spcAft>
                <a:spcPts val="0"/>
              </a:spcAft>
              <a:buNone/>
            </a:pPr>
            <a:r>
              <a:rPr lang="en"/>
              <a:t>KRITIK ALGORITMA ACTIVE CONTOUR DALAM LOKALISASI TEPI TERHADAP KASUS TEPI LUKA DENGAN MEMBANDINGKAN METODE ORIGINAL DENGAN METODE YANG DITAMBAHKAN INTERPOLASI</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Tujuan penelitian mula mula menerapkan parametric active contour dan parametric active cotour versi gvf</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Ditemukan permasalahan pada metode parametric active contour asli</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Secara umum parametric active contour asli tidak dapat menyelesaikan permasalahan yang dibahas</a:t>
            </a:r>
            <a:endParaRPr/>
          </a:p>
        </p:txBody>
      </p:sp>
      <p:pic>
        <p:nvPicPr>
          <p:cNvPr id="270" name="Google Shape;270;p43"/>
          <p:cNvPicPr preferRelativeResize="0"/>
          <p:nvPr/>
        </p:nvPicPr>
        <p:blipFill>
          <a:blip r:embed="rId3">
            <a:alphaModFix/>
          </a:blip>
          <a:stretch>
            <a:fillRect/>
          </a:stretch>
        </p:blipFill>
        <p:spPr>
          <a:xfrm>
            <a:off x="1967998" y="3133300"/>
            <a:ext cx="1313675" cy="1022925"/>
          </a:xfrm>
          <a:prstGeom prst="rect">
            <a:avLst/>
          </a:prstGeom>
          <a:noFill/>
          <a:ln>
            <a:noFill/>
          </a:ln>
        </p:spPr>
      </p:pic>
      <p:pic>
        <p:nvPicPr>
          <p:cNvPr id="271" name="Google Shape;271;p43"/>
          <p:cNvPicPr preferRelativeResize="0"/>
          <p:nvPr/>
        </p:nvPicPr>
        <p:blipFill>
          <a:blip r:embed="rId4">
            <a:alphaModFix/>
          </a:blip>
          <a:stretch>
            <a:fillRect/>
          </a:stretch>
        </p:blipFill>
        <p:spPr>
          <a:xfrm>
            <a:off x="3991000" y="3122800"/>
            <a:ext cx="1361625" cy="1043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644375" y="426050"/>
            <a:ext cx="6823800" cy="4369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t>
            </a:r>
            <a:r>
              <a:rPr lang="en"/>
              <a:t>ctive Contour tidak optimal pada data citra yang diuji. Masalahnya itu ada di operasi finding contour di setiap iterasi yang menghasilkan koordinat bilangan rill . Sementara ini dilakukan pembulatan </a:t>
            </a:r>
            <a:r>
              <a:rPr lang="en"/>
              <a:t>(integer)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7" name="Google Shape;277;p44"/>
          <p:cNvPicPr preferRelativeResize="0"/>
          <p:nvPr/>
        </p:nvPicPr>
        <p:blipFill>
          <a:blip r:embed="rId3">
            <a:alphaModFix/>
          </a:blip>
          <a:stretch>
            <a:fillRect/>
          </a:stretch>
        </p:blipFill>
        <p:spPr>
          <a:xfrm>
            <a:off x="2661251" y="1385551"/>
            <a:ext cx="2867775" cy="278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idx="1" type="body"/>
          </p:nvPr>
        </p:nvSpPr>
        <p:spPr>
          <a:xfrm>
            <a:off x="644375" y="426050"/>
            <a:ext cx="6823800" cy="4369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Untuk mengatasi hal tersebut peneliti melakukan tracing terhadap metode active contour yang ada di library scikit-image</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Ditemukan bahwa pada library tersebut terdapat modifikasi dari active contour model original dengan menambahkan interpolasi, sisanya dihipotesiskan sebagai code minor</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Interpolasi dapat dianggap dalam langkah preprocessing terhadap citra asli dengan interpolasi pada citra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b="1"/>
          </a:p>
          <a:p>
            <a:pPr indent="0" lvl="0" marL="457200" rtl="0" algn="l">
              <a:spcBef>
                <a:spcPts val="0"/>
              </a:spcBef>
              <a:spcAft>
                <a:spcPts val="0"/>
              </a:spcAft>
              <a:buNone/>
            </a:pPr>
            <a:r>
              <a:rPr lang="en" sz="1450"/>
              <a:t>Kontribusi </a:t>
            </a:r>
            <a:r>
              <a:rPr lang="en" sz="1450"/>
              <a:t>terbesar pada penelitian ini </a:t>
            </a:r>
            <a:r>
              <a:rPr lang="en" sz="1450"/>
              <a:t>terdapat pada penemuan bahwa interpolasi dibutuhkan untuk menghasilkan active contour yang optimal pada masalah data citra luka</a:t>
            </a:r>
            <a:endParaRPr sz="145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3" name="Google Shape;283;p45"/>
          <p:cNvPicPr preferRelativeResize="0"/>
          <p:nvPr/>
        </p:nvPicPr>
        <p:blipFill>
          <a:blip r:embed="rId3">
            <a:alphaModFix/>
          </a:blip>
          <a:stretch>
            <a:fillRect/>
          </a:stretch>
        </p:blipFill>
        <p:spPr>
          <a:xfrm>
            <a:off x="2182173" y="1912322"/>
            <a:ext cx="1372200" cy="1068475"/>
          </a:xfrm>
          <a:prstGeom prst="rect">
            <a:avLst/>
          </a:prstGeom>
          <a:noFill/>
          <a:ln>
            <a:noFill/>
          </a:ln>
        </p:spPr>
      </p:pic>
      <p:pic>
        <p:nvPicPr>
          <p:cNvPr id="284" name="Google Shape;284;p45"/>
          <p:cNvPicPr preferRelativeResize="0"/>
          <p:nvPr/>
        </p:nvPicPr>
        <p:blipFill>
          <a:blip r:embed="rId4">
            <a:alphaModFix/>
          </a:blip>
          <a:stretch>
            <a:fillRect/>
          </a:stretch>
        </p:blipFill>
        <p:spPr>
          <a:xfrm>
            <a:off x="4053398" y="1912325"/>
            <a:ext cx="1372200" cy="1068489"/>
          </a:xfrm>
          <a:prstGeom prst="rect">
            <a:avLst/>
          </a:prstGeom>
          <a:noFill/>
          <a:ln>
            <a:noFill/>
          </a:ln>
        </p:spPr>
      </p:pic>
      <p:sp>
        <p:nvSpPr>
          <p:cNvPr id="285" name="Google Shape;285;p45"/>
          <p:cNvSpPr txBox="1"/>
          <p:nvPr>
            <p:ph idx="1" type="body"/>
          </p:nvPr>
        </p:nvSpPr>
        <p:spPr>
          <a:xfrm>
            <a:off x="2442725" y="3091750"/>
            <a:ext cx="32271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Asli				interpolasi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Review Hasil Eksperimen</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1064500" y="303875"/>
            <a:ext cx="6353175" cy="2266950"/>
          </a:xfrm>
          <a:prstGeom prst="rect">
            <a:avLst/>
          </a:prstGeom>
          <a:noFill/>
          <a:ln>
            <a:noFill/>
          </a:ln>
        </p:spPr>
      </p:pic>
      <p:pic>
        <p:nvPicPr>
          <p:cNvPr id="296" name="Google Shape;296;p47"/>
          <p:cNvPicPr preferRelativeResize="0"/>
          <p:nvPr/>
        </p:nvPicPr>
        <p:blipFill>
          <a:blip r:embed="rId4">
            <a:alphaModFix/>
          </a:blip>
          <a:stretch>
            <a:fillRect/>
          </a:stretch>
        </p:blipFill>
        <p:spPr>
          <a:xfrm>
            <a:off x="1135938" y="2826650"/>
            <a:ext cx="62103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8"/>
          <p:cNvPicPr preferRelativeResize="0"/>
          <p:nvPr/>
        </p:nvPicPr>
        <p:blipFill>
          <a:blip r:embed="rId3">
            <a:alphaModFix/>
          </a:blip>
          <a:stretch>
            <a:fillRect/>
          </a:stretch>
        </p:blipFill>
        <p:spPr>
          <a:xfrm>
            <a:off x="1722825" y="119425"/>
            <a:ext cx="5439624" cy="494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9"/>
          <p:cNvPicPr preferRelativeResize="0"/>
          <p:nvPr/>
        </p:nvPicPr>
        <p:blipFill>
          <a:blip r:embed="rId3">
            <a:alphaModFix/>
          </a:blip>
          <a:stretch>
            <a:fillRect/>
          </a:stretch>
        </p:blipFill>
        <p:spPr>
          <a:xfrm>
            <a:off x="1722825" y="119425"/>
            <a:ext cx="5439626" cy="4949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0"/>
          <p:cNvPicPr preferRelativeResize="0"/>
          <p:nvPr/>
        </p:nvPicPr>
        <p:blipFill>
          <a:blip r:embed="rId3">
            <a:alphaModFix/>
          </a:blip>
          <a:stretch>
            <a:fillRect/>
          </a:stretch>
        </p:blipFill>
        <p:spPr>
          <a:xfrm>
            <a:off x="2028825" y="234825"/>
            <a:ext cx="5086350" cy="1905000"/>
          </a:xfrm>
          <a:prstGeom prst="rect">
            <a:avLst/>
          </a:prstGeom>
          <a:noFill/>
          <a:ln>
            <a:noFill/>
          </a:ln>
        </p:spPr>
      </p:pic>
      <p:pic>
        <p:nvPicPr>
          <p:cNvPr id="312" name="Google Shape;312;p50"/>
          <p:cNvPicPr preferRelativeResize="0"/>
          <p:nvPr/>
        </p:nvPicPr>
        <p:blipFill>
          <a:blip r:embed="rId4">
            <a:alphaModFix/>
          </a:blip>
          <a:stretch>
            <a:fillRect/>
          </a:stretch>
        </p:blipFill>
        <p:spPr>
          <a:xfrm>
            <a:off x="1809750" y="2539525"/>
            <a:ext cx="5524500" cy="208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Kesimpulan</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Active contour</a:t>
            </a:r>
            <a:endParaRPr sz="3000"/>
          </a:p>
        </p:txBody>
      </p:sp>
      <p:pic>
        <p:nvPicPr>
          <p:cNvPr id="197" name="Google Shape;197;p34"/>
          <p:cNvPicPr preferRelativeResize="0"/>
          <p:nvPr/>
        </p:nvPicPr>
        <p:blipFill>
          <a:blip r:embed="rId3">
            <a:alphaModFix/>
          </a:blip>
          <a:stretch>
            <a:fillRect/>
          </a:stretch>
        </p:blipFill>
        <p:spPr>
          <a:xfrm>
            <a:off x="700800" y="2239950"/>
            <a:ext cx="1897475" cy="1477500"/>
          </a:xfrm>
          <a:prstGeom prst="rect">
            <a:avLst/>
          </a:prstGeom>
          <a:noFill/>
          <a:ln>
            <a:noFill/>
          </a:ln>
        </p:spPr>
      </p:pic>
      <p:pic>
        <p:nvPicPr>
          <p:cNvPr id="198" name="Google Shape;198;p34"/>
          <p:cNvPicPr preferRelativeResize="0"/>
          <p:nvPr/>
        </p:nvPicPr>
        <p:blipFill>
          <a:blip r:embed="rId4">
            <a:alphaModFix/>
          </a:blip>
          <a:stretch>
            <a:fillRect/>
          </a:stretch>
        </p:blipFill>
        <p:spPr>
          <a:xfrm>
            <a:off x="3155000" y="2239950"/>
            <a:ext cx="1897475" cy="1477504"/>
          </a:xfrm>
          <a:prstGeom prst="rect">
            <a:avLst/>
          </a:prstGeom>
          <a:noFill/>
          <a:ln>
            <a:noFill/>
          </a:ln>
        </p:spPr>
      </p:pic>
      <p:pic>
        <p:nvPicPr>
          <p:cNvPr id="199" name="Google Shape;199;p34"/>
          <p:cNvPicPr preferRelativeResize="0"/>
          <p:nvPr/>
        </p:nvPicPr>
        <p:blipFill>
          <a:blip r:embed="rId5">
            <a:alphaModFix/>
          </a:blip>
          <a:stretch>
            <a:fillRect/>
          </a:stretch>
        </p:blipFill>
        <p:spPr>
          <a:xfrm>
            <a:off x="5684450" y="2239950"/>
            <a:ext cx="1897475" cy="14775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idx="1" type="body"/>
          </p:nvPr>
        </p:nvSpPr>
        <p:spPr>
          <a:xfrm>
            <a:off x="724025" y="1118950"/>
            <a:ext cx="6922800" cy="35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50"/>
              <a:t>A</a:t>
            </a:r>
            <a:r>
              <a:rPr lang="en" sz="1850"/>
              <a:t>ctive contour asli (versi integer) tidak dapat menyelesaikan masalah dalam kasus deteksi keliling luka</a:t>
            </a:r>
            <a:endParaRPr sz="1850"/>
          </a:p>
          <a:p>
            <a:pPr indent="0" lvl="0" marL="914400" rtl="0" algn="l">
              <a:spcBef>
                <a:spcPts val="0"/>
              </a:spcBef>
              <a:spcAft>
                <a:spcPts val="0"/>
              </a:spcAft>
              <a:buNone/>
            </a:pPr>
            <a:r>
              <a:t/>
            </a:r>
            <a:endParaRPr sz="1850"/>
          </a:p>
          <a:p>
            <a:pPr indent="-342900" lvl="0" marL="457200" rtl="0" algn="l">
              <a:spcBef>
                <a:spcPts val="0"/>
              </a:spcBef>
              <a:spcAft>
                <a:spcPts val="0"/>
              </a:spcAft>
              <a:buSzPts val="1800"/>
              <a:buChar char="●"/>
            </a:pPr>
            <a:r>
              <a:rPr lang="en" sz="1850"/>
              <a:t>Kontribusi peneliti terdapat pada penemuan dibutuhkannya tahap interpolasi preprocessing sebelum active contour dijalankan</a:t>
            </a:r>
            <a:endParaRPr sz="1850"/>
          </a:p>
          <a:p>
            <a:pPr indent="0" lvl="0" marL="914400" rtl="0" algn="l">
              <a:spcBef>
                <a:spcPts val="0"/>
              </a:spcBef>
              <a:spcAft>
                <a:spcPts val="0"/>
              </a:spcAft>
              <a:buNone/>
            </a:pPr>
            <a:r>
              <a:t/>
            </a:r>
            <a:endParaRPr sz="1850"/>
          </a:p>
          <a:p>
            <a:pPr indent="-342900" lvl="0" marL="457200" rtl="0" algn="l">
              <a:spcBef>
                <a:spcPts val="0"/>
              </a:spcBef>
              <a:spcAft>
                <a:spcPts val="0"/>
              </a:spcAft>
              <a:buSzPts val="1800"/>
              <a:buChar char="●"/>
            </a:pPr>
            <a:r>
              <a:rPr lang="en" sz="1850"/>
              <a:t>Penemuan ini membuka peluang dilakukannya penelitian lanjutan untuk meningkatkan kinerja pada active contour dengan mengganti interpolasi dengan metode preprocessing citra lainnya</a:t>
            </a:r>
            <a:endParaRPr sz="18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2638500" y="1677725"/>
            <a:ext cx="3867000" cy="81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39800" y="696184"/>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2.3 </a:t>
            </a:r>
            <a:r>
              <a:rPr i="1" lang="en" sz="3000"/>
              <a:t>Active contour (snake)</a:t>
            </a:r>
            <a:endParaRPr i="1" sz="3000"/>
          </a:p>
        </p:txBody>
      </p:sp>
      <p:pic>
        <p:nvPicPr>
          <p:cNvPr id="333" name="Google Shape;333;p54"/>
          <p:cNvPicPr preferRelativeResize="0"/>
          <p:nvPr/>
        </p:nvPicPr>
        <p:blipFill>
          <a:blip r:embed="rId3">
            <a:alphaModFix/>
          </a:blip>
          <a:stretch>
            <a:fillRect/>
          </a:stretch>
        </p:blipFill>
        <p:spPr>
          <a:xfrm>
            <a:off x="1185863" y="1595684"/>
            <a:ext cx="6772275" cy="2752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2.3.1 Representasi</a:t>
            </a:r>
            <a:r>
              <a:rPr i="1" lang="en" sz="2100"/>
              <a:t> snake</a:t>
            </a:r>
            <a:endParaRPr i="1" sz="2100"/>
          </a:p>
        </p:txBody>
      </p:sp>
      <p:pic>
        <p:nvPicPr>
          <p:cNvPr id="339" name="Google Shape;339;p55"/>
          <p:cNvPicPr preferRelativeResize="0"/>
          <p:nvPr/>
        </p:nvPicPr>
        <p:blipFill>
          <a:blip r:embed="rId3">
            <a:alphaModFix/>
          </a:blip>
          <a:stretch>
            <a:fillRect/>
          </a:stretch>
        </p:blipFill>
        <p:spPr>
          <a:xfrm>
            <a:off x="3215175" y="735075"/>
            <a:ext cx="5737775" cy="4190501"/>
          </a:xfrm>
          <a:prstGeom prst="rect">
            <a:avLst/>
          </a:prstGeom>
          <a:noFill/>
          <a:ln>
            <a:noFill/>
          </a:ln>
        </p:spPr>
      </p:pic>
      <p:sp>
        <p:nvSpPr>
          <p:cNvPr id="340" name="Google Shape;340;p55"/>
          <p:cNvSpPr txBox="1"/>
          <p:nvPr/>
        </p:nvSpPr>
        <p:spPr>
          <a:xfrm>
            <a:off x="215175" y="13319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K</a:t>
            </a:r>
            <a:r>
              <a:rPr lang="en" sz="1200">
                <a:solidFill>
                  <a:schemeClr val="dk1"/>
                </a:solidFill>
                <a:latin typeface="Didact Gothic"/>
                <a:ea typeface="Didact Gothic"/>
                <a:cs typeface="Didact Gothic"/>
                <a:sym typeface="Didact Gothic"/>
              </a:rPr>
              <a:t>urva parametrik</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v(s) : kurva </a:t>
            </a:r>
            <a:r>
              <a:rPr i="1" lang="en" sz="1200">
                <a:solidFill>
                  <a:schemeClr val="dk1"/>
                </a:solidFill>
                <a:latin typeface="Didact Gothic"/>
                <a:ea typeface="Didact Gothic"/>
                <a:cs typeface="Didact Gothic"/>
                <a:sym typeface="Didact Gothic"/>
              </a:rPr>
              <a:t>snake</a:t>
            </a:r>
            <a:endParaRPr i="1"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s : panjang kurva dengan rentang [0,1]</a:t>
            </a:r>
            <a:r>
              <a:rPr lang="en"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x(s) &amp; y(s): elemen dari kurva v pada saat s</a:t>
            </a:r>
            <a:endParaRPr sz="1200">
              <a:solidFill>
                <a:schemeClr val="dk1"/>
              </a:solidFill>
              <a:latin typeface="Didact Gothic"/>
              <a:ea typeface="Didact Gothic"/>
              <a:cs typeface="Didact Gothic"/>
              <a:sym typeface="Didact Gothic"/>
            </a:endParaRPr>
          </a:p>
        </p:txBody>
      </p:sp>
      <p:pic>
        <p:nvPicPr>
          <p:cNvPr id="341" name="Google Shape;341;p55"/>
          <p:cNvPicPr preferRelativeResize="0"/>
          <p:nvPr/>
        </p:nvPicPr>
        <p:blipFill>
          <a:blip r:embed="rId4">
            <a:alphaModFix/>
          </a:blip>
          <a:stretch>
            <a:fillRect/>
          </a:stretch>
        </p:blipFill>
        <p:spPr>
          <a:xfrm>
            <a:off x="306075" y="3424275"/>
            <a:ext cx="2768425" cy="266700"/>
          </a:xfrm>
          <a:prstGeom prst="rect">
            <a:avLst/>
          </a:prstGeom>
          <a:noFill/>
          <a:ln>
            <a:noFill/>
          </a:ln>
        </p:spPr>
      </p:pic>
      <p:pic>
        <p:nvPicPr>
          <p:cNvPr id="342" name="Google Shape;342;p55"/>
          <p:cNvPicPr preferRelativeResize="0"/>
          <p:nvPr/>
        </p:nvPicPr>
        <p:blipFill>
          <a:blip r:embed="rId5">
            <a:alphaModFix/>
          </a:blip>
          <a:stretch>
            <a:fillRect/>
          </a:stretch>
        </p:blipFill>
        <p:spPr>
          <a:xfrm>
            <a:off x="306075" y="1711800"/>
            <a:ext cx="1590675" cy="266700"/>
          </a:xfrm>
          <a:prstGeom prst="rect">
            <a:avLst/>
          </a:prstGeom>
          <a:noFill/>
          <a:ln>
            <a:noFill/>
          </a:ln>
        </p:spPr>
      </p:pic>
      <p:sp>
        <p:nvSpPr>
          <p:cNvPr id="343" name="Google Shape;343;p55"/>
          <p:cNvSpPr txBox="1"/>
          <p:nvPr/>
        </p:nvSpPr>
        <p:spPr>
          <a:xfrm>
            <a:off x="306075" y="30549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Contoh : kurva lingkaran</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2.3.1 Representasi</a:t>
            </a:r>
            <a:r>
              <a:rPr i="1" lang="en" sz="2100"/>
              <a:t> snake</a:t>
            </a:r>
            <a:endParaRPr i="1" sz="2100"/>
          </a:p>
        </p:txBody>
      </p:sp>
      <p:sp>
        <p:nvSpPr>
          <p:cNvPr id="349" name="Google Shape;349;p56"/>
          <p:cNvSpPr txBox="1"/>
          <p:nvPr/>
        </p:nvSpPr>
        <p:spPr>
          <a:xfrm>
            <a:off x="600700" y="726675"/>
            <a:ext cx="67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Algoritma pembuatan lingkaran menggunakan bentuk parametrik(parametric form) lingkaran</a:t>
            </a:r>
            <a:endParaRPr sz="1200">
              <a:solidFill>
                <a:schemeClr val="dk1"/>
              </a:solidFill>
              <a:latin typeface="Didact Gothic"/>
              <a:ea typeface="Didact Gothic"/>
              <a:cs typeface="Didact Gothic"/>
              <a:sym typeface="Didact Gothic"/>
            </a:endParaRPr>
          </a:p>
        </p:txBody>
      </p:sp>
      <p:pic>
        <p:nvPicPr>
          <p:cNvPr id="350" name="Google Shape;350;p56"/>
          <p:cNvPicPr preferRelativeResize="0"/>
          <p:nvPr/>
        </p:nvPicPr>
        <p:blipFill>
          <a:blip r:embed="rId3">
            <a:alphaModFix/>
          </a:blip>
          <a:stretch>
            <a:fillRect/>
          </a:stretch>
        </p:blipFill>
        <p:spPr>
          <a:xfrm>
            <a:off x="2389038" y="1370625"/>
            <a:ext cx="3171825" cy="2228850"/>
          </a:xfrm>
          <a:prstGeom prst="rect">
            <a:avLst/>
          </a:prstGeom>
          <a:noFill/>
          <a:ln>
            <a:noFill/>
          </a:ln>
        </p:spPr>
      </p:pic>
      <p:sp>
        <p:nvSpPr>
          <p:cNvPr id="351" name="Google Shape;351;p56"/>
          <p:cNvSpPr txBox="1"/>
          <p:nvPr/>
        </p:nvSpPr>
        <p:spPr>
          <a:xfrm>
            <a:off x="527425" y="4066750"/>
            <a:ext cx="674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yang dilakukan algoritma diatas adalah menghasilkan koordinat x, y dari sebuah titik pada lingkaran yang diberi sudut (theta). h dan k adalah koordinat dari titik tengah lingkaran dan r adalah jari-jari lingkaran</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2.3.2 Energi Internal</a:t>
            </a:r>
            <a:endParaRPr i="1" sz="2100"/>
          </a:p>
        </p:txBody>
      </p:sp>
      <p:sp>
        <p:nvSpPr>
          <p:cNvPr id="357" name="Google Shape;357;p57"/>
          <p:cNvSpPr txBox="1"/>
          <p:nvPr/>
        </p:nvSpPr>
        <p:spPr>
          <a:xfrm>
            <a:off x="408550" y="1779325"/>
            <a:ext cx="7541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a:t>
            </a:r>
            <a:r>
              <a:rPr baseline="-25000" lang="en" sz="1200">
                <a:solidFill>
                  <a:schemeClr val="dk1"/>
                </a:solidFill>
                <a:latin typeface="Didact Gothic"/>
                <a:ea typeface="Didact Gothic"/>
                <a:cs typeface="Didact Gothic"/>
                <a:sym typeface="Didact Gothic"/>
              </a:rPr>
              <a:t>s</a:t>
            </a:r>
            <a:r>
              <a:rPr lang="en" sz="1200">
                <a:solidFill>
                  <a:schemeClr val="dk1"/>
                </a:solidFill>
                <a:latin typeface="Didact Gothic"/>
                <a:ea typeface="Didact Gothic"/>
                <a:cs typeface="Didact Gothic"/>
                <a:sym typeface="Didact Gothic"/>
              </a:rPr>
              <a:t>(s)	: turunan pertama v(s)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a:t>
            </a:r>
            <a:r>
              <a:rPr baseline="-25000" lang="en" sz="1200">
                <a:solidFill>
                  <a:schemeClr val="dk1"/>
                </a:solidFill>
                <a:latin typeface="Didact Gothic"/>
                <a:ea typeface="Didact Gothic"/>
                <a:cs typeface="Didact Gothic"/>
                <a:sym typeface="Didact Gothic"/>
              </a:rPr>
              <a:t>ss</a:t>
            </a:r>
            <a:r>
              <a:rPr lang="en" sz="1200">
                <a:solidFill>
                  <a:schemeClr val="dk1"/>
                </a:solidFill>
                <a:latin typeface="Didact Gothic"/>
                <a:ea typeface="Didact Gothic"/>
                <a:cs typeface="Didact Gothic"/>
                <a:sym typeface="Didact Gothic"/>
              </a:rPr>
              <a:t>(s)	: turunan kedua v(s)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α(s)	: parameter elastisitas (elasticity)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β(s)	: parameter kekakuan (stiffness)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α(s) dan β(s) diasumsikan seragam , maka α(s) = α dan β(s) = β (Ivins and Porrill, 1995)</a:t>
            </a:r>
            <a:endParaRPr sz="1200">
              <a:solidFill>
                <a:schemeClr val="dk1"/>
              </a:solidFill>
              <a:latin typeface="Didact Gothic"/>
              <a:ea typeface="Didact Gothic"/>
              <a:cs typeface="Didact Gothic"/>
              <a:sym typeface="Didact Gothic"/>
            </a:endParaRPr>
          </a:p>
        </p:txBody>
      </p:sp>
      <p:pic>
        <p:nvPicPr>
          <p:cNvPr id="358" name="Google Shape;358;p57"/>
          <p:cNvPicPr preferRelativeResize="0"/>
          <p:nvPr/>
        </p:nvPicPr>
        <p:blipFill rotWithShape="1">
          <a:blip r:embed="rId3">
            <a:alphaModFix/>
          </a:blip>
          <a:srcRect b="0" l="0" r="14704" t="0"/>
          <a:stretch/>
        </p:blipFill>
        <p:spPr>
          <a:xfrm>
            <a:off x="408550" y="903825"/>
            <a:ext cx="3851050" cy="476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2.3.3 Energi Eksternal</a:t>
            </a:r>
            <a:endParaRPr i="1" sz="2100"/>
          </a:p>
        </p:txBody>
      </p:sp>
      <p:sp>
        <p:nvSpPr>
          <p:cNvPr id="364" name="Google Shape;364;p58"/>
          <p:cNvSpPr txBox="1"/>
          <p:nvPr/>
        </p:nvSpPr>
        <p:spPr>
          <a:xfrm>
            <a:off x="378600" y="2628375"/>
            <a:ext cx="754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Gσ(x,y)</a:t>
            </a:r>
            <a:r>
              <a:rPr lang="en" sz="1200">
                <a:solidFill>
                  <a:schemeClr val="dk1"/>
                </a:solidFill>
                <a:latin typeface="Didact Gothic"/>
                <a:ea typeface="Didact Gothic"/>
                <a:cs typeface="Didact Gothic"/>
                <a:sym typeface="Didact Gothic"/>
              </a:rPr>
              <a:t>	: fungsi gaussian dengan standar deviasi </a:t>
            </a:r>
            <a:r>
              <a:rPr lang="en" sz="1200">
                <a:solidFill>
                  <a:schemeClr val="dk1"/>
                </a:solidFill>
                <a:latin typeface="Didact Gothic"/>
                <a:ea typeface="Didact Gothic"/>
                <a:cs typeface="Didact Gothic"/>
                <a:sym typeface="Didact Gothic"/>
              </a:rPr>
              <a:t>σ</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 operator gradien</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  	: konvolusi</a:t>
            </a:r>
            <a:endParaRPr sz="1200">
              <a:solidFill>
                <a:schemeClr val="dk1"/>
              </a:solidFill>
              <a:latin typeface="Didact Gothic"/>
              <a:ea typeface="Didact Gothic"/>
              <a:cs typeface="Didact Gothic"/>
              <a:sym typeface="Didact Gothic"/>
            </a:endParaRPr>
          </a:p>
        </p:txBody>
      </p:sp>
      <p:pic>
        <p:nvPicPr>
          <p:cNvPr id="365" name="Google Shape;365;p58"/>
          <p:cNvPicPr preferRelativeResize="0"/>
          <p:nvPr/>
        </p:nvPicPr>
        <p:blipFill>
          <a:blip r:embed="rId3">
            <a:alphaModFix/>
          </a:blip>
          <a:stretch>
            <a:fillRect/>
          </a:stretch>
        </p:blipFill>
        <p:spPr>
          <a:xfrm>
            <a:off x="378600" y="1030100"/>
            <a:ext cx="3524250" cy="400050"/>
          </a:xfrm>
          <a:prstGeom prst="rect">
            <a:avLst/>
          </a:prstGeom>
          <a:noFill/>
          <a:ln>
            <a:noFill/>
          </a:ln>
        </p:spPr>
      </p:pic>
      <p:pic>
        <p:nvPicPr>
          <p:cNvPr id="366" name="Google Shape;366;p58"/>
          <p:cNvPicPr preferRelativeResize="0"/>
          <p:nvPr/>
        </p:nvPicPr>
        <p:blipFill>
          <a:blip r:embed="rId4">
            <a:alphaModFix/>
          </a:blip>
          <a:stretch>
            <a:fillRect/>
          </a:stretch>
        </p:blipFill>
        <p:spPr>
          <a:xfrm>
            <a:off x="4546425" y="1039625"/>
            <a:ext cx="3990975" cy="381000"/>
          </a:xfrm>
          <a:prstGeom prst="rect">
            <a:avLst/>
          </a:prstGeom>
          <a:noFill/>
          <a:ln>
            <a:noFill/>
          </a:ln>
        </p:spPr>
      </p:pic>
      <p:pic>
        <p:nvPicPr>
          <p:cNvPr id="367" name="Google Shape;367;p58"/>
          <p:cNvPicPr preferRelativeResize="0"/>
          <p:nvPr/>
        </p:nvPicPr>
        <p:blipFill>
          <a:blip r:embed="rId5">
            <a:alphaModFix/>
          </a:blip>
          <a:stretch>
            <a:fillRect/>
          </a:stretch>
        </p:blipFill>
        <p:spPr>
          <a:xfrm>
            <a:off x="378600" y="2036300"/>
            <a:ext cx="2981325" cy="361950"/>
          </a:xfrm>
          <a:prstGeom prst="rect">
            <a:avLst/>
          </a:prstGeom>
          <a:noFill/>
          <a:ln>
            <a:noFill/>
          </a:ln>
        </p:spPr>
      </p:pic>
      <p:pic>
        <p:nvPicPr>
          <p:cNvPr id="368" name="Google Shape;368;p58"/>
          <p:cNvPicPr preferRelativeResize="0"/>
          <p:nvPr/>
        </p:nvPicPr>
        <p:blipFill>
          <a:blip r:embed="rId6">
            <a:alphaModFix/>
          </a:blip>
          <a:stretch>
            <a:fillRect/>
          </a:stretch>
        </p:blipFill>
        <p:spPr>
          <a:xfrm>
            <a:off x="4546425" y="2045825"/>
            <a:ext cx="3343275" cy="342900"/>
          </a:xfrm>
          <a:prstGeom prst="rect">
            <a:avLst/>
          </a:prstGeom>
          <a:noFill/>
          <a:ln>
            <a:noFill/>
          </a:ln>
        </p:spPr>
      </p:pic>
      <p:sp>
        <p:nvSpPr>
          <p:cNvPr id="369" name="Google Shape;369;p58"/>
          <p:cNvSpPr txBox="1"/>
          <p:nvPr/>
        </p:nvSpPr>
        <p:spPr>
          <a:xfrm>
            <a:off x="425675" y="341260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Fungsional energi snake :</a:t>
            </a:r>
            <a:endParaRPr sz="1200">
              <a:solidFill>
                <a:schemeClr val="dk1"/>
              </a:solidFill>
              <a:latin typeface="Didact Gothic"/>
              <a:ea typeface="Didact Gothic"/>
              <a:cs typeface="Didact Gothic"/>
              <a:sym typeface="Didact Gothic"/>
            </a:endParaRPr>
          </a:p>
        </p:txBody>
      </p:sp>
      <p:pic>
        <p:nvPicPr>
          <p:cNvPr id="370" name="Google Shape;370;p58"/>
          <p:cNvPicPr preferRelativeResize="0"/>
          <p:nvPr/>
        </p:nvPicPr>
        <p:blipFill>
          <a:blip r:embed="rId7">
            <a:alphaModFix/>
          </a:blip>
          <a:stretch>
            <a:fillRect/>
          </a:stretch>
        </p:blipFill>
        <p:spPr>
          <a:xfrm>
            <a:off x="425675" y="3774550"/>
            <a:ext cx="7643951" cy="641675"/>
          </a:xfrm>
          <a:prstGeom prst="rect">
            <a:avLst/>
          </a:prstGeom>
          <a:noFill/>
          <a:ln>
            <a:noFill/>
          </a:ln>
        </p:spPr>
      </p:pic>
      <p:sp>
        <p:nvSpPr>
          <p:cNvPr id="371" name="Google Shape;371;p58"/>
          <p:cNvSpPr txBox="1"/>
          <p:nvPr/>
        </p:nvSpPr>
        <p:spPr>
          <a:xfrm>
            <a:off x="425675" y="4416225"/>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i = 1,2,3,4</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2.4 </a:t>
            </a:r>
            <a:r>
              <a:rPr i="1" lang="en" sz="2100"/>
              <a:t>Active contour evolution</a:t>
            </a:r>
            <a:endParaRPr i="1" sz="2100"/>
          </a:p>
        </p:txBody>
      </p:sp>
      <p:sp>
        <p:nvSpPr>
          <p:cNvPr id="377" name="Google Shape;377;p59"/>
          <p:cNvSpPr txBox="1"/>
          <p:nvPr/>
        </p:nvSpPr>
        <p:spPr>
          <a:xfrm>
            <a:off x="493950" y="1861275"/>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kurva v dibuat dinamis terhadap waktu t :</a:t>
            </a:r>
            <a:endParaRPr i="1" sz="1200">
              <a:solidFill>
                <a:schemeClr val="dk1"/>
              </a:solidFill>
              <a:latin typeface="Didact Gothic"/>
              <a:ea typeface="Didact Gothic"/>
              <a:cs typeface="Didact Gothic"/>
              <a:sym typeface="Didact Gothic"/>
            </a:endParaRPr>
          </a:p>
        </p:txBody>
      </p:sp>
      <p:pic>
        <p:nvPicPr>
          <p:cNvPr id="378" name="Google Shape;378;p59"/>
          <p:cNvPicPr preferRelativeResize="0"/>
          <p:nvPr/>
        </p:nvPicPr>
        <p:blipFill>
          <a:blip r:embed="rId3">
            <a:alphaModFix/>
          </a:blip>
          <a:stretch>
            <a:fillRect/>
          </a:stretch>
        </p:blipFill>
        <p:spPr>
          <a:xfrm>
            <a:off x="493950" y="1315309"/>
            <a:ext cx="4924425" cy="438150"/>
          </a:xfrm>
          <a:prstGeom prst="rect">
            <a:avLst/>
          </a:prstGeom>
          <a:noFill/>
          <a:ln>
            <a:noFill/>
          </a:ln>
        </p:spPr>
      </p:pic>
      <p:sp>
        <p:nvSpPr>
          <p:cNvPr id="379" name="Google Shape;379;p59"/>
          <p:cNvSpPr txBox="1"/>
          <p:nvPr/>
        </p:nvSpPr>
        <p:spPr>
          <a:xfrm>
            <a:off x="493950" y="94600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Persamaan </a:t>
            </a:r>
            <a:r>
              <a:rPr i="1" lang="en" sz="1200">
                <a:solidFill>
                  <a:schemeClr val="dk1"/>
                </a:solidFill>
                <a:latin typeface="Didact Gothic"/>
                <a:ea typeface="Didact Gothic"/>
                <a:cs typeface="Didact Gothic"/>
                <a:sym typeface="Didact Gothic"/>
              </a:rPr>
              <a:t>euler </a:t>
            </a:r>
            <a:r>
              <a:rPr lang="en" sz="1200">
                <a:solidFill>
                  <a:schemeClr val="dk1"/>
                </a:solidFill>
                <a:latin typeface="Didact Gothic"/>
                <a:ea typeface="Didact Gothic"/>
                <a:cs typeface="Didact Gothic"/>
                <a:sym typeface="Didact Gothic"/>
              </a:rPr>
              <a:t>untuk fungsional energi snake (Xu and Prince, 1998) :</a:t>
            </a:r>
            <a:endParaRPr sz="1200">
              <a:solidFill>
                <a:schemeClr val="dk1"/>
              </a:solidFill>
              <a:latin typeface="Didact Gothic"/>
              <a:ea typeface="Didact Gothic"/>
              <a:cs typeface="Didact Gothic"/>
              <a:sym typeface="Didact Gothic"/>
            </a:endParaRPr>
          </a:p>
        </p:txBody>
      </p:sp>
      <p:pic>
        <p:nvPicPr>
          <p:cNvPr id="380" name="Google Shape;380;p59"/>
          <p:cNvPicPr preferRelativeResize="0"/>
          <p:nvPr/>
        </p:nvPicPr>
        <p:blipFill>
          <a:blip r:embed="rId4">
            <a:alphaModFix/>
          </a:blip>
          <a:stretch>
            <a:fillRect/>
          </a:stretch>
        </p:blipFill>
        <p:spPr>
          <a:xfrm>
            <a:off x="493950" y="2230575"/>
            <a:ext cx="6467475" cy="428625"/>
          </a:xfrm>
          <a:prstGeom prst="rect">
            <a:avLst/>
          </a:prstGeom>
          <a:noFill/>
          <a:ln>
            <a:noFill/>
          </a:ln>
        </p:spPr>
      </p:pic>
      <p:sp>
        <p:nvSpPr>
          <p:cNvPr id="381" name="Google Shape;381;p59"/>
          <p:cNvSpPr txBox="1"/>
          <p:nvPr/>
        </p:nvSpPr>
        <p:spPr>
          <a:xfrm>
            <a:off x="493950" y="277655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atau dapat ditulis sebagai berikut </a:t>
            </a:r>
            <a:r>
              <a:rPr lang="en" sz="1200">
                <a:solidFill>
                  <a:schemeClr val="dk1"/>
                </a:solidFill>
                <a:latin typeface="Didact Gothic"/>
                <a:ea typeface="Didact Gothic"/>
                <a:cs typeface="Didact Gothic"/>
                <a:sym typeface="Didact Gothic"/>
              </a:rPr>
              <a:t>:</a:t>
            </a:r>
            <a:endParaRPr i="1" sz="1200">
              <a:solidFill>
                <a:schemeClr val="dk1"/>
              </a:solidFill>
              <a:latin typeface="Didact Gothic"/>
              <a:ea typeface="Didact Gothic"/>
              <a:cs typeface="Didact Gothic"/>
              <a:sym typeface="Didact Gothic"/>
            </a:endParaRPr>
          </a:p>
        </p:txBody>
      </p:sp>
      <p:pic>
        <p:nvPicPr>
          <p:cNvPr id="382" name="Google Shape;382;p59"/>
          <p:cNvPicPr preferRelativeResize="0"/>
          <p:nvPr/>
        </p:nvPicPr>
        <p:blipFill>
          <a:blip r:embed="rId5">
            <a:alphaModFix/>
          </a:blip>
          <a:stretch>
            <a:fillRect/>
          </a:stretch>
        </p:blipFill>
        <p:spPr>
          <a:xfrm>
            <a:off x="493950" y="3136325"/>
            <a:ext cx="4810125"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nvSpPr>
        <p:spPr>
          <a:xfrm>
            <a:off x="5049325" y="469450"/>
            <a:ext cx="312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u</a:t>
            </a:r>
            <a:r>
              <a:rPr baseline="-25000" lang="en" sz="1200">
                <a:solidFill>
                  <a:schemeClr val="dk1"/>
                </a:solidFill>
                <a:latin typeface="Didact Gothic"/>
                <a:ea typeface="Didact Gothic"/>
                <a:cs typeface="Didact Gothic"/>
                <a:sym typeface="Didact Gothic"/>
              </a:rPr>
              <a:t>j</a:t>
            </a:r>
            <a:r>
              <a:rPr lang="en" sz="1200">
                <a:solidFill>
                  <a:schemeClr val="dk1"/>
                </a:solidFill>
                <a:latin typeface="Didact Gothic"/>
                <a:ea typeface="Didact Gothic"/>
                <a:cs typeface="Didact Gothic"/>
                <a:sym typeface="Didact Gothic"/>
              </a:rPr>
              <a:t> : komponen/elemen (x, y) kurva </a:t>
            </a:r>
            <a:r>
              <a:rPr i="1" lang="en" sz="1200">
                <a:solidFill>
                  <a:schemeClr val="dk1"/>
                </a:solidFill>
                <a:latin typeface="Didact Gothic"/>
                <a:ea typeface="Didact Gothic"/>
                <a:cs typeface="Didact Gothic"/>
                <a:sym typeface="Didact Gothic"/>
              </a:rPr>
              <a:t>snake</a:t>
            </a:r>
            <a:endParaRPr i="1"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j = 0, 1, ..., N-1</a:t>
            </a:r>
            <a:endParaRPr sz="1200">
              <a:solidFill>
                <a:schemeClr val="dk1"/>
              </a:solidFill>
              <a:latin typeface="Didact Gothic"/>
              <a:ea typeface="Didact Gothic"/>
              <a:cs typeface="Didact Gothic"/>
              <a:sym typeface="Didact Gothic"/>
            </a:endParaRPr>
          </a:p>
        </p:txBody>
      </p:sp>
      <p:pic>
        <p:nvPicPr>
          <p:cNvPr id="388" name="Google Shape;388;p60"/>
          <p:cNvPicPr preferRelativeResize="0"/>
          <p:nvPr/>
        </p:nvPicPr>
        <p:blipFill>
          <a:blip r:embed="rId3">
            <a:alphaModFix/>
          </a:blip>
          <a:stretch>
            <a:fillRect/>
          </a:stretch>
        </p:blipFill>
        <p:spPr>
          <a:xfrm>
            <a:off x="516450" y="469450"/>
            <a:ext cx="4466240" cy="738900"/>
          </a:xfrm>
          <a:prstGeom prst="rect">
            <a:avLst/>
          </a:prstGeom>
          <a:noFill/>
          <a:ln>
            <a:noFill/>
          </a:ln>
        </p:spPr>
      </p:pic>
      <p:sp>
        <p:nvSpPr>
          <p:cNvPr id="389" name="Google Shape;389;p60"/>
          <p:cNvSpPr txBox="1"/>
          <p:nvPr/>
        </p:nvSpPr>
        <p:spPr>
          <a:xfrm>
            <a:off x="516450" y="1426200"/>
            <a:ext cx="69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(2.20) dapat di aproksimasikan menggunakan finite differences</a:t>
            </a:r>
            <a:endParaRPr sz="1200">
              <a:solidFill>
                <a:schemeClr val="dk1"/>
              </a:solidFill>
              <a:latin typeface="Didact Gothic"/>
              <a:ea typeface="Didact Gothic"/>
              <a:cs typeface="Didact Gothic"/>
              <a:sym typeface="Didact Gothic"/>
            </a:endParaRPr>
          </a:p>
        </p:txBody>
      </p:sp>
      <p:pic>
        <p:nvPicPr>
          <p:cNvPr id="390" name="Google Shape;390;p60"/>
          <p:cNvPicPr preferRelativeResize="0"/>
          <p:nvPr/>
        </p:nvPicPr>
        <p:blipFill>
          <a:blip r:embed="rId4">
            <a:alphaModFix/>
          </a:blip>
          <a:stretch>
            <a:fillRect/>
          </a:stretch>
        </p:blipFill>
        <p:spPr>
          <a:xfrm>
            <a:off x="1107800" y="1708025"/>
            <a:ext cx="5722401" cy="329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nvSpPr>
        <p:spPr>
          <a:xfrm>
            <a:off x="516700" y="1920350"/>
            <a:ext cx="716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δ</a:t>
            </a:r>
            <a:r>
              <a:rPr lang="en" sz="1200">
                <a:solidFill>
                  <a:schemeClr val="dk1"/>
                </a:solidFill>
                <a:latin typeface="Didact Gothic"/>
                <a:ea typeface="Didact Gothic"/>
                <a:cs typeface="Didact Gothic"/>
                <a:sym typeface="Didact Gothic"/>
              </a:rPr>
              <a:t>t : time step</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δ</a:t>
            </a:r>
            <a:r>
              <a:rPr lang="en" sz="1200">
                <a:solidFill>
                  <a:schemeClr val="dk1"/>
                </a:solidFill>
                <a:latin typeface="Didact Gothic"/>
                <a:ea typeface="Didact Gothic"/>
                <a:cs typeface="Didact Gothic"/>
                <a:sym typeface="Didact Gothic"/>
              </a:rPr>
              <a:t>s : step size (constant), set = 1</a:t>
            </a:r>
            <a:endParaRPr sz="1200">
              <a:solidFill>
                <a:schemeClr val="dk1"/>
              </a:solidFill>
              <a:latin typeface="Didact Gothic"/>
              <a:ea typeface="Didact Gothic"/>
              <a:cs typeface="Didact Gothic"/>
              <a:sym typeface="Didact Gothic"/>
            </a:endParaRPr>
          </a:p>
        </p:txBody>
      </p:sp>
      <p:pic>
        <p:nvPicPr>
          <p:cNvPr id="396" name="Google Shape;396;p61"/>
          <p:cNvPicPr preferRelativeResize="0"/>
          <p:nvPr/>
        </p:nvPicPr>
        <p:blipFill>
          <a:blip r:embed="rId3">
            <a:alphaModFix/>
          </a:blip>
          <a:stretch>
            <a:fillRect/>
          </a:stretch>
        </p:blipFill>
        <p:spPr>
          <a:xfrm>
            <a:off x="586900" y="2474450"/>
            <a:ext cx="7153275" cy="1123950"/>
          </a:xfrm>
          <a:prstGeom prst="rect">
            <a:avLst/>
          </a:prstGeom>
          <a:noFill/>
          <a:ln>
            <a:noFill/>
          </a:ln>
        </p:spPr>
      </p:pic>
      <p:pic>
        <p:nvPicPr>
          <p:cNvPr id="397" name="Google Shape;397;p61"/>
          <p:cNvPicPr preferRelativeResize="0"/>
          <p:nvPr/>
        </p:nvPicPr>
        <p:blipFill>
          <a:blip r:embed="rId4">
            <a:alphaModFix/>
          </a:blip>
          <a:stretch>
            <a:fillRect/>
          </a:stretch>
        </p:blipFill>
        <p:spPr>
          <a:xfrm>
            <a:off x="8149475" y="2474450"/>
            <a:ext cx="857250" cy="361950"/>
          </a:xfrm>
          <a:prstGeom prst="rect">
            <a:avLst/>
          </a:prstGeom>
          <a:noFill/>
          <a:ln>
            <a:noFill/>
          </a:ln>
        </p:spPr>
      </p:pic>
      <p:pic>
        <p:nvPicPr>
          <p:cNvPr id="398" name="Google Shape;398;p61"/>
          <p:cNvPicPr preferRelativeResize="0"/>
          <p:nvPr/>
        </p:nvPicPr>
        <p:blipFill>
          <a:blip r:embed="rId5">
            <a:alphaModFix/>
          </a:blip>
          <a:stretch>
            <a:fillRect/>
          </a:stretch>
        </p:blipFill>
        <p:spPr>
          <a:xfrm>
            <a:off x="8149475" y="2964025"/>
            <a:ext cx="790575" cy="333375"/>
          </a:xfrm>
          <a:prstGeom prst="rect">
            <a:avLst/>
          </a:prstGeom>
          <a:noFill/>
          <a:ln>
            <a:noFill/>
          </a:ln>
        </p:spPr>
      </p:pic>
      <p:pic>
        <p:nvPicPr>
          <p:cNvPr id="399" name="Google Shape;399;p61"/>
          <p:cNvPicPr preferRelativeResize="0"/>
          <p:nvPr/>
        </p:nvPicPr>
        <p:blipFill>
          <a:blip r:embed="rId6">
            <a:alphaModFix/>
          </a:blip>
          <a:stretch>
            <a:fillRect/>
          </a:stretch>
        </p:blipFill>
        <p:spPr>
          <a:xfrm>
            <a:off x="586900" y="4060950"/>
            <a:ext cx="5753100" cy="485775"/>
          </a:xfrm>
          <a:prstGeom prst="rect">
            <a:avLst/>
          </a:prstGeom>
          <a:noFill/>
          <a:ln>
            <a:noFill/>
          </a:ln>
        </p:spPr>
      </p:pic>
      <p:pic>
        <p:nvPicPr>
          <p:cNvPr id="400" name="Google Shape;400;p61"/>
          <p:cNvPicPr preferRelativeResize="0"/>
          <p:nvPr/>
        </p:nvPicPr>
        <p:blipFill>
          <a:blip r:embed="rId7">
            <a:alphaModFix/>
          </a:blip>
          <a:stretch>
            <a:fillRect/>
          </a:stretch>
        </p:blipFill>
        <p:spPr>
          <a:xfrm>
            <a:off x="6915950" y="3879975"/>
            <a:ext cx="1809750" cy="304800"/>
          </a:xfrm>
          <a:prstGeom prst="rect">
            <a:avLst/>
          </a:prstGeom>
          <a:noFill/>
          <a:ln>
            <a:noFill/>
          </a:ln>
        </p:spPr>
      </p:pic>
      <p:pic>
        <p:nvPicPr>
          <p:cNvPr id="401" name="Google Shape;401;p61"/>
          <p:cNvPicPr preferRelativeResize="0"/>
          <p:nvPr/>
        </p:nvPicPr>
        <p:blipFill>
          <a:blip r:embed="rId8">
            <a:alphaModFix/>
          </a:blip>
          <a:stretch>
            <a:fillRect/>
          </a:stretch>
        </p:blipFill>
        <p:spPr>
          <a:xfrm>
            <a:off x="6915950" y="4184775"/>
            <a:ext cx="1485900" cy="238125"/>
          </a:xfrm>
          <a:prstGeom prst="rect">
            <a:avLst/>
          </a:prstGeom>
          <a:noFill/>
          <a:ln>
            <a:noFill/>
          </a:ln>
        </p:spPr>
      </p:pic>
      <p:pic>
        <p:nvPicPr>
          <p:cNvPr id="402" name="Google Shape;402;p61"/>
          <p:cNvPicPr preferRelativeResize="0"/>
          <p:nvPr/>
        </p:nvPicPr>
        <p:blipFill>
          <a:blip r:embed="rId9">
            <a:alphaModFix/>
          </a:blip>
          <a:stretch>
            <a:fillRect/>
          </a:stretch>
        </p:blipFill>
        <p:spPr>
          <a:xfrm>
            <a:off x="6915950" y="4422900"/>
            <a:ext cx="1628550" cy="415800"/>
          </a:xfrm>
          <a:prstGeom prst="rect">
            <a:avLst/>
          </a:prstGeom>
          <a:noFill/>
          <a:ln>
            <a:noFill/>
          </a:ln>
        </p:spPr>
      </p:pic>
      <p:sp>
        <p:nvSpPr>
          <p:cNvPr id="403" name="Google Shape;403;p61"/>
          <p:cNvSpPr txBox="1"/>
          <p:nvPr/>
        </p:nvSpPr>
        <p:spPr>
          <a:xfrm>
            <a:off x="516700" y="202800"/>
            <a:ext cx="70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Hasil aproksimasi persamaan (2.0) menggunakan finite difference</a:t>
            </a:r>
            <a:endParaRPr sz="1200">
              <a:solidFill>
                <a:schemeClr val="dk1"/>
              </a:solidFill>
              <a:latin typeface="Didact Gothic"/>
              <a:ea typeface="Didact Gothic"/>
              <a:cs typeface="Didact Gothic"/>
              <a:sym typeface="Didact Gothic"/>
            </a:endParaRPr>
          </a:p>
        </p:txBody>
      </p:sp>
      <p:pic>
        <p:nvPicPr>
          <p:cNvPr id="404" name="Google Shape;404;p61"/>
          <p:cNvPicPr preferRelativeResize="0"/>
          <p:nvPr/>
        </p:nvPicPr>
        <p:blipFill rotWithShape="1">
          <a:blip r:embed="rId10">
            <a:alphaModFix/>
          </a:blip>
          <a:srcRect b="0" l="0" r="0" t="16170"/>
          <a:stretch/>
        </p:blipFill>
        <p:spPr>
          <a:xfrm>
            <a:off x="586900" y="594900"/>
            <a:ext cx="7229475" cy="132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700800" y="1281725"/>
            <a:ext cx="6823800" cy="32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yang bersifat substansif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Bapak </a:t>
            </a:r>
            <a:r>
              <a:rPr lang="en"/>
              <a:t>Drs. Mulyono, M. Kom</a:t>
            </a:r>
            <a:endParaRPr/>
          </a:p>
          <a:p>
            <a:pPr indent="457200" lvl="0" marL="457200" rtl="0" algn="l">
              <a:spcBef>
                <a:spcPts val="0"/>
              </a:spcBef>
              <a:spcAft>
                <a:spcPts val="0"/>
              </a:spcAft>
              <a:buNone/>
            </a:pPr>
            <a:r>
              <a:rPr lang="en"/>
              <a:t>Cara menentukan alpha dan beta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Ibu Ria Arafiyah, M.Si</a:t>
            </a:r>
            <a:endParaRPr/>
          </a:p>
          <a:p>
            <a:pPr indent="0" lvl="0" marL="914400" rtl="0" algn="l">
              <a:spcBef>
                <a:spcPts val="0"/>
              </a:spcBef>
              <a:spcAft>
                <a:spcPts val="0"/>
              </a:spcAft>
              <a:buNone/>
            </a:pPr>
            <a:r>
              <a:rPr lang="en"/>
              <a:t>Mengapa Metode </a:t>
            </a:r>
            <a:r>
              <a:rPr lang="en"/>
              <a:t>active contour yang dipilih dalam mendeteksi tepi luka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Bapak Ari Hendarno, S.Pd., M.Kom</a:t>
            </a:r>
            <a:endParaRPr/>
          </a:p>
          <a:p>
            <a:pPr indent="0" lvl="0" marL="457200" rtl="0" algn="l">
              <a:spcBef>
                <a:spcPts val="0"/>
              </a:spcBef>
              <a:spcAft>
                <a:spcPts val="0"/>
              </a:spcAft>
              <a:buNone/>
            </a:pPr>
            <a:r>
              <a:rPr lang="en"/>
              <a:t>	Di penelitian sejenis, berapa jumlah data citra yang dibutuhkan</a:t>
            </a:r>
            <a:endParaRPr/>
          </a:p>
        </p:txBody>
      </p:sp>
      <p:sp>
        <p:nvSpPr>
          <p:cNvPr id="205" name="Google Shape;205;p35"/>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Review hasil sidang SPS</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nvSpPr>
        <p:spPr>
          <a:xfrm>
            <a:off x="359750" y="2866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Persamaan 2.23 dapat ditulis dalam bentuk matriks untuk setiap elemen kurva</a:t>
            </a:r>
            <a:endParaRPr sz="1200">
              <a:solidFill>
                <a:schemeClr val="dk1"/>
              </a:solidFill>
              <a:latin typeface="Didact Gothic"/>
              <a:ea typeface="Didact Gothic"/>
              <a:cs typeface="Didact Gothic"/>
              <a:sym typeface="Didact Gothic"/>
            </a:endParaRPr>
          </a:p>
        </p:txBody>
      </p:sp>
      <p:pic>
        <p:nvPicPr>
          <p:cNvPr id="410" name="Google Shape;410;p62"/>
          <p:cNvPicPr preferRelativeResize="0"/>
          <p:nvPr/>
        </p:nvPicPr>
        <p:blipFill>
          <a:blip r:embed="rId3">
            <a:alphaModFix/>
          </a:blip>
          <a:stretch>
            <a:fillRect/>
          </a:stretch>
        </p:blipFill>
        <p:spPr>
          <a:xfrm>
            <a:off x="1773750" y="1166813"/>
            <a:ext cx="5305425" cy="2809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nvSpPr>
        <p:spPr>
          <a:xfrm>
            <a:off x="330750" y="42195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dimana :</a:t>
            </a:r>
            <a:endParaRPr sz="1200">
              <a:solidFill>
                <a:schemeClr val="dk1"/>
              </a:solidFill>
              <a:latin typeface="Didact Gothic"/>
              <a:ea typeface="Didact Gothic"/>
              <a:cs typeface="Didact Gothic"/>
              <a:sym typeface="Didact Gothic"/>
            </a:endParaRPr>
          </a:p>
        </p:txBody>
      </p:sp>
      <p:pic>
        <p:nvPicPr>
          <p:cNvPr id="416" name="Google Shape;416;p63"/>
          <p:cNvPicPr preferRelativeResize="0"/>
          <p:nvPr/>
        </p:nvPicPr>
        <p:blipFill>
          <a:blip r:embed="rId3">
            <a:alphaModFix/>
          </a:blip>
          <a:stretch>
            <a:fillRect/>
          </a:stretch>
        </p:blipFill>
        <p:spPr>
          <a:xfrm>
            <a:off x="697763" y="1108025"/>
            <a:ext cx="4086225" cy="2809875"/>
          </a:xfrm>
          <a:prstGeom prst="rect">
            <a:avLst/>
          </a:prstGeom>
          <a:noFill/>
          <a:ln>
            <a:noFill/>
          </a:ln>
        </p:spPr>
      </p:pic>
      <p:pic>
        <p:nvPicPr>
          <p:cNvPr id="417" name="Google Shape;417;p63"/>
          <p:cNvPicPr preferRelativeResize="0"/>
          <p:nvPr/>
        </p:nvPicPr>
        <p:blipFill>
          <a:blip r:embed="rId4">
            <a:alphaModFix/>
          </a:blip>
          <a:stretch>
            <a:fillRect/>
          </a:stretch>
        </p:blipFill>
        <p:spPr>
          <a:xfrm>
            <a:off x="5622188" y="1108025"/>
            <a:ext cx="2190750" cy="278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4"/>
          <p:cNvPicPr preferRelativeResize="0"/>
          <p:nvPr/>
        </p:nvPicPr>
        <p:blipFill>
          <a:blip r:embed="rId3">
            <a:alphaModFix/>
          </a:blip>
          <a:stretch>
            <a:fillRect/>
          </a:stretch>
        </p:blipFill>
        <p:spPr>
          <a:xfrm>
            <a:off x="1471613" y="676275"/>
            <a:ext cx="6200775" cy="3790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nvSpPr>
        <p:spPr>
          <a:xfrm>
            <a:off x="359750" y="2866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Solusi akhir persamaan snake</a:t>
            </a:r>
            <a:endParaRPr sz="1200">
              <a:solidFill>
                <a:schemeClr val="dk1"/>
              </a:solidFill>
              <a:latin typeface="Didact Gothic"/>
              <a:ea typeface="Didact Gothic"/>
              <a:cs typeface="Didact Gothic"/>
              <a:sym typeface="Didact Gothic"/>
            </a:endParaRPr>
          </a:p>
        </p:txBody>
      </p:sp>
      <p:sp>
        <p:nvSpPr>
          <p:cNvPr id="428" name="Google Shape;428;p65"/>
          <p:cNvSpPr txBox="1"/>
          <p:nvPr/>
        </p:nvSpPr>
        <p:spPr>
          <a:xfrm>
            <a:off x="359750" y="167075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Jika E</a:t>
            </a:r>
            <a:r>
              <a:rPr baseline="30000" lang="en" sz="1200">
                <a:solidFill>
                  <a:schemeClr val="dk1"/>
                </a:solidFill>
                <a:latin typeface="Didact Gothic"/>
                <a:ea typeface="Didact Gothic"/>
                <a:cs typeface="Didact Gothic"/>
                <a:sym typeface="Didact Gothic"/>
              </a:rPr>
              <a:t>(i)</a:t>
            </a:r>
            <a:r>
              <a:rPr lang="en" sz="1200">
                <a:solidFill>
                  <a:schemeClr val="dk1"/>
                </a:solidFill>
                <a:latin typeface="Didact Gothic"/>
                <a:ea typeface="Didact Gothic"/>
                <a:cs typeface="Didact Gothic"/>
                <a:sym typeface="Didact Gothic"/>
              </a:rPr>
              <a:t>ext dinotasikan menjadi fungsi </a:t>
            </a:r>
            <a:r>
              <a:rPr b="1" lang="en" sz="1200">
                <a:solidFill>
                  <a:schemeClr val="dk1"/>
                </a:solidFill>
                <a:latin typeface="Didact Gothic"/>
                <a:ea typeface="Didact Gothic"/>
                <a:cs typeface="Didact Gothic"/>
                <a:sym typeface="Didact Gothic"/>
              </a:rPr>
              <a:t>f</a:t>
            </a:r>
            <a:r>
              <a:rPr lang="en" sz="1200">
                <a:solidFill>
                  <a:schemeClr val="dk1"/>
                </a:solidFill>
                <a:latin typeface="Didact Gothic"/>
                <a:ea typeface="Didact Gothic"/>
                <a:cs typeface="Didact Gothic"/>
                <a:sym typeface="Didact Gothic"/>
              </a:rPr>
              <a:t> maka :</a:t>
            </a:r>
            <a:endParaRPr b="1" sz="1200">
              <a:solidFill>
                <a:schemeClr val="dk1"/>
              </a:solidFill>
              <a:latin typeface="Didact Gothic"/>
              <a:ea typeface="Didact Gothic"/>
              <a:cs typeface="Didact Gothic"/>
              <a:sym typeface="Didact Gothic"/>
            </a:endParaRPr>
          </a:p>
        </p:txBody>
      </p:sp>
      <p:pic>
        <p:nvPicPr>
          <p:cNvPr id="429" name="Google Shape;429;p65"/>
          <p:cNvPicPr preferRelativeResize="0"/>
          <p:nvPr/>
        </p:nvPicPr>
        <p:blipFill>
          <a:blip r:embed="rId3">
            <a:alphaModFix/>
          </a:blip>
          <a:stretch>
            <a:fillRect/>
          </a:stretch>
        </p:blipFill>
        <p:spPr>
          <a:xfrm>
            <a:off x="1464950" y="695950"/>
            <a:ext cx="4724400" cy="847725"/>
          </a:xfrm>
          <a:prstGeom prst="rect">
            <a:avLst/>
          </a:prstGeom>
          <a:noFill/>
          <a:ln>
            <a:noFill/>
          </a:ln>
        </p:spPr>
      </p:pic>
      <p:pic>
        <p:nvPicPr>
          <p:cNvPr id="430" name="Google Shape;430;p65"/>
          <p:cNvPicPr preferRelativeResize="0"/>
          <p:nvPr/>
        </p:nvPicPr>
        <p:blipFill>
          <a:blip r:embed="rId4">
            <a:alphaModFix/>
          </a:blip>
          <a:stretch>
            <a:fillRect/>
          </a:stretch>
        </p:blipFill>
        <p:spPr>
          <a:xfrm>
            <a:off x="1067800" y="2040050"/>
            <a:ext cx="5981700" cy="857250"/>
          </a:xfrm>
          <a:prstGeom prst="rect">
            <a:avLst/>
          </a:prstGeom>
          <a:noFill/>
          <a:ln>
            <a:noFill/>
          </a:ln>
        </p:spPr>
      </p:pic>
      <p:sp>
        <p:nvSpPr>
          <p:cNvPr id="431" name="Google Shape;431;p65"/>
          <p:cNvSpPr txBox="1"/>
          <p:nvPr/>
        </p:nvSpPr>
        <p:spPr>
          <a:xfrm>
            <a:off x="476950" y="30549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Hal ini membuat persamaan (2.29) dapat ditulis sebagai berikut:</a:t>
            </a:r>
            <a:endParaRPr b="1" sz="1200">
              <a:solidFill>
                <a:schemeClr val="dk1"/>
              </a:solidFill>
              <a:latin typeface="Didact Gothic"/>
              <a:ea typeface="Didact Gothic"/>
              <a:cs typeface="Didact Gothic"/>
              <a:sym typeface="Didact Gothic"/>
            </a:endParaRPr>
          </a:p>
        </p:txBody>
      </p:sp>
      <p:pic>
        <p:nvPicPr>
          <p:cNvPr id="432" name="Google Shape;432;p65"/>
          <p:cNvPicPr preferRelativeResize="0"/>
          <p:nvPr/>
        </p:nvPicPr>
        <p:blipFill>
          <a:blip r:embed="rId5">
            <a:alphaModFix/>
          </a:blip>
          <a:stretch>
            <a:fillRect/>
          </a:stretch>
        </p:blipFill>
        <p:spPr>
          <a:xfrm>
            <a:off x="1096375" y="3520175"/>
            <a:ext cx="5924550" cy="118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Metodologi Penelitian</a:t>
            </a:r>
            <a:endParaRPr sz="3300"/>
          </a:p>
        </p:txBody>
      </p:sp>
      <p:sp>
        <p:nvSpPr>
          <p:cNvPr id="438" name="Google Shape;438;p66"/>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III</a:t>
            </a:r>
            <a:endParaRPr sz="6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7"/>
          <p:cNvPicPr preferRelativeResize="0"/>
          <p:nvPr/>
        </p:nvPicPr>
        <p:blipFill>
          <a:blip r:embed="rId3">
            <a:alphaModFix/>
          </a:blip>
          <a:stretch>
            <a:fillRect/>
          </a:stretch>
        </p:blipFill>
        <p:spPr>
          <a:xfrm>
            <a:off x="1741525" y="302850"/>
            <a:ext cx="4728014" cy="4131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8"/>
          <p:cNvSpPr txBox="1"/>
          <p:nvPr>
            <p:ph idx="1" type="body"/>
          </p:nvPr>
        </p:nvSpPr>
        <p:spPr>
          <a:xfrm>
            <a:off x="739800" y="1428975"/>
            <a:ext cx="61455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Penelitian 	: Ns.Ratna Aryani, M.Kep, tahun 2018</a:t>
            </a:r>
            <a:endParaRPr sz="1200"/>
          </a:p>
          <a:p>
            <a:pPr indent="0" lvl="0" marL="0" rtl="0" algn="l">
              <a:spcBef>
                <a:spcPts val="0"/>
              </a:spcBef>
              <a:spcAft>
                <a:spcPts val="0"/>
              </a:spcAft>
              <a:buNone/>
            </a:pPr>
            <a:r>
              <a:rPr lang="en" sz="1200"/>
              <a:t>Akses 		: </a:t>
            </a:r>
            <a:r>
              <a:rPr lang="en" sz="1200" u="sng">
                <a:solidFill>
                  <a:schemeClr val="hlink"/>
                </a:solidFill>
                <a:latin typeface="Courier New"/>
                <a:ea typeface="Courier New"/>
                <a:cs typeface="Courier New"/>
                <a:sym typeface="Courier New"/>
                <a:hlinkClick r:id="rId3"/>
              </a:rPr>
              <a:t>https://github.com/mekas/InjuryDetection</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Format file 	: .xcf (GIMP)</a:t>
            </a:r>
            <a:endParaRPr sz="1200">
              <a:latin typeface="Arial"/>
              <a:ea typeface="Arial"/>
              <a:cs typeface="Arial"/>
              <a:sym typeface="Arial"/>
            </a:endParaRPr>
          </a:p>
        </p:txBody>
      </p:sp>
      <p:sp>
        <p:nvSpPr>
          <p:cNvPr id="449" name="Google Shape;449;p68"/>
          <p:cNvSpPr txBox="1"/>
          <p:nvPr>
            <p:ph type="title"/>
          </p:nvPr>
        </p:nvSpPr>
        <p:spPr>
          <a:xfrm>
            <a:off x="739800" y="696184"/>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3</a:t>
            </a:r>
            <a:r>
              <a:rPr lang="en" sz="3000"/>
              <a:t>.1 Input data citra luka</a:t>
            </a:r>
            <a:endParaRPr sz="3000"/>
          </a:p>
        </p:txBody>
      </p:sp>
      <p:cxnSp>
        <p:nvCxnSpPr>
          <p:cNvPr id="450" name="Google Shape;450;p68"/>
          <p:cNvCxnSpPr/>
          <p:nvPr/>
        </p:nvCxnSpPr>
        <p:spPr>
          <a:xfrm>
            <a:off x="3142225" y="3472838"/>
            <a:ext cx="1419000" cy="0"/>
          </a:xfrm>
          <a:prstGeom prst="straightConnector1">
            <a:avLst/>
          </a:prstGeom>
          <a:noFill/>
          <a:ln cap="flat" cmpd="sng" w="38100">
            <a:solidFill>
              <a:srgbClr val="FFFFFF"/>
            </a:solidFill>
            <a:prstDash val="solid"/>
            <a:round/>
            <a:headEnd len="med" w="med" type="none"/>
            <a:tailEnd len="med" w="med" type="triangle"/>
          </a:ln>
        </p:spPr>
      </p:cxnSp>
      <p:pic>
        <p:nvPicPr>
          <p:cNvPr id="451" name="Google Shape;451;p68"/>
          <p:cNvPicPr preferRelativeResize="0"/>
          <p:nvPr/>
        </p:nvPicPr>
        <p:blipFill>
          <a:blip r:embed="rId4">
            <a:alphaModFix/>
          </a:blip>
          <a:stretch>
            <a:fillRect/>
          </a:stretch>
        </p:blipFill>
        <p:spPr>
          <a:xfrm>
            <a:off x="4792525" y="2134763"/>
            <a:ext cx="1428750" cy="1095375"/>
          </a:xfrm>
          <a:prstGeom prst="rect">
            <a:avLst/>
          </a:prstGeom>
          <a:noFill/>
          <a:ln>
            <a:noFill/>
          </a:ln>
        </p:spPr>
      </p:pic>
      <p:sp>
        <p:nvSpPr>
          <p:cNvPr id="452" name="Google Shape;452;p68"/>
          <p:cNvSpPr txBox="1"/>
          <p:nvPr/>
        </p:nvSpPr>
        <p:spPr>
          <a:xfrm>
            <a:off x="4937513" y="3180163"/>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Layer image</a:t>
            </a:r>
            <a:endParaRPr sz="1200"/>
          </a:p>
        </p:txBody>
      </p:sp>
      <p:pic>
        <p:nvPicPr>
          <p:cNvPr id="453" name="Google Shape;453;p68"/>
          <p:cNvPicPr preferRelativeResize="0"/>
          <p:nvPr/>
        </p:nvPicPr>
        <p:blipFill>
          <a:blip r:embed="rId5">
            <a:alphaModFix/>
          </a:blip>
          <a:stretch>
            <a:fillRect/>
          </a:stretch>
        </p:blipFill>
        <p:spPr>
          <a:xfrm>
            <a:off x="1146950" y="2608175"/>
            <a:ext cx="1638300" cy="1657350"/>
          </a:xfrm>
          <a:prstGeom prst="rect">
            <a:avLst/>
          </a:prstGeom>
          <a:noFill/>
          <a:ln>
            <a:noFill/>
          </a:ln>
        </p:spPr>
      </p:pic>
      <p:pic>
        <p:nvPicPr>
          <p:cNvPr id="454" name="Google Shape;454;p68"/>
          <p:cNvPicPr preferRelativeResize="0"/>
          <p:nvPr/>
        </p:nvPicPr>
        <p:blipFill>
          <a:blip r:embed="rId6">
            <a:alphaModFix/>
          </a:blip>
          <a:stretch>
            <a:fillRect/>
          </a:stretch>
        </p:blipFill>
        <p:spPr>
          <a:xfrm>
            <a:off x="6883025" y="2134772"/>
            <a:ext cx="1428750" cy="1095375"/>
          </a:xfrm>
          <a:prstGeom prst="rect">
            <a:avLst/>
          </a:prstGeom>
          <a:noFill/>
          <a:ln>
            <a:noFill/>
          </a:ln>
        </p:spPr>
      </p:pic>
      <p:sp>
        <p:nvSpPr>
          <p:cNvPr id="455" name="Google Shape;455;p68"/>
          <p:cNvSpPr txBox="1"/>
          <p:nvPr/>
        </p:nvSpPr>
        <p:spPr>
          <a:xfrm>
            <a:off x="7013913" y="3230138"/>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Layer region</a:t>
            </a:r>
            <a:endParaRPr sz="1200"/>
          </a:p>
        </p:txBody>
      </p:sp>
      <p:pic>
        <p:nvPicPr>
          <p:cNvPr id="456" name="Google Shape;456;p68"/>
          <p:cNvPicPr preferRelativeResize="0"/>
          <p:nvPr/>
        </p:nvPicPr>
        <p:blipFill>
          <a:blip r:embed="rId7">
            <a:alphaModFix/>
          </a:blip>
          <a:stretch>
            <a:fillRect/>
          </a:stretch>
        </p:blipFill>
        <p:spPr>
          <a:xfrm>
            <a:off x="5896150" y="3549475"/>
            <a:ext cx="1297025" cy="1145175"/>
          </a:xfrm>
          <a:prstGeom prst="rect">
            <a:avLst/>
          </a:prstGeom>
          <a:noFill/>
          <a:ln>
            <a:noFill/>
          </a:ln>
        </p:spPr>
      </p:pic>
      <p:sp>
        <p:nvSpPr>
          <p:cNvPr id="457" name="Google Shape;457;p68"/>
          <p:cNvSpPr txBox="1"/>
          <p:nvPr/>
        </p:nvSpPr>
        <p:spPr>
          <a:xfrm>
            <a:off x="6221263" y="4694638"/>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path</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9"/>
          <p:cNvSpPr txBox="1"/>
          <p:nvPr>
            <p:ph idx="1" type="body"/>
          </p:nvPr>
        </p:nvSpPr>
        <p:spPr>
          <a:xfrm>
            <a:off x="852525" y="1265450"/>
            <a:ext cx="75081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rial"/>
                <a:ea typeface="Arial"/>
                <a:cs typeface="Arial"/>
                <a:sym typeface="Arial"/>
              </a:rPr>
              <a:t>Metode mendapatkan ground truth menggunakan fitur “stroke path” dari GIMP</a:t>
            </a:r>
            <a:endParaRPr sz="1200">
              <a:latin typeface="Arial"/>
              <a:ea typeface="Arial"/>
              <a:cs typeface="Arial"/>
              <a:sym typeface="Arial"/>
            </a:endParaRPr>
          </a:p>
        </p:txBody>
      </p:sp>
      <p:sp>
        <p:nvSpPr>
          <p:cNvPr id="463" name="Google Shape;463;p69"/>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3.1.1 </a:t>
            </a:r>
            <a:r>
              <a:rPr i="1" lang="en" sz="2000"/>
              <a:t>Ground truth</a:t>
            </a:r>
            <a:endParaRPr i="1" sz="2000"/>
          </a:p>
        </p:txBody>
      </p:sp>
      <p:pic>
        <p:nvPicPr>
          <p:cNvPr id="464" name="Google Shape;464;p69"/>
          <p:cNvPicPr preferRelativeResize="0"/>
          <p:nvPr/>
        </p:nvPicPr>
        <p:blipFill>
          <a:blip r:embed="rId3">
            <a:alphaModFix/>
          </a:blip>
          <a:stretch>
            <a:fillRect/>
          </a:stretch>
        </p:blipFill>
        <p:spPr>
          <a:xfrm>
            <a:off x="1014413" y="2095900"/>
            <a:ext cx="7115175" cy="1924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0"/>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3.1.2 Inisialisasi kurva awal </a:t>
            </a:r>
            <a:r>
              <a:rPr i="1" lang="en" sz="2000"/>
              <a:t>Active Contour</a:t>
            </a:r>
            <a:endParaRPr i="1" sz="2000"/>
          </a:p>
        </p:txBody>
      </p:sp>
      <p:sp>
        <p:nvSpPr>
          <p:cNvPr id="470" name="Google Shape;470;p70"/>
          <p:cNvSpPr txBox="1"/>
          <p:nvPr>
            <p:ph idx="1" type="body"/>
          </p:nvPr>
        </p:nvSpPr>
        <p:spPr>
          <a:xfrm>
            <a:off x="5473475" y="1173225"/>
            <a:ext cx="3338100" cy="129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rial"/>
                <a:ea typeface="Arial"/>
                <a:cs typeface="Arial"/>
                <a:sym typeface="Arial"/>
              </a:rPr>
              <a:t>Inisialisasi manual</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cr	: center_row</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cc 	: center_column</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r 	: jari-jari</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pic>
        <p:nvPicPr>
          <p:cNvPr id="471" name="Google Shape;471;p70"/>
          <p:cNvPicPr preferRelativeResize="0"/>
          <p:nvPr/>
        </p:nvPicPr>
        <p:blipFill>
          <a:blip r:embed="rId3">
            <a:alphaModFix/>
          </a:blip>
          <a:stretch>
            <a:fillRect/>
          </a:stretch>
        </p:blipFill>
        <p:spPr>
          <a:xfrm>
            <a:off x="739800" y="862334"/>
            <a:ext cx="4768871" cy="403439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3.2 </a:t>
            </a:r>
            <a:r>
              <a:rPr lang="en" sz="2000"/>
              <a:t>Deteksi keliling menggunakan Active Contour</a:t>
            </a:r>
            <a:endParaRPr i="1" sz="2000"/>
          </a:p>
        </p:txBody>
      </p:sp>
      <p:pic>
        <p:nvPicPr>
          <p:cNvPr id="477" name="Google Shape;477;p71"/>
          <p:cNvPicPr preferRelativeResize="0"/>
          <p:nvPr/>
        </p:nvPicPr>
        <p:blipFill>
          <a:blip r:embed="rId3">
            <a:alphaModFix/>
          </a:blip>
          <a:stretch>
            <a:fillRect/>
          </a:stretch>
        </p:blipFill>
        <p:spPr>
          <a:xfrm>
            <a:off x="2775875" y="966109"/>
            <a:ext cx="3255019" cy="4034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idx="1" type="body"/>
          </p:nvPr>
        </p:nvSpPr>
        <p:spPr>
          <a:xfrm>
            <a:off x="653775" y="1375750"/>
            <a:ext cx="68238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Tidak ada aturan dalam menentukan α dan β</a:t>
            </a:r>
            <a:endParaRPr/>
          </a:p>
          <a:p>
            <a:pPr indent="0" lvl="0" marL="0" rtl="0" algn="l">
              <a:spcBef>
                <a:spcPts val="0"/>
              </a:spcBef>
              <a:spcAft>
                <a:spcPts val="0"/>
              </a:spcAft>
              <a:buNone/>
            </a:pPr>
            <a:r>
              <a:rPr lang="en"/>
              <a:t>semakin kecil nilai α mengakibatkan jarak ti</a:t>
            </a:r>
            <a:r>
              <a:rPr lang="en"/>
              <a:t>a</a:t>
            </a:r>
            <a:r>
              <a:rPr lang="en"/>
              <a:t>p titik pada kurva semakin tidak teratur </a:t>
            </a:r>
            <a:endParaRPr/>
          </a:p>
          <a:p>
            <a:pPr indent="0" lvl="0" marL="0" rtl="0" algn="l">
              <a:spcBef>
                <a:spcPts val="0"/>
              </a:spcBef>
              <a:spcAft>
                <a:spcPts val="0"/>
              </a:spcAft>
              <a:buNone/>
            </a:pPr>
            <a:r>
              <a:rPr lang="en"/>
              <a:t>semakin kecil nilai β akan menyebabkan bentuk kurva menjadi semakin tidak smooth</a:t>
            </a:r>
            <a:endParaRPr/>
          </a:p>
        </p:txBody>
      </p:sp>
      <p:sp>
        <p:nvSpPr>
          <p:cNvPr id="211" name="Google Shape;211;p3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Cara menentukan alpha dan beta</a:t>
            </a:r>
            <a:endParaRPr sz="3000"/>
          </a:p>
        </p:txBody>
      </p:sp>
      <p:pic>
        <p:nvPicPr>
          <p:cNvPr id="212" name="Google Shape;212;p36"/>
          <p:cNvPicPr preferRelativeResize="0"/>
          <p:nvPr/>
        </p:nvPicPr>
        <p:blipFill rotWithShape="1">
          <a:blip r:embed="rId3">
            <a:alphaModFix/>
          </a:blip>
          <a:srcRect b="25128" l="0" r="0" t="26285"/>
          <a:stretch/>
        </p:blipFill>
        <p:spPr>
          <a:xfrm>
            <a:off x="680725" y="2219150"/>
            <a:ext cx="1576025" cy="1361350"/>
          </a:xfrm>
          <a:prstGeom prst="rect">
            <a:avLst/>
          </a:prstGeom>
          <a:noFill/>
          <a:ln>
            <a:noFill/>
          </a:ln>
        </p:spPr>
      </p:pic>
      <p:sp>
        <p:nvSpPr>
          <p:cNvPr id="213" name="Google Shape;213;p36"/>
          <p:cNvSpPr txBox="1"/>
          <p:nvPr>
            <p:ph idx="1" type="body"/>
          </p:nvPr>
        </p:nvSpPr>
        <p:spPr>
          <a:xfrm>
            <a:off x="653775" y="376875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a:t>
            </a:r>
            <a:r>
              <a:rPr lang="en"/>
              <a:t> = </a:t>
            </a:r>
            <a:r>
              <a:rPr lang="en" sz="1050">
                <a:solidFill>
                  <a:srgbClr val="B5CEA8"/>
                </a:solidFill>
                <a:highlight>
                  <a:srgbClr val="1E1E1E"/>
                </a:highlight>
                <a:latin typeface="Courier New"/>
                <a:ea typeface="Courier New"/>
                <a:cs typeface="Courier New"/>
                <a:sym typeface="Courier New"/>
              </a:rPr>
              <a:t>0.015 </a:t>
            </a:r>
            <a:r>
              <a:rPr lang="en"/>
              <a:t>β = </a:t>
            </a:r>
            <a:r>
              <a:rPr lang="en" sz="1050">
                <a:solidFill>
                  <a:srgbClr val="B5CEA8"/>
                </a:solidFill>
                <a:highlight>
                  <a:srgbClr val="1E1E1E"/>
                </a:highlight>
                <a:latin typeface="Courier New"/>
                <a:ea typeface="Courier New"/>
                <a:cs typeface="Courier New"/>
                <a:sym typeface="Courier New"/>
              </a:rPr>
              <a:t>10</a:t>
            </a:r>
            <a:endParaRPr/>
          </a:p>
        </p:txBody>
      </p:sp>
      <p:pic>
        <p:nvPicPr>
          <p:cNvPr id="214" name="Google Shape;214;p36"/>
          <p:cNvPicPr preferRelativeResize="0"/>
          <p:nvPr/>
        </p:nvPicPr>
        <p:blipFill rotWithShape="1">
          <a:blip r:embed="rId4">
            <a:alphaModFix/>
          </a:blip>
          <a:srcRect b="23775" l="0" r="0" t="27673"/>
          <a:stretch/>
        </p:blipFill>
        <p:spPr>
          <a:xfrm>
            <a:off x="2881075" y="2219688"/>
            <a:ext cx="1576025" cy="1360270"/>
          </a:xfrm>
          <a:prstGeom prst="rect">
            <a:avLst/>
          </a:prstGeom>
          <a:noFill/>
          <a:ln>
            <a:noFill/>
          </a:ln>
        </p:spPr>
      </p:pic>
      <p:sp>
        <p:nvSpPr>
          <p:cNvPr id="215" name="Google Shape;215;p36"/>
          <p:cNvSpPr txBox="1"/>
          <p:nvPr>
            <p:ph idx="1" type="body"/>
          </p:nvPr>
        </p:nvSpPr>
        <p:spPr>
          <a:xfrm>
            <a:off x="2999188" y="376875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 = </a:t>
            </a:r>
            <a:r>
              <a:rPr lang="en" sz="1050">
                <a:solidFill>
                  <a:srgbClr val="B5CEA8"/>
                </a:solidFill>
                <a:highlight>
                  <a:srgbClr val="1E1E1E"/>
                </a:highlight>
                <a:latin typeface="Courier New"/>
                <a:ea typeface="Courier New"/>
                <a:cs typeface="Courier New"/>
                <a:sym typeface="Courier New"/>
              </a:rPr>
              <a:t>0.015 </a:t>
            </a:r>
            <a:r>
              <a:rPr lang="en"/>
              <a:t>β = </a:t>
            </a:r>
            <a:r>
              <a:rPr lang="en" sz="1050">
                <a:solidFill>
                  <a:srgbClr val="B5CEA8"/>
                </a:solidFill>
                <a:highlight>
                  <a:srgbClr val="1E1E1E"/>
                </a:highlight>
                <a:latin typeface="Courier New"/>
                <a:ea typeface="Courier New"/>
                <a:cs typeface="Courier New"/>
                <a:sym typeface="Courier New"/>
              </a:rPr>
              <a:t>0</a:t>
            </a:r>
            <a:endParaRPr/>
          </a:p>
        </p:txBody>
      </p:sp>
      <p:pic>
        <p:nvPicPr>
          <p:cNvPr id="216" name="Google Shape;216;p36"/>
          <p:cNvPicPr preferRelativeResize="0"/>
          <p:nvPr/>
        </p:nvPicPr>
        <p:blipFill rotWithShape="1">
          <a:blip r:embed="rId5">
            <a:alphaModFix/>
          </a:blip>
          <a:srcRect b="24741" l="0" r="0" t="31490"/>
          <a:stretch/>
        </p:blipFill>
        <p:spPr>
          <a:xfrm>
            <a:off x="4988250" y="2200338"/>
            <a:ext cx="1797924" cy="1398975"/>
          </a:xfrm>
          <a:prstGeom prst="rect">
            <a:avLst/>
          </a:prstGeom>
          <a:noFill/>
          <a:ln>
            <a:noFill/>
          </a:ln>
        </p:spPr>
      </p:pic>
      <p:sp>
        <p:nvSpPr>
          <p:cNvPr id="217" name="Google Shape;217;p36"/>
          <p:cNvSpPr txBox="1"/>
          <p:nvPr>
            <p:ph idx="1" type="body"/>
          </p:nvPr>
        </p:nvSpPr>
        <p:spPr>
          <a:xfrm>
            <a:off x="5217300" y="370270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 = </a:t>
            </a:r>
            <a:r>
              <a:rPr lang="en" sz="1050">
                <a:solidFill>
                  <a:srgbClr val="B5CEA8"/>
                </a:solidFill>
                <a:highlight>
                  <a:srgbClr val="1E1E1E"/>
                </a:highlight>
                <a:latin typeface="Courier New"/>
                <a:ea typeface="Courier New"/>
                <a:cs typeface="Courier New"/>
                <a:sym typeface="Courier New"/>
              </a:rPr>
              <a:t>0.1 </a:t>
            </a:r>
            <a:r>
              <a:rPr lang="en"/>
              <a:t>β = </a:t>
            </a:r>
            <a:r>
              <a:rPr lang="en" sz="1050">
                <a:solidFill>
                  <a:srgbClr val="B5CEA8"/>
                </a:solidFill>
                <a:highlight>
                  <a:srgbClr val="1E1E1E"/>
                </a:highlight>
                <a:latin typeface="Courier New"/>
                <a:ea typeface="Courier New"/>
                <a:cs typeface="Courier New"/>
                <a:sym typeface="Courier New"/>
              </a:rPr>
              <a:t>10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2"/>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3.3 Validasi</a:t>
            </a:r>
            <a:endParaRPr i="1" sz="2000"/>
          </a:p>
        </p:txBody>
      </p:sp>
      <p:sp>
        <p:nvSpPr>
          <p:cNvPr id="483" name="Google Shape;483;p72"/>
          <p:cNvSpPr txBox="1"/>
          <p:nvPr>
            <p:ph idx="1" type="body"/>
          </p:nvPr>
        </p:nvSpPr>
        <p:spPr>
          <a:xfrm>
            <a:off x="811525" y="1270275"/>
            <a:ext cx="7124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Validasi yang penulis gunakan adalah dengan cara menghitung selisih piksel dari area kurva akhir snake dengan area ground truth. Semakin kecil nilai selisihnya (dalam satuan piksel) maka semakin bagus.</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3"/>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Hasil Dan Pembahasan</a:t>
            </a:r>
            <a:endParaRPr sz="3300"/>
          </a:p>
        </p:txBody>
      </p:sp>
      <p:sp>
        <p:nvSpPr>
          <p:cNvPr id="489" name="Google Shape;489;p73"/>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IV</a:t>
            </a:r>
            <a:endParaRPr sz="6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4"/>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4.1 Pengolahan data citra input</a:t>
            </a:r>
            <a:endParaRPr i="1" sz="2000"/>
          </a:p>
        </p:txBody>
      </p:sp>
      <p:sp>
        <p:nvSpPr>
          <p:cNvPr id="495" name="Google Shape;495;p74"/>
          <p:cNvSpPr txBox="1"/>
          <p:nvPr>
            <p:ph idx="1" type="body"/>
          </p:nvPr>
        </p:nvSpPr>
        <p:spPr>
          <a:xfrm>
            <a:off x="811525" y="1270275"/>
            <a:ext cx="71247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Pemilihan data sebagai sampel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Untuk masing masing citra luka(hitam-merah-kuning) dipilih minimal 4 citra. </a:t>
            </a:r>
            <a:endParaRPr sz="1200"/>
          </a:p>
          <a:p>
            <a:pPr indent="0" lvl="0" marL="0" rtl="0" algn="l">
              <a:spcBef>
                <a:spcPts val="0"/>
              </a:spcBef>
              <a:spcAft>
                <a:spcPts val="0"/>
              </a:spcAft>
              <a:buNone/>
            </a:pPr>
            <a:r>
              <a:rPr lang="en" sz="1200"/>
              <a:t>2. Citra luka yang dipilih memenuhi resolusi maksimal 720p secara tinggi/lebar. </a:t>
            </a:r>
            <a:endParaRPr sz="1200"/>
          </a:p>
          <a:p>
            <a:pPr indent="0" lvl="0" marL="0" rtl="0" algn="l">
              <a:spcBef>
                <a:spcPts val="0"/>
              </a:spcBef>
              <a:spcAft>
                <a:spcPts val="0"/>
              </a:spcAft>
              <a:buNone/>
            </a:pPr>
            <a:r>
              <a:rPr lang="en" sz="1200"/>
              <a:t>3. Citra luka diproses menjadi citra luka grayscale</a:t>
            </a:r>
            <a:endParaRPr sz="1200"/>
          </a:p>
        </p:txBody>
      </p:sp>
      <p:pic>
        <p:nvPicPr>
          <p:cNvPr id="496" name="Google Shape;496;p74"/>
          <p:cNvPicPr preferRelativeResize="0"/>
          <p:nvPr/>
        </p:nvPicPr>
        <p:blipFill>
          <a:blip r:embed="rId3">
            <a:alphaModFix/>
          </a:blip>
          <a:stretch>
            <a:fillRect/>
          </a:stretch>
        </p:blipFill>
        <p:spPr>
          <a:xfrm>
            <a:off x="1939000" y="2446250"/>
            <a:ext cx="4530993" cy="2460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5"/>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4.2 </a:t>
            </a:r>
            <a:r>
              <a:rPr lang="en" sz="2000"/>
              <a:t>Deteksi keliling menggunakan </a:t>
            </a:r>
            <a:r>
              <a:rPr i="1" lang="en" sz="2000"/>
              <a:t>active contour</a:t>
            </a:r>
            <a:endParaRPr i="1" sz="2000"/>
          </a:p>
        </p:txBody>
      </p:sp>
      <p:sp>
        <p:nvSpPr>
          <p:cNvPr id="502" name="Google Shape;502;p75"/>
          <p:cNvSpPr txBox="1"/>
          <p:nvPr>
            <p:ph idx="1" type="body"/>
          </p:nvPr>
        </p:nvSpPr>
        <p:spPr>
          <a:xfrm>
            <a:off x="811525" y="1270275"/>
            <a:ext cx="7124700" cy="27705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 sz="1200"/>
              <a:t>Catatan pada saat proses deteksi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Proses deteksi keliling luka menggunakan active contour versi integer dan metode active contour yang ditambahkan interpolasi yang datanya berupa nilai float.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Proses deteksi sesuai dengan diagram alir metode active contour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Inisialisasi kurva snake dilakukan dengan menggambar lingkaran dan inisialisasi manual menggunakan GIMP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Inisialisasi kurva snake dilakukan dengan manual menggunakan GIMP  mengalami kendala pada saat membaca koordinat dari kurva GIMP (belum dapat dilakukan)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Memakai fungsi RectbivariateSpline milik scipy untuk proses interpolasi</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6"/>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4.2 Deteksi keliling menggunakan </a:t>
            </a:r>
            <a:r>
              <a:rPr i="1" lang="en" sz="2000"/>
              <a:t>active contour</a:t>
            </a:r>
            <a:endParaRPr i="1" sz="2000"/>
          </a:p>
        </p:txBody>
      </p:sp>
      <p:pic>
        <p:nvPicPr>
          <p:cNvPr id="508" name="Google Shape;508;p76"/>
          <p:cNvPicPr preferRelativeResize="0"/>
          <p:nvPr/>
        </p:nvPicPr>
        <p:blipFill>
          <a:blip r:embed="rId3">
            <a:alphaModFix/>
          </a:blip>
          <a:stretch>
            <a:fillRect/>
          </a:stretch>
        </p:blipFill>
        <p:spPr>
          <a:xfrm>
            <a:off x="928450" y="1649900"/>
            <a:ext cx="7040400" cy="1998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4.3 Rancangan Eksperimen</a:t>
            </a:r>
            <a:endParaRPr i="1" sz="2000"/>
          </a:p>
        </p:txBody>
      </p:sp>
      <p:sp>
        <p:nvSpPr>
          <p:cNvPr id="514" name="Google Shape;514;p77"/>
          <p:cNvSpPr txBox="1"/>
          <p:nvPr>
            <p:ph idx="1" type="body"/>
          </p:nvPr>
        </p:nvSpPr>
        <p:spPr>
          <a:xfrm>
            <a:off x="811525" y="1270275"/>
            <a:ext cx="7124700" cy="11082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mencatat parameter hingga visualisasi hasil dari proses deteksi dalam bentuk tabel.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kurva akhir yang ditunjukkan hanya hasil dari proses deteksi menggunakan inisialisasi lingkaran.</a:t>
            </a: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8"/>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a:t>
            </a:r>
            <a:r>
              <a:rPr lang="en" sz="2000"/>
              <a:t>encatat parameter yang digunakan dalam proses deteksi</a:t>
            </a:r>
            <a:endParaRPr i="1" sz="2000"/>
          </a:p>
        </p:txBody>
      </p:sp>
      <p:pic>
        <p:nvPicPr>
          <p:cNvPr id="520" name="Google Shape;520;p78"/>
          <p:cNvPicPr preferRelativeResize="0"/>
          <p:nvPr/>
        </p:nvPicPr>
        <p:blipFill rotWithShape="1">
          <a:blip r:embed="rId3">
            <a:alphaModFix/>
          </a:blip>
          <a:srcRect b="17505" l="0" r="0" t="0"/>
          <a:stretch/>
        </p:blipFill>
        <p:spPr>
          <a:xfrm>
            <a:off x="739800" y="781900"/>
            <a:ext cx="7312324" cy="2029600"/>
          </a:xfrm>
          <a:prstGeom prst="rect">
            <a:avLst/>
          </a:prstGeom>
          <a:noFill/>
          <a:ln>
            <a:noFill/>
          </a:ln>
        </p:spPr>
      </p:pic>
      <p:pic>
        <p:nvPicPr>
          <p:cNvPr id="521" name="Google Shape;521;p78"/>
          <p:cNvPicPr preferRelativeResize="0"/>
          <p:nvPr/>
        </p:nvPicPr>
        <p:blipFill>
          <a:blip r:embed="rId4">
            <a:alphaModFix/>
          </a:blip>
          <a:stretch>
            <a:fillRect/>
          </a:stretch>
        </p:blipFill>
        <p:spPr>
          <a:xfrm>
            <a:off x="759275" y="2977200"/>
            <a:ext cx="7273384" cy="1933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9"/>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Memvisualisasikan hasil dari deteksi</a:t>
            </a:r>
            <a:endParaRPr i="1" sz="2000"/>
          </a:p>
        </p:txBody>
      </p:sp>
      <p:pic>
        <p:nvPicPr>
          <p:cNvPr id="527" name="Google Shape;527;p79"/>
          <p:cNvPicPr preferRelativeResize="0"/>
          <p:nvPr/>
        </p:nvPicPr>
        <p:blipFill>
          <a:blip r:embed="rId3">
            <a:alphaModFix/>
          </a:blip>
          <a:stretch>
            <a:fillRect/>
          </a:stretch>
        </p:blipFill>
        <p:spPr>
          <a:xfrm>
            <a:off x="739800" y="1172950"/>
            <a:ext cx="7097250" cy="310221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0"/>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Memvisualisasikan sualisasi area kurva akhir</a:t>
            </a:r>
            <a:endParaRPr i="1" sz="2000"/>
          </a:p>
        </p:txBody>
      </p:sp>
      <p:pic>
        <p:nvPicPr>
          <p:cNvPr id="533" name="Google Shape;533;p80"/>
          <p:cNvPicPr preferRelativeResize="0"/>
          <p:nvPr/>
        </p:nvPicPr>
        <p:blipFill>
          <a:blip r:embed="rId3">
            <a:alphaModFix/>
          </a:blip>
          <a:stretch>
            <a:fillRect/>
          </a:stretch>
        </p:blipFill>
        <p:spPr>
          <a:xfrm>
            <a:off x="923475" y="947300"/>
            <a:ext cx="6962775" cy="3876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1"/>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Kesimpulan dan Saran</a:t>
            </a:r>
            <a:endParaRPr sz="3300"/>
          </a:p>
        </p:txBody>
      </p:sp>
      <p:sp>
        <p:nvSpPr>
          <p:cNvPr id="539" name="Google Shape;539;p81"/>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V</a:t>
            </a:r>
            <a:endParaRPr sz="6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Review Hasil Sidang SPS</a:t>
            </a:r>
            <a:endParaRPr sz="33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2"/>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5.1</a:t>
            </a:r>
            <a:r>
              <a:rPr lang="en" sz="2000"/>
              <a:t> Kesimpulan</a:t>
            </a:r>
            <a:endParaRPr i="1" sz="2000"/>
          </a:p>
        </p:txBody>
      </p:sp>
      <p:sp>
        <p:nvSpPr>
          <p:cNvPr id="545" name="Google Shape;545;p82"/>
          <p:cNvSpPr txBox="1"/>
          <p:nvPr>
            <p:ph idx="1" type="body"/>
          </p:nvPr>
        </p:nvSpPr>
        <p:spPr>
          <a:xfrm>
            <a:off x="811525" y="1270275"/>
            <a:ext cx="7124700" cy="3324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Penulis mengimplementasi metode active contour dan active contour yang ditambahkan interpolasi preprocessing dalam kasus deteksi keliling luka.</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Hasil kurva akhir didapatkan dari deteksi dengan inisialisasi kurva awal lingkaran.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Jika dilihat secara visual hasil deteksi untuk kategori luka hitam mengunakan metode active contour versi interpolasi lebih baik jika dibandingkan metode active contour versi integer.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terletak diatas kulit sebagai backgroundnya (luka tertutup).</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memiliki bentuk mendekati lingkaran.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Tidak ada hasil yang bagus dari deteksi mengunakan metode active contour versi interpolasi dan versi integer untuk kategori luka merah dan luka kuning.</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3"/>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5.1 Saran</a:t>
            </a:r>
            <a:endParaRPr i="1" sz="2000"/>
          </a:p>
        </p:txBody>
      </p:sp>
      <p:sp>
        <p:nvSpPr>
          <p:cNvPr id="551" name="Google Shape;551;p83"/>
          <p:cNvSpPr txBox="1"/>
          <p:nvPr>
            <p:ph idx="1" type="body"/>
          </p:nvPr>
        </p:nvSpPr>
        <p:spPr>
          <a:xfrm>
            <a:off x="811525" y="1270275"/>
            <a:ext cx="7124700" cy="277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data citra luka karena hasil penelitian ini menunjukan bahwa kedua metode active contour tidak bekerja dengan baik untuk kategori luka kuning dan luka merah.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inisialisasi kurva secara manual.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metode interpolasi RectBivariateSpline milik scipy.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terletak diatas kulit sebagai backgroundnya (luka tertutup).</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Meningkatkan ruang lingkup penelitian dari hanya mengimplementasi dan membandingkan metode active contour asli dengan active contour yang ditambahkan interpolasi menjadi menemukan metode perbaikan active contour yang bekerja pada kasus deteksi keliling luka.</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Jumlah Iterasi</a:t>
            </a:r>
            <a:endParaRPr sz="3000"/>
          </a:p>
        </p:txBody>
      </p:sp>
      <p:sp>
        <p:nvSpPr>
          <p:cNvPr id="228" name="Google Shape;228;p38"/>
          <p:cNvSpPr txBox="1"/>
          <p:nvPr>
            <p:ph idx="1" type="body"/>
          </p:nvPr>
        </p:nvSpPr>
        <p:spPr>
          <a:xfrm>
            <a:off x="653775" y="1375750"/>
            <a:ext cx="68238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Dasar menentukan jumlah iterasi pada saat update iterasi kurva</a:t>
            </a:r>
            <a:endParaRPr/>
          </a:p>
          <a:p>
            <a:pPr indent="-298450" lvl="0" marL="457200" rtl="0" algn="l">
              <a:spcBef>
                <a:spcPts val="0"/>
              </a:spcBef>
              <a:spcAft>
                <a:spcPts val="0"/>
              </a:spcAft>
              <a:buSzPts val="1100"/>
              <a:buChar char="-"/>
            </a:pPr>
            <a:r>
              <a:rPr lang="en"/>
              <a:t>Mulai dari iterasi rendah</a:t>
            </a:r>
            <a:endParaRPr/>
          </a:p>
          <a:p>
            <a:pPr indent="-298450" lvl="0" marL="457200" rtl="0" algn="l">
              <a:spcBef>
                <a:spcPts val="0"/>
              </a:spcBef>
              <a:spcAft>
                <a:spcPts val="0"/>
              </a:spcAft>
              <a:buSzPts val="1100"/>
              <a:buChar char="-"/>
            </a:pPr>
            <a:r>
              <a:rPr lang="en"/>
              <a:t>Iterasi di stop ketika sudah sampai pada kontur kurva yang diinginkan</a:t>
            </a:r>
            <a:endParaRPr/>
          </a:p>
        </p:txBody>
      </p:sp>
      <p:pic>
        <p:nvPicPr>
          <p:cNvPr id="229" name="Google Shape;229;p38"/>
          <p:cNvPicPr preferRelativeResize="0"/>
          <p:nvPr/>
        </p:nvPicPr>
        <p:blipFill>
          <a:blip r:embed="rId3">
            <a:alphaModFix/>
          </a:blip>
          <a:stretch>
            <a:fillRect/>
          </a:stretch>
        </p:blipFill>
        <p:spPr>
          <a:xfrm>
            <a:off x="700800" y="2239950"/>
            <a:ext cx="1897475" cy="1477500"/>
          </a:xfrm>
          <a:prstGeom prst="rect">
            <a:avLst/>
          </a:prstGeom>
          <a:noFill/>
          <a:ln>
            <a:noFill/>
          </a:ln>
        </p:spPr>
      </p:pic>
      <p:pic>
        <p:nvPicPr>
          <p:cNvPr id="230" name="Google Shape;230;p38"/>
          <p:cNvPicPr preferRelativeResize="0"/>
          <p:nvPr/>
        </p:nvPicPr>
        <p:blipFill>
          <a:blip r:embed="rId4">
            <a:alphaModFix/>
          </a:blip>
          <a:stretch>
            <a:fillRect/>
          </a:stretch>
        </p:blipFill>
        <p:spPr>
          <a:xfrm>
            <a:off x="3155000" y="2239950"/>
            <a:ext cx="1897475" cy="1477504"/>
          </a:xfrm>
          <a:prstGeom prst="rect">
            <a:avLst/>
          </a:prstGeom>
          <a:noFill/>
          <a:ln>
            <a:noFill/>
          </a:ln>
        </p:spPr>
      </p:pic>
      <p:pic>
        <p:nvPicPr>
          <p:cNvPr id="231" name="Google Shape;231;p38"/>
          <p:cNvPicPr preferRelativeResize="0"/>
          <p:nvPr/>
        </p:nvPicPr>
        <p:blipFill>
          <a:blip r:embed="rId5">
            <a:alphaModFix/>
          </a:blip>
          <a:stretch>
            <a:fillRect/>
          </a:stretch>
        </p:blipFill>
        <p:spPr>
          <a:xfrm>
            <a:off x="5684450" y="2239950"/>
            <a:ext cx="1897475" cy="1477504"/>
          </a:xfrm>
          <a:prstGeom prst="rect">
            <a:avLst/>
          </a:prstGeom>
          <a:noFill/>
          <a:ln>
            <a:noFill/>
          </a:ln>
        </p:spPr>
      </p:pic>
      <p:sp>
        <p:nvSpPr>
          <p:cNvPr id="232" name="Google Shape;232;p38"/>
          <p:cNvSpPr txBox="1"/>
          <p:nvPr>
            <p:ph idx="1" type="body"/>
          </p:nvPr>
        </p:nvSpPr>
        <p:spPr>
          <a:xfrm>
            <a:off x="945275" y="3860450"/>
            <a:ext cx="10482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50</a:t>
            </a:r>
            <a:endParaRPr/>
          </a:p>
        </p:txBody>
      </p:sp>
      <p:sp>
        <p:nvSpPr>
          <p:cNvPr id="233" name="Google Shape;233;p38"/>
          <p:cNvSpPr txBox="1"/>
          <p:nvPr>
            <p:ph idx="1" type="body"/>
          </p:nvPr>
        </p:nvSpPr>
        <p:spPr>
          <a:xfrm>
            <a:off x="3541575" y="3916875"/>
            <a:ext cx="12351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300</a:t>
            </a:r>
            <a:endParaRPr/>
          </a:p>
        </p:txBody>
      </p:sp>
      <p:sp>
        <p:nvSpPr>
          <p:cNvPr id="234" name="Google Shape;234;p38"/>
          <p:cNvSpPr txBox="1"/>
          <p:nvPr>
            <p:ph idx="1" type="body"/>
          </p:nvPr>
        </p:nvSpPr>
        <p:spPr>
          <a:xfrm>
            <a:off x="6015638" y="3916875"/>
            <a:ext cx="12351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800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Mengapa metode active contour yang dipilih dalam mendeteksi tepi luka</a:t>
            </a:r>
            <a:endParaRPr sz="2400"/>
          </a:p>
        </p:txBody>
      </p:sp>
      <p:pic>
        <p:nvPicPr>
          <p:cNvPr id="240" name="Google Shape;240;p39"/>
          <p:cNvPicPr preferRelativeResize="0"/>
          <p:nvPr/>
        </p:nvPicPr>
        <p:blipFill>
          <a:blip r:embed="rId3">
            <a:alphaModFix/>
          </a:blip>
          <a:stretch>
            <a:fillRect/>
          </a:stretch>
        </p:blipFill>
        <p:spPr>
          <a:xfrm>
            <a:off x="4603100" y="2039900"/>
            <a:ext cx="2411303" cy="1877600"/>
          </a:xfrm>
          <a:prstGeom prst="rect">
            <a:avLst/>
          </a:prstGeom>
          <a:noFill/>
          <a:ln>
            <a:noFill/>
          </a:ln>
        </p:spPr>
      </p:pic>
      <p:pic>
        <p:nvPicPr>
          <p:cNvPr id="241" name="Google Shape;241;p39"/>
          <p:cNvPicPr preferRelativeResize="0"/>
          <p:nvPr/>
        </p:nvPicPr>
        <p:blipFill>
          <a:blip r:embed="rId4">
            <a:alphaModFix/>
          </a:blip>
          <a:stretch>
            <a:fillRect/>
          </a:stretch>
        </p:blipFill>
        <p:spPr>
          <a:xfrm>
            <a:off x="1180350" y="2039888"/>
            <a:ext cx="2411325" cy="187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Di penelitian sejenis, berapa jumlah data citra yang dibutuhkan</a:t>
            </a:r>
            <a:endParaRPr sz="2500"/>
          </a:p>
        </p:txBody>
      </p:sp>
      <p:sp>
        <p:nvSpPr>
          <p:cNvPr id="247" name="Google Shape;247;p40"/>
          <p:cNvSpPr txBox="1"/>
          <p:nvPr>
            <p:ph idx="1" type="body"/>
          </p:nvPr>
        </p:nvSpPr>
        <p:spPr>
          <a:xfrm>
            <a:off x="700800" y="1497975"/>
            <a:ext cx="6823800" cy="3147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Sampai saat ini belum ada kesepakatan atau ketentuan secara ideal dalam menentukan berapa banyak sampel dalam penelitian (Amirullah, 2015).</a:t>
            </a:r>
            <a:endParaRPr/>
          </a:p>
          <a:p>
            <a:pPr indent="-298450" lvl="0" marL="457200" rtl="0" algn="l">
              <a:spcBef>
                <a:spcPts val="0"/>
              </a:spcBef>
              <a:spcAft>
                <a:spcPts val="0"/>
              </a:spcAft>
              <a:buSzPts val="1100"/>
              <a:buChar char="●"/>
            </a:pPr>
            <a:r>
              <a:rPr lang="en"/>
              <a:t>Pembanding</a:t>
            </a:r>
            <a:endParaRPr/>
          </a:p>
          <a:p>
            <a:pPr indent="-304800" lvl="1" marL="914400" rtl="0" algn="l">
              <a:lnSpc>
                <a:spcPct val="115000"/>
              </a:lnSpc>
              <a:spcBef>
                <a:spcPts val="0"/>
              </a:spcBef>
              <a:spcAft>
                <a:spcPts val="0"/>
              </a:spcAft>
              <a:buSzPts val="1200"/>
              <a:buFont typeface="Muli"/>
              <a:buChar char="○"/>
            </a:pPr>
            <a:r>
              <a:rPr lang="en" sz="1200"/>
              <a:t>Segmentasi citra paru-paru menggunakan active contour : 15 citra (Fadillah, 2019)</a:t>
            </a:r>
            <a:endParaRPr sz="1200"/>
          </a:p>
          <a:p>
            <a:pPr indent="-304800" lvl="1" marL="914400" rtl="0" algn="l">
              <a:lnSpc>
                <a:spcPct val="115000"/>
              </a:lnSpc>
              <a:spcBef>
                <a:spcPts val="0"/>
              </a:spcBef>
              <a:spcAft>
                <a:spcPts val="0"/>
              </a:spcAft>
              <a:buSzPts val="1200"/>
              <a:buFont typeface="Muli"/>
              <a:buChar char="○"/>
            </a:pPr>
            <a:r>
              <a:rPr lang="en" sz="1200"/>
              <a:t>Estimasi bobot sapi menggunakan active contour : 21  citra (Constantia, 2019)</a:t>
            </a:r>
            <a:endParaRPr sz="1200"/>
          </a:p>
          <a:p>
            <a:pPr indent="-304800" lvl="1" marL="914400" rtl="0" algn="l">
              <a:lnSpc>
                <a:spcPct val="115000"/>
              </a:lnSpc>
              <a:spcBef>
                <a:spcPts val="0"/>
              </a:spcBef>
              <a:spcAft>
                <a:spcPts val="0"/>
              </a:spcAft>
              <a:buSzPts val="1200"/>
              <a:buFont typeface="Muli"/>
              <a:buChar char="○"/>
            </a:pPr>
            <a:r>
              <a:rPr lang="en" sz="1200"/>
              <a:t>Segmentasi parasit malaria menggunakan active contour : 20 citra (Permata, 2015)</a:t>
            </a:r>
            <a:endParaRPr sz="1200"/>
          </a:p>
          <a:p>
            <a:pPr indent="0" lvl="0" marL="914400" rtl="0" algn="l">
              <a:lnSpc>
                <a:spcPct val="115000"/>
              </a:lnSpc>
              <a:spcBef>
                <a:spcPts val="1600"/>
              </a:spcBef>
              <a:spcAft>
                <a:spcPts val="0"/>
              </a:spcAft>
              <a:buNone/>
            </a:pPr>
            <a:r>
              <a:t/>
            </a:r>
            <a:endParaRPr sz="1200"/>
          </a:p>
          <a:p>
            <a:pPr indent="-298450" lvl="0" marL="457200" rtl="0" algn="l">
              <a:spcBef>
                <a:spcPts val="1600"/>
              </a:spcBef>
              <a:spcAft>
                <a:spcPts val="0"/>
              </a:spcAft>
              <a:buSzPts val="1100"/>
              <a:buChar char="●"/>
            </a:pPr>
            <a:r>
              <a:rPr lang="en"/>
              <a:t>Kesepakatan tim peneliti</a:t>
            </a:r>
            <a:endParaRPr/>
          </a:p>
          <a:p>
            <a:pPr indent="-304800" lvl="1" marL="914400" rtl="0" algn="l">
              <a:spcBef>
                <a:spcPts val="0"/>
              </a:spcBef>
              <a:spcAft>
                <a:spcPts val="0"/>
              </a:spcAft>
              <a:buSzPts val="1200"/>
              <a:buChar char="○"/>
            </a:pPr>
            <a:r>
              <a:rPr lang="en" sz="1200"/>
              <a:t>Untuk masing masing citra luka(hitam-merah-kuning) dipilih minimal 4 citra</a:t>
            </a:r>
            <a:endParaRPr sz="1200"/>
          </a:p>
          <a:p>
            <a:pPr indent="-304800" lvl="1" marL="914400" rtl="0" algn="l">
              <a:spcBef>
                <a:spcPts val="0"/>
              </a:spcBef>
              <a:spcAft>
                <a:spcPts val="0"/>
              </a:spcAft>
              <a:buSzPts val="1200"/>
              <a:buChar char="○"/>
            </a:pPr>
            <a:r>
              <a:rPr lang="en" sz="1200"/>
              <a:t>Citra luka yang dipilih memenuhi resolusi maksimal 720p secara tinggi/lebar.</a:t>
            </a:r>
            <a:endParaRPr sz="1200"/>
          </a:p>
          <a:p>
            <a:pPr indent="-304800" lvl="1" marL="914400" rtl="0" algn="l">
              <a:spcBef>
                <a:spcPts val="0"/>
              </a:spcBef>
              <a:spcAft>
                <a:spcPts val="0"/>
              </a:spcAft>
              <a:buSzPts val="1200"/>
              <a:buChar char="○"/>
            </a:pPr>
            <a:r>
              <a:rPr lang="en" sz="1200"/>
              <a:t>Citra luka diproses menjadi citra luka grayscale</a:t>
            </a:r>
            <a:endParaRPr sz="1200"/>
          </a:p>
          <a:p>
            <a:pPr indent="0" lvl="0" marL="0" rtl="0" algn="l">
              <a:spcBef>
                <a:spcPts val="160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Di penelitian sejenis, berapa jumlah data citra yang dibutuhkan</a:t>
            </a:r>
            <a:endParaRPr sz="3000"/>
          </a:p>
        </p:txBody>
      </p:sp>
      <p:pic>
        <p:nvPicPr>
          <p:cNvPr id="253" name="Google Shape;253;p41"/>
          <p:cNvPicPr preferRelativeResize="0"/>
          <p:nvPr/>
        </p:nvPicPr>
        <p:blipFill>
          <a:blip r:embed="rId3">
            <a:alphaModFix/>
          </a:blip>
          <a:stretch>
            <a:fillRect/>
          </a:stretch>
        </p:blipFill>
        <p:spPr>
          <a:xfrm>
            <a:off x="490900" y="2329775"/>
            <a:ext cx="1379450" cy="1074131"/>
          </a:xfrm>
          <a:prstGeom prst="rect">
            <a:avLst/>
          </a:prstGeom>
          <a:noFill/>
          <a:ln>
            <a:noFill/>
          </a:ln>
        </p:spPr>
      </p:pic>
      <p:pic>
        <p:nvPicPr>
          <p:cNvPr id="254" name="Google Shape;254;p41"/>
          <p:cNvPicPr preferRelativeResize="0"/>
          <p:nvPr/>
        </p:nvPicPr>
        <p:blipFill>
          <a:blip r:embed="rId4">
            <a:alphaModFix/>
          </a:blip>
          <a:stretch>
            <a:fillRect/>
          </a:stretch>
        </p:blipFill>
        <p:spPr>
          <a:xfrm>
            <a:off x="4507539" y="2128087"/>
            <a:ext cx="1918826" cy="1477500"/>
          </a:xfrm>
          <a:prstGeom prst="rect">
            <a:avLst/>
          </a:prstGeom>
          <a:noFill/>
          <a:ln>
            <a:noFill/>
          </a:ln>
        </p:spPr>
      </p:pic>
      <p:sp>
        <p:nvSpPr>
          <p:cNvPr id="255" name="Google Shape;255;p41"/>
          <p:cNvSpPr txBox="1"/>
          <p:nvPr>
            <p:ph idx="1" type="body"/>
          </p:nvPr>
        </p:nvSpPr>
        <p:spPr>
          <a:xfrm>
            <a:off x="550300" y="3808650"/>
            <a:ext cx="23760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Tepi citra yang baik untuk deteksi</a:t>
            </a:r>
            <a:endParaRPr/>
          </a:p>
        </p:txBody>
      </p:sp>
      <p:pic>
        <p:nvPicPr>
          <p:cNvPr id="256" name="Google Shape;256;p41"/>
          <p:cNvPicPr preferRelativeResize="0"/>
          <p:nvPr/>
        </p:nvPicPr>
        <p:blipFill>
          <a:blip r:embed="rId5">
            <a:alphaModFix/>
          </a:blip>
          <a:stretch>
            <a:fillRect/>
          </a:stretch>
        </p:blipFill>
        <p:spPr>
          <a:xfrm>
            <a:off x="7238021" y="2013788"/>
            <a:ext cx="1279550" cy="1706077"/>
          </a:xfrm>
          <a:prstGeom prst="rect">
            <a:avLst/>
          </a:prstGeom>
          <a:noFill/>
          <a:ln>
            <a:noFill/>
          </a:ln>
        </p:spPr>
      </p:pic>
      <p:sp>
        <p:nvSpPr>
          <p:cNvPr id="257" name="Google Shape;257;p41"/>
          <p:cNvSpPr txBox="1"/>
          <p:nvPr>
            <p:ph idx="1" type="body"/>
          </p:nvPr>
        </p:nvSpPr>
        <p:spPr>
          <a:xfrm>
            <a:off x="4507550" y="3879275"/>
            <a:ext cx="3603900" cy="4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Tepi citra yang menghasilkan hasil yang buruk</a:t>
            </a:r>
            <a:endParaRPr/>
          </a:p>
        </p:txBody>
      </p:sp>
      <p:pic>
        <p:nvPicPr>
          <p:cNvPr id="258" name="Google Shape;258;p41"/>
          <p:cNvPicPr preferRelativeResize="0"/>
          <p:nvPr/>
        </p:nvPicPr>
        <p:blipFill>
          <a:blip r:embed="rId6">
            <a:alphaModFix/>
          </a:blip>
          <a:stretch>
            <a:fillRect/>
          </a:stretch>
        </p:blipFill>
        <p:spPr>
          <a:xfrm>
            <a:off x="2064100" y="2349538"/>
            <a:ext cx="1379450" cy="1034588"/>
          </a:xfrm>
          <a:prstGeom prst="rect">
            <a:avLst/>
          </a:prstGeom>
          <a:noFill/>
          <a:ln>
            <a:noFill/>
          </a:ln>
        </p:spPr>
      </p:pic>
      <p:sp>
        <p:nvSpPr>
          <p:cNvPr id="259" name="Google Shape;259;p41"/>
          <p:cNvSpPr txBox="1"/>
          <p:nvPr>
            <p:ph idx="1" type="body"/>
          </p:nvPr>
        </p:nvSpPr>
        <p:spPr>
          <a:xfrm>
            <a:off x="411225" y="1633400"/>
            <a:ext cx="23760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