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24" r:id="rId2"/>
    <p:sldId id="326" r:id="rId3"/>
    <p:sldId id="327" r:id="rId4"/>
    <p:sldId id="329" r:id="rId5"/>
    <p:sldId id="328" r:id="rId6"/>
    <p:sldId id="325" r:id="rId7"/>
    <p:sldId id="330" r:id="rId8"/>
    <p:sldId id="332" r:id="rId9"/>
    <p:sldId id="331" r:id="rId10"/>
    <p:sldId id="333" r:id="rId11"/>
    <p:sldId id="334" r:id="rId12"/>
    <p:sldId id="335" r:id="rId13"/>
    <p:sldId id="33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26" autoAdjust="0"/>
    <p:restoredTop sz="94660"/>
  </p:normalViewPr>
  <p:slideViewPr>
    <p:cSldViewPr snapToGrid="0">
      <p:cViewPr varScale="1">
        <p:scale>
          <a:sx n="67" d="100"/>
          <a:sy n="67" d="100"/>
        </p:scale>
        <p:origin x="474" y="72"/>
      </p:cViewPr>
      <p:guideLst>
        <p:guide orient="horz" pos="816"/>
        <p:guide pos="2976"/>
        <p:guide pos="288"/>
        <p:guide orient="horz" pos="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04-Jul-17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04-Jul-17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76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04-Jul-17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04-Jul-17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04-Jul-17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04-Jul-17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04-Jul-17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04-Jul-17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e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A standard or framework is a blueprint or roadmap for achieving Information Security objectives</a:t>
            </a:r>
          </a:p>
          <a:p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Examples are ISO27001:2013 (ISMS), PCI DSS, &amp; COBIT</a:t>
            </a:r>
            <a:endParaRPr lang="en-US" sz="2600" dirty="0"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Leading Security Standards &amp; Frameworks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344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GB" altLang="en-US" sz="2600" dirty="0" smtClean="0">
                <a:latin typeface="Candara" panose="020E0502030303020204" pitchFamily="34" charset="0"/>
              </a:rPr>
              <a:t>COBIT </a:t>
            </a:r>
            <a:r>
              <a:rPr lang="en-GB" altLang="en-US" sz="2600" dirty="0">
                <a:latin typeface="Candara" panose="020E0502030303020204" pitchFamily="34" charset="0"/>
              </a:rPr>
              <a:t>5 brings together </a:t>
            </a:r>
            <a:r>
              <a:rPr lang="en-GB" altLang="en-US" sz="2600" b="1" dirty="0" smtClean="0">
                <a:latin typeface="Candara" panose="020E0502030303020204" pitchFamily="34" charset="0"/>
              </a:rPr>
              <a:t>five </a:t>
            </a:r>
            <a:r>
              <a:rPr lang="en-GB" altLang="en-US" sz="2600" b="1" dirty="0">
                <a:latin typeface="Candara" panose="020E0502030303020204" pitchFamily="34" charset="0"/>
              </a:rPr>
              <a:t>principles </a:t>
            </a:r>
            <a:r>
              <a:rPr lang="en-GB" altLang="en-US" sz="2600" dirty="0">
                <a:latin typeface="Candara" panose="020E0502030303020204" pitchFamily="34" charset="0"/>
              </a:rPr>
              <a:t>that allow the enterprise to build an effective governance and management framework </a:t>
            </a:r>
            <a:r>
              <a:rPr lang="en-GB" altLang="en-US" sz="2600" dirty="0" smtClean="0">
                <a:latin typeface="Candara" panose="020E0502030303020204" pitchFamily="34" charset="0"/>
              </a:rPr>
              <a:t>(ISACA)</a:t>
            </a:r>
          </a:p>
          <a:p>
            <a:r>
              <a:rPr lang="en-GB" altLang="en-US" sz="2600" dirty="0" smtClean="0">
                <a:latin typeface="Candara" panose="020E0502030303020204" pitchFamily="34" charset="0"/>
              </a:rPr>
              <a:t>Based </a:t>
            </a:r>
            <a:r>
              <a:rPr lang="en-GB" altLang="en-US" sz="2600" dirty="0">
                <a:latin typeface="Candara" panose="020E0502030303020204" pitchFamily="34" charset="0"/>
              </a:rPr>
              <a:t>on a holistic set of </a:t>
            </a:r>
            <a:r>
              <a:rPr lang="en-GB" altLang="en-US" sz="2600" b="1" dirty="0">
                <a:latin typeface="Candara" panose="020E0502030303020204" pitchFamily="34" charset="0"/>
              </a:rPr>
              <a:t>seven enablers </a:t>
            </a:r>
            <a:r>
              <a:rPr lang="en-GB" altLang="en-US" sz="2600" dirty="0">
                <a:latin typeface="Candara" panose="020E0502030303020204" pitchFamily="34" charset="0"/>
              </a:rPr>
              <a:t>that optimises </a:t>
            </a:r>
            <a:r>
              <a:rPr lang="en-GB" altLang="en-US" sz="2600" dirty="0" smtClean="0">
                <a:latin typeface="Candara" panose="020E0502030303020204" pitchFamily="34" charset="0"/>
              </a:rPr>
              <a:t>IT investment </a:t>
            </a:r>
            <a:r>
              <a:rPr lang="en-GB" altLang="en-US" sz="2600" dirty="0">
                <a:latin typeface="Candara" panose="020E0502030303020204" pitchFamily="34" charset="0"/>
              </a:rPr>
              <a:t>and use for the benefit of </a:t>
            </a:r>
            <a:r>
              <a:rPr lang="en-GB" altLang="en-US" sz="2600" dirty="0" smtClean="0">
                <a:latin typeface="Candara" panose="020E0502030303020204" pitchFamily="34" charset="0"/>
              </a:rPr>
              <a:t>stakeholders (ISACA)</a:t>
            </a:r>
            <a:endParaRPr lang="en-GB" altLang="en-US" sz="2600" dirty="0">
              <a:latin typeface="Candara" panose="020E0502030303020204" pitchFamily="34" charset="0"/>
            </a:endParaRPr>
          </a:p>
          <a:p>
            <a:pPr lvl="1"/>
            <a:endParaRPr lang="en-US" sz="2600" dirty="0" smtClean="0"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10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Leading Security Standards &amp; Frameworks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8" name="Picture 2" descr="Image result for isaca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079" y="5835375"/>
            <a:ext cx="1356231" cy="678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96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11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Leading Security Standards &amp; Frameworks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040" y="1191115"/>
            <a:ext cx="5827713" cy="509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 descr="Image result for cobit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975" y="1520072"/>
            <a:ext cx="1652588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isaca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4971245"/>
            <a:ext cx="1960077" cy="98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38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12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Leading Security Standards &amp; Frameworks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10" name="Picture 6" descr="Image result for cobi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975" y="1520072"/>
            <a:ext cx="1652588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95355"/>
            <a:ext cx="7781925" cy="51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Image result for cobi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762" y="978812"/>
            <a:ext cx="1511627" cy="63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Image result for isaca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879844"/>
            <a:ext cx="1000125" cy="50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68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A standard or framework is a blueprint or roadmap for achieving Information Security objectives</a:t>
            </a:r>
          </a:p>
          <a:p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Examples are ISO27001:2013 (ISMS), PCI DSS, &amp; COBIT</a:t>
            </a:r>
            <a:endParaRPr lang="en-US" sz="2600" dirty="0"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13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Leading Security Standards &amp; Frameworks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946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>
                <a:latin typeface="Candara" panose="020E0502030303020204" pitchFamily="34" charset="0"/>
                <a:cs typeface="Arial" pitchFamily="34" charset="0"/>
              </a:rPr>
              <a:t>ISO27001:2013 (ISMS)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Specifies </a:t>
            </a:r>
            <a:r>
              <a:rPr lang="en-US" sz="2600" dirty="0">
                <a:latin typeface="Candara" panose="020E0502030303020204" pitchFamily="34" charset="0"/>
                <a:cs typeface="Arial" pitchFamily="34" charset="0"/>
              </a:rPr>
              <a:t>the requirements for establishing, implementing, maintaining and continually improving an information security management </a:t>
            </a:r>
            <a:r>
              <a:rPr lang="en-US" sz="2600" dirty="0" smtClean="0">
                <a:latin typeface="Candara" panose="020E0502030303020204" pitchFamily="34" charset="0"/>
              </a:rPr>
              <a:t>system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Ten short clauses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Long annex</a:t>
            </a:r>
            <a:endParaRPr lang="en-US" sz="2600" dirty="0"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Leading Security Standards &amp; Frameworks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156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Leading Security Standards &amp; Frameworks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15" y="2370991"/>
            <a:ext cx="8010511" cy="2909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11747" y="5546282"/>
            <a:ext cx="83131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https://chapters.theiia.org/bermuda/Events/ChapterDocuments/Information%20Security%20Management%20System%20%28ISMS%29%20Overview.pdf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05314" y="1622738"/>
            <a:ext cx="5769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ISO27001:2013 MANDATORY CLAUSES</a:t>
            </a:r>
            <a:endParaRPr lang="en-US" sz="2800" dirty="0"/>
          </a:p>
        </p:txBody>
      </p:sp>
      <p:pic>
        <p:nvPicPr>
          <p:cNvPr id="3076" name="Picture 4" descr="Image result for iso27001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47" y="1555068"/>
            <a:ext cx="1487787" cy="74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86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Leading Security Standards &amp; Frameworks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1747" y="6100079"/>
            <a:ext cx="83131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https://chapters.theiia.org/bermuda/Events/ChapterDocuments/Information%20Security%20Management%20System%20%28ISMS%29%20Overview.pdf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20" y="2042222"/>
            <a:ext cx="7958939" cy="3519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753077" y="5808373"/>
            <a:ext cx="1243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TOTAL: 113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060613" y="1403795"/>
            <a:ext cx="6502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ISO27001:2013 DISCRETIONARY CONTROLS</a:t>
            </a:r>
            <a:endParaRPr lang="en-US" sz="2800" dirty="0"/>
          </a:p>
        </p:txBody>
      </p:sp>
      <p:pic>
        <p:nvPicPr>
          <p:cNvPr id="9" name="Picture 4" descr="Image result for iso27001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92" y="1359512"/>
            <a:ext cx="1313901" cy="65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73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PCI Data Security Standard (DSS):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Designed to ensure that ALL companies that </a:t>
            </a:r>
            <a:r>
              <a:rPr lang="en-US" sz="2600" dirty="0">
                <a:latin typeface="Candara" panose="020E0502030303020204" pitchFamily="34" charset="0"/>
              </a:rPr>
              <a:t>accept, process, store or transmit credit card information maintain a secure </a:t>
            </a:r>
            <a:r>
              <a:rPr lang="en-US" sz="2600" dirty="0" smtClean="0">
                <a:latin typeface="Candara" panose="020E0502030303020204" pitchFamily="34" charset="0"/>
              </a:rPr>
              <a:t>environment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Managed by Security Standards Council</a:t>
            </a:r>
          </a:p>
          <a:p>
            <a:pPr lvl="1"/>
            <a:endParaRPr lang="en-US" sz="2200" dirty="0"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Leading Security Standards &amp; Frameworks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24400" y="6080854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https://www.pcicomplianceguide.org/pci-faqs-2/</a:t>
            </a:r>
          </a:p>
        </p:txBody>
      </p:sp>
      <p:pic>
        <p:nvPicPr>
          <p:cNvPr id="6146" name="Picture 2" descr="Image result for pci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052" y="1584086"/>
            <a:ext cx="1363014" cy="40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37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PCI DSS: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SSC is an independent </a:t>
            </a:r>
            <a:r>
              <a:rPr lang="en-US" sz="2600" dirty="0">
                <a:latin typeface="Candara" panose="020E0502030303020204" pitchFamily="34" charset="0"/>
              </a:rPr>
              <a:t>body that was created by the major payment card brands (Visa, MasterCard, American Express, Discover and </a:t>
            </a:r>
            <a:r>
              <a:rPr lang="en-US" sz="2600" dirty="0" smtClean="0">
                <a:latin typeface="Candara" panose="020E0502030303020204" pitchFamily="34" charset="0"/>
              </a:rPr>
              <a:t>JCB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6 Broad goals and 12 requirements</a:t>
            </a:r>
            <a:endParaRPr lang="en-US" sz="2600" dirty="0"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Leading Security Standards &amp; Frameworks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93971" y="5885647"/>
            <a:ext cx="4024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REF: PCI Best Practices  For Implementing Security Awareness</a:t>
            </a:r>
          </a:p>
          <a:p>
            <a:r>
              <a:rPr lang="en-US" sz="1200" dirty="0"/>
              <a:t>https://www.pcisecuritystandards.org/documents/</a:t>
            </a:r>
          </a:p>
        </p:txBody>
      </p:sp>
      <p:pic>
        <p:nvPicPr>
          <p:cNvPr id="8" name="Picture 2" descr="Image result for pci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470" y="1495044"/>
            <a:ext cx="1923480" cy="578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074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Leading Security Standards &amp; Frameworks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13" y="1576388"/>
            <a:ext cx="8072113" cy="4051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95837" y="5628068"/>
            <a:ext cx="827862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/>
              <a:t>https://www.pcisecuritystandards.org/documents/PCI%20SSC%20Quick%20Reference%20Guide.pdf</a:t>
            </a:r>
          </a:p>
        </p:txBody>
      </p:sp>
      <p:pic>
        <p:nvPicPr>
          <p:cNvPr id="9" name="Picture 2" descr="Image result for pci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052" y="1365143"/>
            <a:ext cx="1363014" cy="40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34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Leading Security Standards &amp; Frameworks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0232" y="5960302"/>
            <a:ext cx="827862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/>
              <a:t>https://www.pcisecuritystandards.org/documents/PCI%20SSC%20Quick%20Reference%20Guide.pdf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515" y="1048728"/>
            <a:ext cx="7268998" cy="4908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Image result for pci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860" y="1054110"/>
            <a:ext cx="1363014" cy="40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936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COBIT: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ISACA framework for IT Governance</a:t>
            </a:r>
          </a:p>
          <a:p>
            <a:pPr lvl="1"/>
            <a:r>
              <a:rPr lang="en-GB" altLang="en-US" sz="2600" dirty="0">
                <a:latin typeface="Candara" panose="020E0502030303020204" pitchFamily="34" charset="0"/>
              </a:rPr>
              <a:t>COBIT 5 helps enterprises to create optimal value from IT by maintaining a balance between realising benefits and optimising risk levels and resource </a:t>
            </a:r>
            <a:r>
              <a:rPr lang="en-GB" altLang="en-US" sz="2600" dirty="0" smtClean="0">
                <a:latin typeface="Candara" panose="020E0502030303020204" pitchFamily="34" charset="0"/>
              </a:rPr>
              <a:t>use (ISACA)</a:t>
            </a:r>
            <a:endParaRPr lang="en-US" sz="2600" dirty="0" smtClean="0">
              <a:latin typeface="Candara" panose="020E0502030303020204" pitchFamily="34" charset="0"/>
              <a:cs typeface="Arial" pitchFamily="34" charset="0"/>
            </a:endParaRPr>
          </a:p>
          <a:p>
            <a:pPr lvl="1"/>
            <a:endParaRPr lang="en-US" sz="2600" dirty="0" smtClean="0"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Leading Security Standards &amp; Frameworks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8198" name="Picture 6" descr="Image result for cobi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016" y="1174791"/>
            <a:ext cx="1652588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73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2342</TotalTime>
  <Words>349</Words>
  <Application>Microsoft Office PowerPoint</Application>
  <PresentationFormat>On-screen Show (4:3)</PresentationFormat>
  <Paragraphs>68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Candara</vt:lpstr>
      <vt:lpstr>Office Theme</vt:lpstr>
      <vt:lpstr>Leading Security Standards &amp; Frameworks</vt:lpstr>
      <vt:lpstr>Leading Security Standards &amp; Frameworks</vt:lpstr>
      <vt:lpstr>Leading Security Standards &amp; Frameworks</vt:lpstr>
      <vt:lpstr>Leading Security Standards &amp; Frameworks</vt:lpstr>
      <vt:lpstr>Leading Security Standards &amp; Frameworks</vt:lpstr>
      <vt:lpstr>Leading Security Standards &amp; Frameworks</vt:lpstr>
      <vt:lpstr>Leading Security Standards &amp; Frameworks</vt:lpstr>
      <vt:lpstr>Leading Security Standards &amp; Frameworks</vt:lpstr>
      <vt:lpstr>Leading Security Standards &amp; Frameworks</vt:lpstr>
      <vt:lpstr>Leading Security Standards &amp; Frameworks</vt:lpstr>
      <vt:lpstr>Leading Security Standards &amp; Frameworks</vt:lpstr>
      <vt:lpstr>Leading Security Standards &amp; Frameworks</vt:lpstr>
      <vt:lpstr>Leading Security Standards &amp; Frameworks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253</cp:revision>
  <dcterms:modified xsi:type="dcterms:W3CDTF">2017-07-04T13:00:55Z</dcterms:modified>
</cp:coreProperties>
</file>