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24" r:id="rId2"/>
    <p:sldId id="325" r:id="rId3"/>
    <p:sldId id="326" r:id="rId4"/>
    <p:sldId id="327" r:id="rId5"/>
    <p:sldId id="328" r:id="rId6"/>
    <p:sldId id="329" r:id="rId7"/>
    <p:sldId id="33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26" autoAdjust="0"/>
    <p:restoredTop sz="94660"/>
  </p:normalViewPr>
  <p:slideViewPr>
    <p:cSldViewPr snapToGrid="0">
      <p:cViewPr varScale="1">
        <p:scale>
          <a:sx n="67" d="100"/>
          <a:sy n="67" d="100"/>
        </p:scale>
        <p:origin x="474" y="72"/>
      </p:cViewPr>
      <p:guideLst>
        <p:guide orient="horz" pos="816"/>
        <p:guide pos="2976"/>
        <p:guide pos="288"/>
        <p:guide orient="horz" pos="1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04-Jul-17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04-Jul-17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04-Jul-17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04-Jul-17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04-Jul-17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04-Jul-17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04-Jul-17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04-Jul-17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Risk is a fundamental concept that drives all security standards, frameworks, and activities</a:t>
            </a:r>
          </a:p>
          <a:p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In simple terms, Information Security Risk refers to the potential damage or loss that may be caused to an organization in the absence of appropriate controls</a:t>
            </a:r>
            <a:endParaRPr lang="en-US" sz="2600" dirty="0"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Is Information Security Risk ? 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344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44288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>
                <a:latin typeface="Candara" panose="020E0502030303020204" pitchFamily="34" charset="0"/>
              </a:rPr>
              <a:t>A process aimed at achieving an optimal balance between realizing opportunities for gain and minimizing vulnerabilities and </a:t>
            </a:r>
            <a:r>
              <a:rPr lang="en-US" sz="2600" dirty="0" smtClean="0">
                <a:latin typeface="Candara" panose="020E0502030303020204" pitchFamily="34" charset="0"/>
              </a:rPr>
              <a:t>loss</a:t>
            </a:r>
          </a:p>
          <a:p>
            <a:r>
              <a:rPr lang="en-US" sz="2600" dirty="0">
                <a:latin typeface="Candara" panose="020E0502030303020204" pitchFamily="34" charset="0"/>
              </a:rPr>
              <a:t>Usually accomplished by ensuring that impact of threats exploiting vulnerabilities is within acceptable limits at an acceptable cost</a:t>
            </a:r>
          </a:p>
          <a:p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Is Information Security Risk ? 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13314" name="Picture 2" descr="Image result for isaca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5502" y="5872998"/>
            <a:ext cx="1287889" cy="699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868214" y="6194736"/>
            <a:ext cx="268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REF: ISACA CISM MANUAL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0512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44288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Risk is managed so that:</a:t>
            </a:r>
          </a:p>
          <a:p>
            <a:pPr lvl="1"/>
            <a:r>
              <a:rPr lang="en-US" sz="2600" dirty="0">
                <a:solidFill>
                  <a:schemeClr val="tx2"/>
                </a:solidFill>
                <a:latin typeface="Candara" panose="020E0502030303020204" pitchFamily="34" charset="0"/>
              </a:rPr>
              <a:t>It does not materially impact the business process in an adverse way </a:t>
            </a:r>
            <a:r>
              <a:rPr lang="en-US" sz="2600" dirty="0">
                <a:latin typeface="Candara" panose="020E0502030303020204" pitchFamily="34" charset="0"/>
              </a:rPr>
              <a:t> </a:t>
            </a:r>
          </a:p>
          <a:p>
            <a:pPr lvl="1"/>
            <a:r>
              <a:rPr lang="en-US" sz="2600" dirty="0">
                <a:solidFill>
                  <a:schemeClr val="tx2"/>
                </a:solidFill>
                <a:latin typeface="Candara" panose="020E0502030303020204" pitchFamily="34" charset="0"/>
              </a:rPr>
              <a:t>Acceptable level of assurance and predictability to the desired outcomes of any organizational activity</a:t>
            </a:r>
            <a:endParaRPr lang="en-US" sz="2600" dirty="0">
              <a:latin typeface="Candara" panose="020E0502030303020204" pitchFamily="34" charset="0"/>
            </a:endParaRPr>
          </a:p>
          <a:p>
            <a:pPr marL="457200" lvl="1" indent="0">
              <a:buNone/>
            </a:pPr>
            <a:endParaRPr lang="en-US" sz="22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Is Information Security Risk ? 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13314" name="Picture 2" descr="Image result for isaca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5502" y="5872998"/>
            <a:ext cx="1287889" cy="699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816698" y="6027309"/>
            <a:ext cx="268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REF: ISACA CISM MANUAL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6918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Is Information Security Risk ? 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13314" name="Picture 2" descr="Image result for isaca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8911" y="5542829"/>
            <a:ext cx="1287889" cy="699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91" y="938212"/>
            <a:ext cx="7564489" cy="4576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261811" y="5750997"/>
            <a:ext cx="268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REF: ISACA CISM MANUAL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7871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44288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solidFill>
                  <a:schemeClr val="tx2"/>
                </a:solidFill>
                <a:latin typeface="Candara" panose="020E0502030303020204" pitchFamily="34" charset="0"/>
              </a:rPr>
              <a:t>Risk Assessment:</a:t>
            </a:r>
          </a:p>
          <a:p>
            <a:pPr lvl="1"/>
            <a:r>
              <a:rPr lang="en-US" sz="2600" dirty="0" smtClean="0">
                <a:solidFill>
                  <a:schemeClr val="tx2"/>
                </a:solidFill>
                <a:latin typeface="Candara" panose="020E0502030303020204" pitchFamily="34" charset="0"/>
              </a:rPr>
              <a:t>Foundation</a:t>
            </a:r>
            <a:r>
              <a:rPr lang="en-US" sz="2600" dirty="0" smtClean="0">
                <a:latin typeface="Candara" panose="020E0502030303020204" pitchFamily="34" charset="0"/>
              </a:rPr>
              <a:t> </a:t>
            </a:r>
            <a:r>
              <a:rPr lang="en-US" sz="2600" dirty="0">
                <a:latin typeface="Candara" panose="020E0502030303020204" pitchFamily="34" charset="0"/>
              </a:rPr>
              <a:t>for effective risk management </a:t>
            </a:r>
          </a:p>
          <a:p>
            <a:pPr lvl="1"/>
            <a:r>
              <a:rPr lang="en-US" sz="2600" dirty="0" smtClean="0">
                <a:solidFill>
                  <a:schemeClr val="tx2"/>
                </a:solidFill>
                <a:latin typeface="Candara" panose="020E0502030303020204" pitchFamily="34" charset="0"/>
              </a:rPr>
              <a:t>Solid </a:t>
            </a:r>
            <a:r>
              <a:rPr lang="en-US" sz="2600" dirty="0">
                <a:solidFill>
                  <a:schemeClr val="tx2"/>
                </a:solidFill>
                <a:latin typeface="Candara" panose="020E0502030303020204" pitchFamily="34" charset="0"/>
              </a:rPr>
              <a:t>understanding of the risk universe</a:t>
            </a:r>
          </a:p>
          <a:p>
            <a:pPr lvl="1"/>
            <a:r>
              <a:rPr lang="en-US" sz="2600" dirty="0">
                <a:solidFill>
                  <a:schemeClr val="tx2"/>
                </a:solidFill>
                <a:latin typeface="Candara" panose="020E0502030303020204" pitchFamily="34" charset="0"/>
              </a:rPr>
              <a:t>N</a:t>
            </a:r>
            <a:r>
              <a:rPr lang="en-US" sz="2600" dirty="0" smtClean="0">
                <a:solidFill>
                  <a:schemeClr val="tx2"/>
                </a:solidFill>
                <a:latin typeface="Candara" panose="020E0502030303020204" pitchFamily="34" charset="0"/>
              </a:rPr>
              <a:t>ature </a:t>
            </a:r>
            <a:r>
              <a:rPr lang="en-US" sz="2600" dirty="0">
                <a:solidFill>
                  <a:schemeClr val="tx2"/>
                </a:solidFill>
                <a:latin typeface="Candara" panose="020E0502030303020204" pitchFamily="34" charset="0"/>
              </a:rPr>
              <a:t>and extent of risk </a:t>
            </a:r>
            <a:r>
              <a:rPr lang="en-US" sz="2600" dirty="0">
                <a:latin typeface="Candara" panose="020E0502030303020204" pitchFamily="34" charset="0"/>
              </a:rPr>
              <a:t>to IT resources and </a:t>
            </a:r>
            <a:r>
              <a:rPr lang="en-US" sz="2600" dirty="0">
                <a:solidFill>
                  <a:schemeClr val="tx2"/>
                </a:solidFill>
                <a:latin typeface="Candara" panose="020E0502030303020204" pitchFamily="34" charset="0"/>
              </a:rPr>
              <a:t>potential impact on organizations activities</a:t>
            </a:r>
          </a:p>
          <a:p>
            <a:pPr marL="457200" lvl="1" indent="0">
              <a:buNone/>
            </a:pPr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Is Information Security Risk ? 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13314" name="Picture 2" descr="Image result for isaca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5502" y="5872998"/>
            <a:ext cx="1287889" cy="699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816698" y="6027309"/>
            <a:ext cx="268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REF: ISACA CISM MANUAL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0600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Is Information Security Risk ? 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13314" name="Picture 2" descr="Image result for isaca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052" y="5249766"/>
            <a:ext cx="1287889" cy="699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227176" y="5580374"/>
            <a:ext cx="268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REF: ISACA CISM MANUAL</a:t>
            </a:r>
            <a:endParaRPr lang="en-US" b="1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428" y="1106858"/>
            <a:ext cx="8016513" cy="3336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596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44288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solidFill>
                  <a:schemeClr val="tx2"/>
                </a:solidFill>
                <a:latin typeface="Candara" panose="020E0502030303020204" pitchFamily="34" charset="0"/>
              </a:rPr>
              <a:t>Challenges with risk focused approach: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In an environment where controls are absent, a risk based approach may become too academic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Effort should focus on 4-Step Security Transformation Framework</a:t>
            </a:r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Is Information Security Risk ? 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009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2427</TotalTime>
  <Words>249</Words>
  <Application>Microsoft Office PowerPoint</Application>
  <PresentationFormat>On-screen Show (4:3)</PresentationFormat>
  <Paragraphs>40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Candara</vt:lpstr>
      <vt:lpstr>Office Theme</vt:lpstr>
      <vt:lpstr>What Is Information Security Risk ? </vt:lpstr>
      <vt:lpstr>What Is Information Security Risk ? </vt:lpstr>
      <vt:lpstr>What Is Information Security Risk ? </vt:lpstr>
      <vt:lpstr>What Is Information Security Risk ? </vt:lpstr>
      <vt:lpstr>What Is Information Security Risk ? </vt:lpstr>
      <vt:lpstr>What Is Information Security Risk ? </vt:lpstr>
      <vt:lpstr>What Is Information Security Risk ?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258</cp:revision>
  <dcterms:modified xsi:type="dcterms:W3CDTF">2017-07-04T12:20:33Z</dcterms:modified>
</cp:coreProperties>
</file>