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6" r:id="rId2"/>
    <p:sldId id="333" r:id="rId3"/>
    <p:sldId id="334" r:id="rId4"/>
    <p:sldId id="335" r:id="rId5"/>
    <p:sldId id="339" r:id="rId6"/>
    <p:sldId id="340" r:id="rId7"/>
    <p:sldId id="337" r:id="rId8"/>
    <p:sldId id="338" r:id="rId9"/>
    <p:sldId id="34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ormation_technolog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Cyber-attack" TargetMode="External"/><Relationship Id="rId4" Type="http://schemas.openxmlformats.org/officeDocument/2006/relationships/hyperlink" Target="https://en.wikipedia.org/wiki/Computer_system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nk_regul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Cyber attack can have devastating consequences causing financial loss and disruption of critical infrastructure 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Cyber security has become a key risk factor putting under threat not only consumer rights protection, but also viability and health of the industry itself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 Regulator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8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</a:t>
            </a:r>
            <a:r>
              <a:rPr lang="en-US" sz="2600" dirty="0">
                <a:latin typeface="Candara" panose="020E0502030303020204" pitchFamily="34" charset="0"/>
              </a:rPr>
              <a:t> </a:t>
            </a:r>
            <a:r>
              <a:rPr lang="en-US" sz="2600" b="1" dirty="0">
                <a:latin typeface="Candara" panose="020E0502030303020204" pitchFamily="34" charset="0"/>
              </a:rPr>
              <a:t>cybersecurity regulation</a:t>
            </a:r>
            <a:r>
              <a:rPr lang="en-US" sz="2600" dirty="0">
                <a:latin typeface="Candara" panose="020E0502030303020204" pitchFamily="34" charset="0"/>
              </a:rPr>
              <a:t> comprises directives that safeguard </a:t>
            </a:r>
            <a:r>
              <a:rPr lang="en-US" sz="2600" dirty="0">
                <a:latin typeface="Candara" panose="020E0502030303020204" pitchFamily="34" charset="0"/>
                <a:hlinkClick r:id="rId3" tooltip="Information technology"/>
              </a:rPr>
              <a:t>information technology</a:t>
            </a:r>
            <a:r>
              <a:rPr lang="en-US" sz="2600" dirty="0">
                <a:latin typeface="Candara" panose="020E0502030303020204" pitchFamily="34" charset="0"/>
              </a:rPr>
              <a:t> and </a:t>
            </a:r>
            <a:r>
              <a:rPr lang="en-US" sz="2600" dirty="0">
                <a:latin typeface="Candara" panose="020E0502030303020204" pitchFamily="34" charset="0"/>
                <a:hlinkClick r:id="rId4" tooltip="Computer systems"/>
              </a:rPr>
              <a:t>computer systems</a:t>
            </a:r>
            <a:r>
              <a:rPr lang="en-US" sz="2600" dirty="0">
                <a:latin typeface="Candara" panose="020E0502030303020204" pitchFamily="34" charset="0"/>
              </a:rPr>
              <a:t> with the purpose of forcing companies and organizations to protect their systems and information from </a:t>
            </a:r>
            <a:r>
              <a:rPr lang="en-US" sz="2600" dirty="0" smtClean="0">
                <a:latin typeface="Candara" panose="020E0502030303020204" pitchFamily="34" charset="0"/>
                <a:hlinkClick r:id="rId5" tooltip="Cyber-attack"/>
              </a:rPr>
              <a:t>cyber-attacks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(Wikipedia)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 Regulator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7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Industry regulators including </a:t>
            </a:r>
            <a:r>
              <a:rPr lang="en-US" sz="2600" dirty="0">
                <a:latin typeface="Candara" panose="020E0502030303020204" pitchFamily="34" charset="0"/>
                <a:hlinkClick r:id="rId3" tooltip="Bank regulation"/>
              </a:rPr>
              <a:t>banking regulators</a:t>
            </a:r>
            <a:r>
              <a:rPr lang="en-US" sz="2600" dirty="0">
                <a:latin typeface="Candara" panose="020E0502030303020204" pitchFamily="34" charset="0"/>
              </a:rPr>
              <a:t> have taken notice of the risk from cybersecurity and have either begun or are planning to begin to include cybersecurity as an aspect of regulatory </a:t>
            </a:r>
            <a:r>
              <a:rPr lang="en-US" sz="2600" dirty="0" smtClean="0">
                <a:latin typeface="Candara" panose="020E0502030303020204" pitchFamily="34" charset="0"/>
              </a:rPr>
              <a:t>examinations (Wikipedia)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 Regulator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0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Role Of Regulator In Cyber Security: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Regulations, guidelines, and audit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Engagement of key stakeholders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Technical and industry expertise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Regional and international cooperation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 Regulator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2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Regionally, the most well developed cyber security strategy and framework developed by Singapore (ITU rank # 1), Malaysia (ITU rank # 3), and Oman (ITU rank # 4)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 Regulator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7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Singapore: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Cyber Security Agency (2015); strategy, education, outreach, eco-system development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National Cyber Security Master Plan 2018 (created 2013)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Cyber Security Strategy (created 2016)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 Regulator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4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Pakistan; Ministry of IT (MOIT):</a:t>
            </a:r>
          </a:p>
          <a:p>
            <a:pPr lvl="1"/>
            <a:r>
              <a:rPr lang="en-US" sz="3000" dirty="0" smtClean="0">
                <a:latin typeface="Candara" panose="020E0502030303020204" pitchFamily="34" charset="0"/>
                <a:cs typeface="Arial" pitchFamily="34" charset="0"/>
              </a:rPr>
              <a:t>National IT Policy 2016 (draft)</a:t>
            </a:r>
          </a:p>
          <a:p>
            <a:pPr lvl="1"/>
            <a:r>
              <a:rPr lang="en-US" sz="3000" dirty="0" smtClean="0">
                <a:latin typeface="Candara" panose="020E0502030303020204" pitchFamily="34" charset="0"/>
                <a:cs typeface="Arial" pitchFamily="34" charset="0"/>
              </a:rPr>
              <a:t>Digital Pakistan Policy 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 Regulator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63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Pakistan; State Bank Of Pakistan (SBP):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Enterprise Technology Governance &amp; Risk Management Framework for Financial </a:t>
            </a:r>
            <a:r>
              <a:rPr lang="en-US" sz="2600" dirty="0" smtClean="0">
                <a:latin typeface="Candara" panose="020E0502030303020204" pitchFamily="34" charset="0"/>
              </a:rPr>
              <a:t>Institutions (30 May 2017)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 Regulator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Pakistan lacks: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National cyber security </a:t>
            </a:r>
            <a:r>
              <a:rPr lang="en-US" sz="26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strategy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National cyber security </a:t>
            </a:r>
            <a:r>
              <a:rPr lang="en-US" sz="26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master plan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National cyber security </a:t>
            </a:r>
            <a:r>
              <a:rPr lang="en-US" sz="26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agency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National </a:t>
            </a:r>
            <a:r>
              <a:rPr lang="en-US" sz="26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certification &amp; accreditation body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National </a:t>
            </a:r>
            <a:r>
              <a:rPr lang="en-US" sz="26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Computer Emergency Response Team (CERT)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 Regulator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4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263</Words>
  <Application>Microsoft Office PowerPoint</Application>
  <PresentationFormat>On-screen Show (4:3)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Role Of A Regulator</vt:lpstr>
      <vt:lpstr>Role Of A Regulator</vt:lpstr>
      <vt:lpstr>Role Of A Regulator</vt:lpstr>
      <vt:lpstr>Role Of A Regulator</vt:lpstr>
      <vt:lpstr>Role Of A Regulator</vt:lpstr>
      <vt:lpstr>Role Of A Regulator</vt:lpstr>
      <vt:lpstr>Role Of A Regulator</vt:lpstr>
      <vt:lpstr>Role Of A Regulator</vt:lpstr>
      <vt:lpstr>Role Of A Regulator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313</cp:revision>
  <dcterms:modified xsi:type="dcterms:W3CDTF">2017-07-04T13:36:21Z</dcterms:modified>
</cp:coreProperties>
</file>