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336" r:id="rId2"/>
    <p:sldId id="337" r:id="rId3"/>
    <p:sldId id="338" r:id="rId4"/>
    <p:sldId id="341" r:id="rId5"/>
    <p:sldId id="339" r:id="rId6"/>
    <p:sldId id="340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6" userDrawn="1">
          <p15:clr>
            <a:srgbClr val="A4A3A4"/>
          </p15:clr>
        </p15:guide>
        <p15:guide id="2" pos="2976" userDrawn="1">
          <p15:clr>
            <a:srgbClr val="A4A3A4"/>
          </p15:clr>
        </p15:guide>
        <p15:guide id="3" pos="288" userDrawn="1">
          <p15:clr>
            <a:srgbClr val="A4A3A4"/>
          </p15:clr>
        </p15:guide>
        <p15:guide id="4" orient="horz" pos="144" userDrawn="1">
          <p15:clr>
            <a:srgbClr val="A4A3A4"/>
          </p15:clr>
        </p15:guide>
        <p15:guide id="5" orient="horz" pos="80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ZZAT GUL" initials="IG" lastIdx="3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clrMode="bw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0875"/>
    <a:srgbClr val="7C3B06"/>
    <a:srgbClr val="C5C5C5"/>
    <a:srgbClr val="684F1E"/>
    <a:srgbClr val="084819"/>
    <a:srgbClr val="5B05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26" autoAdjust="0"/>
    <p:restoredTop sz="94660"/>
  </p:normalViewPr>
  <p:slideViewPr>
    <p:cSldViewPr snapToGrid="0">
      <p:cViewPr varScale="1">
        <p:scale>
          <a:sx n="57" d="100"/>
          <a:sy n="57" d="100"/>
        </p:scale>
        <p:origin x="66" y="300"/>
      </p:cViewPr>
      <p:guideLst>
        <p:guide orient="horz" pos="816"/>
        <p:guide pos="2976"/>
        <p:guide pos="288"/>
        <p:guide orient="horz" pos="144"/>
        <p:guide orient="horz" pos="80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1D6E16-51C0-4345-9068-9A45A114C3D9}" type="datetimeFigureOut">
              <a:rPr lang="en-US" smtClean="0"/>
              <a:t>04-Jul-17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C9D963-D9F2-4349-A898-395F51599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BA4CFF-7EFB-413D-979F-A35F027C1BED}" type="datetimeFigureOut">
              <a:rPr lang="en-US" smtClean="0"/>
              <a:t>04-Jul-17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E10C6-2278-46DF-8982-0D5CB7448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B5805-4A80-4240-9674-611D0350C9F5}" type="datetime1">
              <a:rPr lang="en-US" smtClean="0"/>
              <a:t>04-Jul-17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821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EDDDD-F959-4D1A-9512-A7872E4461BE}" type="datetime1">
              <a:rPr lang="en-US" smtClean="0"/>
              <a:t>04-Jul-17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770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B695C-B97A-44F8-BE78-29BECED17B65}" type="datetime1">
              <a:rPr lang="en-US" smtClean="0"/>
              <a:t>04-Jul-17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490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9DE9E-7AC5-4F3C-919A-3CD9D1803631}" type="datetime1">
              <a:rPr lang="en-US" smtClean="0"/>
              <a:t>04-Jul-17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069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F48DB-0A0E-4B15-B961-008B484F8715}" type="datetime1">
              <a:rPr lang="en-US" smtClean="0"/>
              <a:t>04-Jul-17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231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E95D3-3B5F-4F55-819C-98DF50A31C5D}" type="datetime1">
              <a:rPr lang="en-US" smtClean="0"/>
              <a:t>04-Jul-17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 sz="1200"/>
            </a:lvl1pPr>
          </a:lstStyle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90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B425A-704D-4D2C-AD9B-16096500C615}" type="datetime1">
              <a:rPr lang="en-US" smtClean="0"/>
              <a:t>04-Jul-17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01683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37B5F-ED59-4B5A-B86E-3AD00F64C54A}" type="datetime1">
              <a:rPr lang="en-US" smtClean="0"/>
              <a:t>04-Jul-17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531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42A16-A71D-4A98-A719-C537DB4039CF}" type="datetime1">
              <a:rPr lang="en-US" smtClean="0"/>
              <a:t>04-Jul-17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347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7E944-AD44-4BB7-8E45-F55E48751476}" type="datetime1">
              <a:rPr lang="en-US" smtClean="0"/>
              <a:t>04-Jul-17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429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74015-1A16-43FA-B156-0F74C7B2BAE0}" type="datetime1">
              <a:rPr lang="en-US" smtClean="0"/>
              <a:t>04-Jul-17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650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A64ED8-5C82-4F7D-946D-E413EB161506}" type="datetime1">
              <a:rPr lang="en-US" smtClean="0"/>
              <a:t>04-Jul-17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593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  <a:cs typeface="Arial" pitchFamily="34" charset="0"/>
              </a:rPr>
              <a:t>Pakistan Electronic Crimes Act (PECA) enacted as late as 2016</a:t>
            </a:r>
          </a:p>
          <a:p>
            <a:r>
              <a:rPr lang="en-US" sz="2600" dirty="0" smtClean="0">
                <a:latin typeface="Candara" panose="020E0502030303020204" pitchFamily="34" charset="0"/>
                <a:cs typeface="Arial" pitchFamily="34" charset="0"/>
              </a:rPr>
              <a:t>Cyber security strategy, eco-system still missing</a:t>
            </a:r>
          </a:p>
          <a:p>
            <a:r>
              <a:rPr lang="en-US" sz="2600" dirty="0" smtClean="0">
                <a:latin typeface="Candara" panose="020E0502030303020204" pitchFamily="34" charset="0"/>
                <a:cs typeface="Arial" pitchFamily="34" charset="0"/>
              </a:rPr>
              <a:t>Research program, capacity building, standardization, &amp; certification bodies absent</a:t>
            </a:r>
          </a:p>
          <a:p>
            <a:r>
              <a:rPr lang="en-US" sz="2600" dirty="0" smtClean="0">
                <a:latin typeface="Candara" panose="020E0502030303020204" pitchFamily="34" charset="0"/>
                <a:cs typeface="Arial" pitchFamily="34" charset="0"/>
              </a:rPr>
              <a:t>Condition of InfoSec in industry largely dismal</a:t>
            </a:r>
            <a:endParaRPr lang="en-US" sz="2600" dirty="0" smtClean="0"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1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Status Of InfoSec in Pakistan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28843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2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Status Of InfoSec in Pakistan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113" y="1519699"/>
            <a:ext cx="8131589" cy="1718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113" y="3338511"/>
            <a:ext cx="8131589" cy="195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1107586" y="5926313"/>
            <a:ext cx="72636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https://www.itu.int/dms_pub/itu-d/opb/str/D-STR-GCI.01-2017-PDF-E.pdf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84860" y="3644716"/>
            <a:ext cx="7039684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u="sng" dirty="0" smtClean="0"/>
              <a:t>Global Cyber Security Index 2017 (ITU):</a:t>
            </a:r>
          </a:p>
          <a:p>
            <a:endParaRPr lang="en-US" sz="2800" dirty="0" smtClean="0"/>
          </a:p>
          <a:p>
            <a:r>
              <a:rPr lang="en-US" sz="2800" dirty="0" smtClean="0"/>
              <a:t>Pakistan ranked 67</a:t>
            </a:r>
            <a:r>
              <a:rPr lang="en-US" sz="2800" baseline="30000" dirty="0" smtClean="0"/>
              <a:t>th</a:t>
            </a:r>
            <a:r>
              <a:rPr lang="en-US" sz="2800" dirty="0" smtClean="0"/>
              <a:t> with a score of 0.44/1</a:t>
            </a:r>
          </a:p>
          <a:p>
            <a:r>
              <a:rPr lang="en-US" sz="2800" dirty="0"/>
              <a:t>B</a:t>
            </a:r>
            <a:r>
              <a:rPr lang="en-US" sz="2800" dirty="0" smtClean="0"/>
              <a:t>angladesh </a:t>
            </a:r>
            <a:r>
              <a:rPr lang="en-US" sz="2800" dirty="0"/>
              <a:t>ranked </a:t>
            </a:r>
            <a:r>
              <a:rPr lang="en-US" sz="2800" dirty="0" smtClean="0"/>
              <a:t>53</a:t>
            </a:r>
            <a:r>
              <a:rPr lang="en-US" sz="2800" baseline="30000" dirty="0" smtClean="0"/>
              <a:t>rd</a:t>
            </a:r>
            <a:r>
              <a:rPr lang="en-US" sz="2800" dirty="0" smtClean="0"/>
              <a:t> </a:t>
            </a:r>
            <a:r>
              <a:rPr lang="en-US" sz="2800" dirty="0"/>
              <a:t>with a score of </a:t>
            </a:r>
            <a:r>
              <a:rPr lang="en-US" sz="2800" dirty="0" smtClean="0"/>
              <a:t>0.524/1</a:t>
            </a:r>
          </a:p>
          <a:p>
            <a:r>
              <a:rPr lang="en-US" sz="2800" dirty="0" smtClean="0"/>
              <a:t>India ranked 23</a:t>
            </a:r>
            <a:r>
              <a:rPr lang="en-US" sz="2800" baseline="30000" dirty="0" smtClean="0"/>
              <a:t>rd</a:t>
            </a:r>
            <a:r>
              <a:rPr lang="en-US" sz="2800" dirty="0" smtClean="0"/>
              <a:t> with a score of 0.683/1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99235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  <a:cs typeface="Arial" pitchFamily="34" charset="0"/>
              </a:rPr>
              <a:t>Pakistan cyber security posture (industry):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Superficial security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Reactive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Emphasis on governance 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Security hardening of IT assets largely absent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Industry has been in denial for last decade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3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Status Of InfoSec in Pakistan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57702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  <a:cs typeface="Arial" pitchFamily="34" charset="0"/>
              </a:rPr>
              <a:t>Reasons for poor security posture: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  <a:cs typeface="Arial" pitchFamily="34" charset="0"/>
              </a:rPr>
              <a:t>Archaic digitalization and commerce 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  <a:cs typeface="Arial" pitchFamily="34" charset="0"/>
              </a:rPr>
              <a:t>Perception that </a:t>
            </a:r>
            <a:r>
              <a:rPr lang="en-US" sz="2600" dirty="0">
                <a:latin typeface="Candara" panose="020E0502030303020204" pitchFamily="34" charset="0"/>
                <a:cs typeface="Arial" pitchFamily="34" charset="0"/>
              </a:rPr>
              <a:t>P</a:t>
            </a:r>
            <a:r>
              <a:rPr lang="en-US" sz="2600" dirty="0" smtClean="0">
                <a:latin typeface="Candara" panose="020E0502030303020204" pitchFamily="34" charset="0"/>
                <a:cs typeface="Arial" pitchFamily="34" charset="0"/>
              </a:rPr>
              <a:t>akistan is immune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  <a:cs typeface="Arial" pitchFamily="34" charset="0"/>
              </a:rPr>
              <a:t>Lack of awareness and management commitment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  <a:cs typeface="Arial" pitchFamily="34" charset="0"/>
              </a:rPr>
              <a:t>Lack of effective regulations</a:t>
            </a:r>
            <a:endParaRPr lang="en-US" sz="2600" dirty="0" smtClean="0"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4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Status Of InfoSec in Pakistan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12939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  <a:cs typeface="Arial" pitchFamily="34" charset="0"/>
              </a:rPr>
              <a:t>Changing dynamics (PK):</a:t>
            </a:r>
          </a:p>
          <a:p>
            <a:pPr lvl="1"/>
            <a:r>
              <a:rPr lang="en-US" sz="2600" dirty="0">
                <a:latin typeface="Candara" panose="020E0502030303020204" pitchFamily="34" charset="0"/>
              </a:rPr>
              <a:t>Pakistan financial industry rocked by Bangladesh SWIFT hack 2016</a:t>
            </a:r>
          </a:p>
          <a:p>
            <a:pPr lvl="1"/>
            <a:r>
              <a:rPr lang="en-US" sz="2600" dirty="0" err="1" smtClean="0">
                <a:latin typeface="Candara" panose="020E0502030303020204" pitchFamily="34" charset="0"/>
              </a:rPr>
              <a:t>Wannacry</a:t>
            </a:r>
            <a:r>
              <a:rPr lang="en-US" sz="2600" dirty="0" smtClean="0">
                <a:latin typeface="Candara" panose="020E0502030303020204" pitchFamily="34" charset="0"/>
              </a:rPr>
              <a:t> (May 2017) badly hit several dozen organizations in Pakistan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Increasing e-commerce, electronic banking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5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Status Of InfoSec in Pakistan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85819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  <a:cs typeface="Arial" pitchFamily="34" charset="0"/>
              </a:rPr>
              <a:t>Pakistan needs: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  <a:cs typeface="Arial" pitchFamily="34" charset="0"/>
              </a:rPr>
              <a:t>Necessary measures by the Government in line with what Malaysia, Oman have done for cyber security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  <a:cs typeface="Arial" pitchFamily="34" charset="0"/>
              </a:rPr>
              <a:t>Development of the security eco-system as an enabler in order to drive strong security posture </a:t>
            </a:r>
            <a:endParaRPr lang="en-US" sz="2600" dirty="0" smtClean="0"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6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Status Of InfoSec in Pakistan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25277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3288</TotalTime>
  <Words>234</Words>
  <Application>Microsoft Office PowerPoint</Application>
  <PresentationFormat>On-screen Show (4:3)</PresentationFormat>
  <Paragraphs>46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Candara</vt:lpstr>
      <vt:lpstr>Office Theme</vt:lpstr>
      <vt:lpstr>Status Of InfoSec in Pakistan</vt:lpstr>
      <vt:lpstr>Status Of InfoSec in Pakistan</vt:lpstr>
      <vt:lpstr>Status Of InfoSec in Pakistan</vt:lpstr>
      <vt:lpstr>Status Of InfoSec in Pakistan</vt:lpstr>
      <vt:lpstr>Status Of InfoSec in Pakistan</vt:lpstr>
      <vt:lpstr>Status Of InfoSec in Pakistan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Security Attacks</dc:title>
  <dc:creator>Fareed ur Rehman Khan</dc:creator>
  <cp:lastModifiedBy>Administrator</cp:lastModifiedBy>
  <cp:revision>328</cp:revision>
  <dcterms:modified xsi:type="dcterms:W3CDTF">2017-07-04T14:08:38Z</dcterms:modified>
</cp:coreProperties>
</file>