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0" r:id="rId2"/>
    <p:sldId id="343" r:id="rId3"/>
    <p:sldId id="344" r:id="rId4"/>
    <p:sldId id="345" r:id="rId5"/>
    <p:sldId id="346" r:id="rId6"/>
    <p:sldId id="34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emf"/><Relationship Id="rId2" Type="http://schemas.openxmlformats.org/officeDocument/2006/relationships/image" Target="../media/image2.wmf"/><Relationship Id="rId16" Type="http://schemas.openxmlformats.org/officeDocument/2006/relationships/image" Target="../media/image16.emf"/><Relationship Id="rId20" Type="http://schemas.openxmlformats.org/officeDocument/2006/relationships/image" Target="../media/image2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11" Type="http://schemas.openxmlformats.org/officeDocument/2006/relationships/image" Target="../media/image11.e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wmf"/><Relationship Id="rId9" Type="http://schemas.openxmlformats.org/officeDocument/2006/relationships/image" Target="../media/image9.emf"/><Relationship Id="rId1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How is the enterprise secured with the help of various components and security design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8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00" y="1327783"/>
            <a:ext cx="1714008" cy="60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Straight Connector 54"/>
          <p:cNvCxnSpPr>
            <a:stCxn id="2" idx="2"/>
          </p:cNvCxnSpPr>
          <p:nvPr/>
        </p:nvCxnSpPr>
        <p:spPr>
          <a:xfrm>
            <a:off x="7208805" y="2295472"/>
            <a:ext cx="22476" cy="3109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38" y="5405134"/>
            <a:ext cx="2444818" cy="87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81" y="1897012"/>
            <a:ext cx="770249" cy="39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714" y="2580087"/>
            <a:ext cx="789135" cy="403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7" descr="icon_col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430" y="3275393"/>
            <a:ext cx="672670" cy="56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180" y="4173928"/>
            <a:ext cx="509903" cy="44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013" y="2181627"/>
            <a:ext cx="2136735" cy="119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196" y="2067781"/>
            <a:ext cx="622548" cy="37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196" y="2979443"/>
            <a:ext cx="662334" cy="39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4" y="2463869"/>
            <a:ext cx="444669" cy="51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42" y="5051489"/>
            <a:ext cx="2761777" cy="122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MainframeApr9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01" y="5665782"/>
            <a:ext cx="515739" cy="5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689" y="5668154"/>
            <a:ext cx="497762" cy="61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188" y="5782000"/>
            <a:ext cx="497762" cy="61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0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88" y="5895846"/>
            <a:ext cx="497762" cy="61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157" y="5540078"/>
            <a:ext cx="497762" cy="61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656" y="5653923"/>
            <a:ext cx="497762" cy="61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0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156" y="5767769"/>
            <a:ext cx="497762" cy="61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21" y="4173928"/>
            <a:ext cx="509903" cy="44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4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74" y="5540078"/>
            <a:ext cx="582746" cy="45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73" y="5653923"/>
            <a:ext cx="582746" cy="45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4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72" y="5767769"/>
            <a:ext cx="582746" cy="45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4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71" y="5881615"/>
            <a:ext cx="582746" cy="45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4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419" y="5405135"/>
            <a:ext cx="582746" cy="45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4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18" y="5518980"/>
            <a:ext cx="582746" cy="45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4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17" y="5632826"/>
            <a:ext cx="582746" cy="45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4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917" y="5746672"/>
            <a:ext cx="582746" cy="45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7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334" y="5784372"/>
            <a:ext cx="679870" cy="55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207" y="3357968"/>
            <a:ext cx="770249" cy="39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7" descr="icon_col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362" y="4943415"/>
            <a:ext cx="672670" cy="56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5" descr="NAC Applianc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215" y="4857003"/>
            <a:ext cx="809933" cy="51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2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91" y="5120520"/>
            <a:ext cx="1764425" cy="87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58" descr="CS-MARS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912" y="5000513"/>
            <a:ext cx="798219" cy="44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022" y="5579337"/>
            <a:ext cx="701616" cy="53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1" descr="Detector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24" y="5621905"/>
            <a:ext cx="626377" cy="35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25849" y="1958293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Router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369" y="264136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FW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730174" y="3377007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IPS</a:t>
            </a:r>
          </a:p>
          <a:p>
            <a:r>
              <a:rPr lang="en-US" sz="1200" dirty="0" smtClean="0"/>
              <a:t>N-DLP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471176" y="4970849"/>
            <a:ext cx="107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DC Switch/FW</a:t>
            </a:r>
            <a:endParaRPr lang="en-US" sz="1200" dirty="0"/>
          </a:p>
        </p:txBody>
      </p:sp>
      <p:pic>
        <p:nvPicPr>
          <p:cNvPr id="43" name="Picture 2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73" y="3794295"/>
            <a:ext cx="1714008" cy="60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625849" y="4173928"/>
            <a:ext cx="595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Switch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738965" y="4374181"/>
            <a:ext cx="63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Access</a:t>
            </a:r>
          </a:p>
          <a:p>
            <a:r>
              <a:rPr lang="en-US" sz="1200" dirty="0" smtClean="0"/>
              <a:t> Switch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363198" y="1783166"/>
            <a:ext cx="1277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Web Security GW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233699" y="3377007"/>
            <a:ext cx="1424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Email </a:t>
            </a:r>
            <a:r>
              <a:rPr lang="en-US" sz="1200" dirty="0" err="1" smtClean="0"/>
              <a:t>Antispam</a:t>
            </a:r>
            <a:r>
              <a:rPr lang="en-US" sz="1200" dirty="0" smtClean="0"/>
              <a:t> GW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564952" y="263701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DMZ</a:t>
            </a:r>
            <a:endParaRPr 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391955" y="2181627"/>
            <a:ext cx="906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Web Server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532098" y="4913926"/>
            <a:ext cx="454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NAC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774824" y="4800080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SIEM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780452" y="599546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VM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738965" y="605238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NMS</a:t>
            </a:r>
            <a:endParaRPr lang="en-US" sz="1200" dirty="0"/>
          </a:p>
        </p:txBody>
      </p:sp>
      <p:cxnSp>
        <p:nvCxnSpPr>
          <p:cNvPr id="57" name="Straight Connector 56"/>
          <p:cNvCxnSpPr>
            <a:stCxn id="21" idx="3"/>
            <a:endCxn id="7" idx="1"/>
          </p:cNvCxnSpPr>
          <p:nvPr/>
        </p:nvCxnSpPr>
        <p:spPr>
          <a:xfrm>
            <a:off x="4800924" y="4395097"/>
            <a:ext cx="215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45049" y="3960008"/>
            <a:ext cx="1087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WAN/Extranet</a:t>
            </a:r>
          </a:p>
          <a:p>
            <a:r>
              <a:rPr lang="en-US" sz="1200" dirty="0" smtClean="0"/>
              <a:t>&amp; DR</a:t>
            </a:r>
            <a:endParaRPr lang="en-US" sz="1200" dirty="0"/>
          </a:p>
        </p:txBody>
      </p:sp>
      <p:cxnSp>
        <p:nvCxnSpPr>
          <p:cNvPr id="64" name="Straight Connector 63"/>
          <p:cNvCxnSpPr>
            <a:stCxn id="21" idx="1"/>
          </p:cNvCxnSpPr>
          <p:nvPr/>
        </p:nvCxnSpPr>
        <p:spPr>
          <a:xfrm flipH="1">
            <a:off x="2770163" y="4395097"/>
            <a:ext cx="1520858" cy="65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2" idx="3"/>
            <a:endCxn id="7" idx="1"/>
          </p:cNvCxnSpPr>
          <p:nvPr/>
        </p:nvCxnSpPr>
        <p:spPr>
          <a:xfrm>
            <a:off x="3262456" y="3557198"/>
            <a:ext cx="3690724" cy="837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" idx="1"/>
            <a:endCxn id="36" idx="3"/>
          </p:cNvCxnSpPr>
          <p:nvPr/>
        </p:nvCxnSpPr>
        <p:spPr>
          <a:xfrm flipH="1">
            <a:off x="5338816" y="4395097"/>
            <a:ext cx="1614364" cy="116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" idx="1"/>
          </p:cNvCxnSpPr>
          <p:nvPr/>
        </p:nvCxnSpPr>
        <p:spPr>
          <a:xfrm flipH="1">
            <a:off x="6145998" y="2781689"/>
            <a:ext cx="690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2" idx="0"/>
          </p:cNvCxnSpPr>
          <p:nvPr/>
        </p:nvCxnSpPr>
        <p:spPr>
          <a:xfrm>
            <a:off x="7127452" y="1612398"/>
            <a:ext cx="81353" cy="28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147428" y="1441629"/>
            <a:ext cx="380232" cy="27699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ISP</a:t>
            </a:r>
            <a:endParaRPr lang="en-US" sz="1200" b="1" dirty="0"/>
          </a:p>
        </p:txBody>
      </p:sp>
      <p:pic>
        <p:nvPicPr>
          <p:cNvPr id="74" name="Picture 11" descr="IOSfirewall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262" y="2570453"/>
            <a:ext cx="361518" cy="39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4751695" y="2637010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 FW</a:t>
            </a:r>
            <a:endParaRPr lang="en-US" sz="1200" dirty="0"/>
          </a:p>
        </p:txBody>
      </p:sp>
      <p:cxnSp>
        <p:nvCxnSpPr>
          <p:cNvPr id="80" name="Straight Connector 79"/>
          <p:cNvCxnSpPr>
            <a:stCxn id="32" idx="1"/>
            <a:endCxn id="43" idx="0"/>
          </p:cNvCxnSpPr>
          <p:nvPr/>
        </p:nvCxnSpPr>
        <p:spPr>
          <a:xfrm flipH="1">
            <a:off x="1580177" y="3557198"/>
            <a:ext cx="912030" cy="23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565777" y="1441629"/>
            <a:ext cx="1127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Regional Office</a:t>
            </a:r>
            <a:endParaRPr lang="en-US" sz="1200" dirty="0"/>
          </a:p>
        </p:txBody>
      </p:sp>
      <p:pic>
        <p:nvPicPr>
          <p:cNvPr id="83" name="Picture 36" descr="Router with firewall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420" y="1694917"/>
            <a:ext cx="582746" cy="42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2420712" y="1953935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UTM</a:t>
            </a:r>
            <a:endParaRPr lang="en-US" sz="1200" dirty="0"/>
          </a:p>
        </p:txBody>
      </p:sp>
      <p:cxnSp>
        <p:nvCxnSpPr>
          <p:cNvPr id="86" name="Straight Connector 85"/>
          <p:cNvCxnSpPr>
            <a:stCxn id="83" idx="2"/>
            <a:endCxn id="32" idx="0"/>
          </p:cNvCxnSpPr>
          <p:nvPr/>
        </p:nvCxnSpPr>
        <p:spPr>
          <a:xfrm>
            <a:off x="2219793" y="2124704"/>
            <a:ext cx="657538" cy="1233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6716838" y="1634281"/>
            <a:ext cx="1444466" cy="6060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DDOS,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APT ATTACKS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ZERO-DAY ATTACKS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521193" y="2875180"/>
            <a:ext cx="1444466" cy="6060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LEAKAGE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972841" y="5809695"/>
            <a:ext cx="1444466" cy="6060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MALICIOUS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640664" y="5218602"/>
            <a:ext cx="1444466" cy="6060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NON-COMPLIANT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308136" y="2523164"/>
            <a:ext cx="1444466" cy="6060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WEBSITE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HACKING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&amp; DEFACEMENT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949682" y="5360343"/>
            <a:ext cx="1444466" cy="6060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THEFT,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UNAUTHORIZED ACCESS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171401" y="1689382"/>
            <a:ext cx="1444466" cy="6060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CHOKED CIRCUIT, MALWARE PROTECTION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250391" y="1648553"/>
            <a:ext cx="1444466" cy="6060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WEB ATTACKS,  USER PRODUCTIVITY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324152" y="3226301"/>
            <a:ext cx="1444466" cy="6060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SPAM, SPEAR-PHISHING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ATTACKS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977153" y="5084694"/>
            <a:ext cx="1444466" cy="6060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INFECTED 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382857" y="5190483"/>
            <a:ext cx="1444466" cy="6060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INFECTED SERVER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5" name="Title 1"/>
          <p:cNvSpPr txBox="1">
            <a:spLocks/>
          </p:cNvSpPr>
          <p:nvPr/>
        </p:nvSpPr>
        <p:spPr>
          <a:xfrm>
            <a:off x="457200" y="207625"/>
            <a:ext cx="8229600" cy="89923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31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07306"/>
              </p:ext>
            </p:extLst>
          </p:nvPr>
        </p:nvGraphicFramePr>
        <p:xfrm>
          <a:off x="759855" y="1397000"/>
          <a:ext cx="8010660" cy="4634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220"/>
                <a:gridCol w="2670220"/>
                <a:gridCol w="2670220"/>
              </a:tblGrid>
              <a:tr h="5200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Security Challenge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Location/Device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Security Solution</a:t>
                      </a:r>
                      <a:endParaRPr lang="en-US" sz="2400" dirty="0"/>
                    </a:p>
                  </a:txBody>
                  <a:tcPr/>
                </a:tc>
              </a:tr>
              <a:tr h="5200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Perimeter Filtering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Edge Router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Access Lists &amp; Various RFCs</a:t>
                      </a:r>
                      <a:endParaRPr lang="en-US" sz="2400" dirty="0"/>
                    </a:p>
                  </a:txBody>
                  <a:tcPr/>
                </a:tc>
              </a:tr>
              <a:tr h="5200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DDOS Attack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Edge Router/DDOS</a:t>
                      </a:r>
                      <a:r>
                        <a:rPr lang="en-US" sz="2400" baseline="0" dirty="0" smtClean="0"/>
                        <a:t> Protection Solution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DDOS Protection</a:t>
                      </a:r>
                      <a:endParaRPr lang="en-US" sz="2400" dirty="0"/>
                    </a:p>
                  </a:txBody>
                  <a:tcPr/>
                </a:tc>
              </a:tr>
              <a:tr h="5200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Zero-Day</a:t>
                      </a:r>
                      <a:r>
                        <a:rPr lang="en-US" sz="2400" baseline="0" dirty="0" smtClean="0"/>
                        <a:t> Attack / APT Attack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Edge Device / Edge NGN</a:t>
                      </a:r>
                      <a:r>
                        <a:rPr lang="en-US" sz="2400" baseline="0" dirty="0" smtClean="0"/>
                        <a:t> FW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Zero-Day/APT Attack Prevention</a:t>
                      </a:r>
                      <a:endParaRPr lang="en-US" sz="2400" dirty="0"/>
                    </a:p>
                  </a:txBody>
                  <a:tcPr/>
                </a:tc>
              </a:tr>
              <a:tr h="5200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Web Server</a:t>
                      </a:r>
                      <a:r>
                        <a:rPr lang="en-US" sz="2400" baseline="0" dirty="0" smtClean="0"/>
                        <a:t> Attacks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DMZ / Web</a:t>
                      </a:r>
                      <a:r>
                        <a:rPr lang="en-US" sz="2400" baseline="0" dirty="0" smtClean="0"/>
                        <a:t> Application FW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Web Application Attack Prevention</a:t>
                      </a:r>
                      <a:endParaRPr lang="en-US" sz="2400" dirty="0"/>
                    </a:p>
                  </a:txBody>
                  <a:tcPr/>
                </a:tc>
              </a:tr>
              <a:tr h="5200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Email</a:t>
                      </a:r>
                      <a:r>
                        <a:rPr lang="en-US" sz="2400" baseline="0" dirty="0" smtClean="0"/>
                        <a:t> SPAM &amp; Malware/Phishing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DMZ /</a:t>
                      </a:r>
                      <a:r>
                        <a:rPr lang="en-US" sz="2400" baseline="0" dirty="0" smtClean="0"/>
                        <a:t> Email Security GW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Email Security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3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51324"/>
              </p:ext>
            </p:extLst>
          </p:nvPr>
        </p:nvGraphicFramePr>
        <p:xfrm>
          <a:off x="734097" y="1397000"/>
          <a:ext cx="8010660" cy="4758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220"/>
                <a:gridCol w="2670220"/>
                <a:gridCol w="2670220"/>
              </a:tblGrid>
              <a:tr h="52007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Security Challenge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Location/Device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Security Solution</a:t>
                      </a:r>
                      <a:endParaRPr lang="en-US" sz="2200" dirty="0"/>
                    </a:p>
                  </a:txBody>
                  <a:tcPr/>
                </a:tc>
              </a:tr>
              <a:tr h="52007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Web-based</a:t>
                      </a:r>
                      <a:r>
                        <a:rPr lang="en-US" sz="2200" baseline="0" dirty="0" smtClean="0"/>
                        <a:t> User Attacks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DMZ / Web Security GW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Web Filtering</a:t>
                      </a:r>
                      <a:r>
                        <a:rPr lang="en-US" sz="2200" baseline="0" dirty="0" smtClean="0"/>
                        <a:t> &amp; Malware Protection</a:t>
                      </a:r>
                      <a:endParaRPr lang="en-US" sz="2200" dirty="0"/>
                    </a:p>
                  </a:txBody>
                  <a:tcPr/>
                </a:tc>
              </a:tr>
              <a:tr h="52007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System Malware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AV</a:t>
                      </a:r>
                      <a:endParaRPr lang="en-US" sz="2200" dirty="0"/>
                    </a:p>
                  </a:txBody>
                  <a:tcPr/>
                </a:tc>
              </a:tr>
              <a:tr h="52007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User Network</a:t>
                      </a:r>
                      <a:r>
                        <a:rPr lang="en-US" sz="2200" baseline="0" dirty="0" smtClean="0"/>
                        <a:t> Access Control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At</a:t>
                      </a:r>
                      <a:r>
                        <a:rPr lang="en-US" sz="2200" baseline="0" dirty="0" smtClean="0"/>
                        <a:t> Aggregation Point Of User Access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Network </a:t>
                      </a:r>
                      <a:r>
                        <a:rPr lang="en-US" sz="2200" smtClean="0"/>
                        <a:t>Admission Control (NAC)</a:t>
                      </a:r>
                      <a:endParaRPr lang="en-US" sz="2200" dirty="0"/>
                    </a:p>
                  </a:txBody>
                  <a:tcPr/>
                </a:tc>
              </a:tr>
              <a:tr h="52007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User</a:t>
                      </a:r>
                      <a:r>
                        <a:rPr lang="en-US" sz="2200" baseline="0" dirty="0" smtClean="0"/>
                        <a:t> Controls For USB/Media, HDD Encrypt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System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Data Loss Prevention (DPL) – System Level</a:t>
                      </a:r>
                      <a:endParaRPr lang="en-US" sz="2200" dirty="0"/>
                    </a:p>
                  </a:txBody>
                  <a:tcPr/>
                </a:tc>
              </a:tr>
              <a:tr h="52007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Remote Branch Connectivity/ Malware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Intranet-Extranet Edge / UTM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Unified Threat Management (UTM) Solution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7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361867"/>
              </p:ext>
            </p:extLst>
          </p:nvPr>
        </p:nvGraphicFramePr>
        <p:xfrm>
          <a:off x="734097" y="1397000"/>
          <a:ext cx="8010660" cy="4516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220"/>
                <a:gridCol w="2670220"/>
                <a:gridCol w="2670220"/>
              </a:tblGrid>
              <a:tr h="52007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Security Challenge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Location/Device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Security Solution</a:t>
                      </a:r>
                      <a:endParaRPr lang="en-US" sz="2200" dirty="0"/>
                    </a:p>
                  </a:txBody>
                  <a:tcPr/>
                </a:tc>
              </a:tr>
              <a:tr h="52007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Data Center Unauthorized Access / Malware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Data Center FW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Data Center FW Filtering &amp; Malware Protection</a:t>
                      </a:r>
                      <a:endParaRPr lang="en-US" sz="2200" dirty="0"/>
                    </a:p>
                  </a:txBody>
                  <a:tcPr/>
                </a:tc>
              </a:tr>
              <a:tr h="52007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Data Exfiltration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Edge / Network DLP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Network DLP Solution</a:t>
                      </a:r>
                      <a:endParaRPr lang="en-US" sz="2200" dirty="0"/>
                    </a:p>
                  </a:txBody>
                  <a:tcPr/>
                </a:tc>
              </a:tr>
              <a:tr h="52007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Event Monitoring &amp; Detection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Data Center / SIEM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Security Info.</a:t>
                      </a:r>
                      <a:r>
                        <a:rPr lang="en-US" sz="2200" baseline="0" dirty="0" smtClean="0"/>
                        <a:t> &amp; Event Management</a:t>
                      </a:r>
                      <a:endParaRPr lang="en-US" sz="2200" dirty="0"/>
                    </a:p>
                  </a:txBody>
                  <a:tcPr/>
                </a:tc>
              </a:tr>
              <a:tr h="52007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Unpatched Systems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Data Center / VM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Vulnerability</a:t>
                      </a:r>
                      <a:r>
                        <a:rPr lang="en-US" sz="2200" baseline="0" dirty="0" smtClean="0"/>
                        <a:t> Scanner</a:t>
                      </a:r>
                      <a:endParaRPr lang="en-US" sz="2200" dirty="0"/>
                    </a:p>
                  </a:txBody>
                  <a:tcPr/>
                </a:tc>
              </a:tr>
              <a:tr h="52007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Server Integrity Monitoring &amp; IPS Filtering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Data Center / HIPS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Host Intrusion Prevention System (HIPS)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How is the enterprise secured with the help of various components and security design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1)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74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6128</TotalTime>
  <Words>358</Words>
  <Application>Microsoft Office PowerPoint</Application>
  <PresentationFormat>On-screen Show (4:3)</PresentationFormat>
  <Paragraphs>113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Candara</vt:lpstr>
      <vt:lpstr>Office Theme</vt:lpstr>
      <vt:lpstr>Security Overlay Of Enterprise (Part 1)</vt:lpstr>
      <vt:lpstr>PowerPoint Presentation</vt:lpstr>
      <vt:lpstr>Security Overlay Of Enterprise (Part 1)</vt:lpstr>
      <vt:lpstr>Security Overlay Of Enterprise (Part 1)</vt:lpstr>
      <vt:lpstr>Security Overlay Of Enterprise (Part 1)</vt:lpstr>
      <vt:lpstr>Security Overlay Of Enterprise (Part 1)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431</cp:revision>
  <dcterms:modified xsi:type="dcterms:W3CDTF">2017-07-05T13:17:18Z</dcterms:modified>
</cp:coreProperties>
</file>