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1" r:id="rId2"/>
    <p:sldId id="344" r:id="rId3"/>
    <p:sldId id="345" r:id="rId4"/>
    <p:sldId id="346" r:id="rId5"/>
    <p:sldId id="343" r:id="rId6"/>
    <p:sldId id="342" r:id="rId7"/>
    <p:sldId id="347" r:id="rId8"/>
    <p:sldId id="348" r:id="rId9"/>
    <p:sldId id="34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Gartner Magic Quadrant reports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List of some other industry reports 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Tools – Typical Enterprise (Part 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62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earch image courtesy of Gartner, Inc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620" y="1270000"/>
            <a:ext cx="4641403" cy="464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38906" y="6356350"/>
            <a:ext cx="2133600" cy="365125"/>
          </a:xfrm>
        </p:spPr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Tools – Typical Enterprise (Part 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0544" y="6016181"/>
            <a:ext cx="79269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https://www.gartner.com/doc/reprints?id=1-3SCOKCW&amp;ct=170131&amp;st=sb</a:t>
            </a:r>
          </a:p>
        </p:txBody>
      </p:sp>
      <p:sp>
        <p:nvSpPr>
          <p:cNvPr id="9" name="Rectangle 8"/>
          <p:cNvSpPr/>
          <p:nvPr/>
        </p:nvSpPr>
        <p:spPr>
          <a:xfrm>
            <a:off x="5814207" y="2627290"/>
            <a:ext cx="1556197" cy="96341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03193" y="1747231"/>
            <a:ext cx="15840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ndara" panose="020E0502030303020204" pitchFamily="34" charset="0"/>
              </a:rPr>
              <a:t>Endpoint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Protection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Jan, 2017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Gartner</a:t>
            </a:r>
            <a:endParaRPr lang="en-US" sz="2400" b="1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83863" y="3829903"/>
            <a:ext cx="1788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ndara" panose="020E0502030303020204" pitchFamily="34" charset="0"/>
              </a:rPr>
              <a:t>Trend Micro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Sophos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Kaspersky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Symantec</a:t>
            </a:r>
            <a:endParaRPr lang="en-US" sz="24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69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38917" y="6356350"/>
            <a:ext cx="2133600" cy="365125"/>
          </a:xfrm>
        </p:spPr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Tools – Typical Enterprise (Part 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6254" y="6016181"/>
            <a:ext cx="79269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https://www.gartner.com/doc/reprints?id=1-3SCOKCW&amp;ct=170131&amp;st=sb</a:t>
            </a:r>
          </a:p>
        </p:txBody>
      </p:sp>
      <p:pic>
        <p:nvPicPr>
          <p:cNvPr id="5122" name="Picture 2" descr="https://cdn.zscaler.com/cdn/farfuture/TBVnVP-eugeNjLRLUjgp5kvjfWHLd9mHJIVcts59cA8/mtime:1498824743/sites/all/themes/zscaler/images/gartner-2017/zscaler-gartner-mq-chart-her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300" y="1388771"/>
            <a:ext cx="4448042" cy="454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584006" y="2240920"/>
            <a:ext cx="1556197" cy="96341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88903" y="1734352"/>
            <a:ext cx="18188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ndara" panose="020E0502030303020204" pitchFamily="34" charset="0"/>
              </a:rPr>
              <a:t>Secure Web 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GW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June, 2017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Gartner</a:t>
            </a:r>
            <a:endParaRPr lang="en-US" sz="2400" b="1" dirty="0"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9573" y="3829903"/>
            <a:ext cx="1479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ndara" panose="020E0502030303020204" pitchFamily="34" charset="0"/>
              </a:rPr>
              <a:t>Symantec</a:t>
            </a:r>
          </a:p>
          <a:p>
            <a:r>
              <a:rPr lang="en-US" sz="2400" b="1" dirty="0" err="1" smtClean="0">
                <a:latin typeface="Candara" panose="020E0502030303020204" pitchFamily="34" charset="0"/>
              </a:rPr>
              <a:t>Zscaler</a:t>
            </a:r>
            <a:endParaRPr lang="en-US" sz="24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83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338885" y="6356350"/>
            <a:ext cx="2133600" cy="365125"/>
          </a:xfrm>
        </p:spPr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Tools – Typical Enterprise (Part 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12041" y="6016181"/>
            <a:ext cx="79269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https://www.gartner.com/doc/reprints?id=1-3SCOKCW&amp;ct=170131&amp;st=sb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217260" y="1734352"/>
            <a:ext cx="21884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ndara" panose="020E0502030303020204" pitchFamily="34" charset="0"/>
              </a:rPr>
              <a:t>UTM </a:t>
            </a:r>
          </a:p>
          <a:p>
            <a:r>
              <a:rPr lang="en-US" b="1" dirty="0" smtClean="0">
                <a:latin typeface="Candara" panose="020E0502030303020204" pitchFamily="34" charset="0"/>
              </a:rPr>
              <a:t>(SMB Multi-function</a:t>
            </a:r>
          </a:p>
          <a:p>
            <a:r>
              <a:rPr lang="en-US" b="1" dirty="0" smtClean="0">
                <a:latin typeface="Candara" panose="020E0502030303020204" pitchFamily="34" charset="0"/>
              </a:rPr>
              <a:t> FW)</a:t>
            </a:r>
          </a:p>
          <a:p>
            <a:r>
              <a:rPr lang="en-US" b="1" dirty="0" smtClean="0">
                <a:latin typeface="Candara" panose="020E0502030303020204" pitchFamily="34" charset="0"/>
              </a:rPr>
              <a:t>June, 2017</a:t>
            </a:r>
          </a:p>
          <a:p>
            <a:r>
              <a:rPr lang="en-US" b="1" dirty="0" smtClean="0">
                <a:latin typeface="Candara" panose="020E0502030303020204" pitchFamily="34" charset="0"/>
              </a:rPr>
              <a:t>Gartner</a:t>
            </a:r>
            <a:endParaRPr lang="en-US" b="1" dirty="0">
              <a:latin typeface="Candara" panose="020E0502030303020204" pitchFamily="34" charset="0"/>
            </a:endParaRPr>
          </a:p>
        </p:txBody>
      </p:sp>
      <p:pic>
        <p:nvPicPr>
          <p:cNvPr id="6146" name="Picture 2" descr="Research image courtesy of Gartner, Inc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307" y="1239159"/>
            <a:ext cx="4646486" cy="464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937370" y="1609849"/>
            <a:ext cx="1556197" cy="96341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26720" y="3829903"/>
            <a:ext cx="16786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ndara" panose="020E0502030303020204" pitchFamily="34" charset="0"/>
              </a:rPr>
              <a:t>Fortinet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Checkpoint</a:t>
            </a:r>
            <a:endParaRPr lang="en-US" sz="24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earch image courtesy of Gartner, Inc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029" y="1392259"/>
            <a:ext cx="4623922" cy="462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Tools – Typical Enterprise (Part 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0537" y="6016181"/>
            <a:ext cx="79269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https://www.gartner.com/doc/reprints?id=1-3805JH8&amp;ct=160525&amp;st=sb</a:t>
            </a:r>
          </a:p>
        </p:txBody>
      </p:sp>
      <p:sp>
        <p:nvSpPr>
          <p:cNvPr id="9" name="Rectangle 8"/>
          <p:cNvSpPr/>
          <p:nvPr/>
        </p:nvSpPr>
        <p:spPr>
          <a:xfrm>
            <a:off x="6287178" y="1659225"/>
            <a:ext cx="1197735" cy="79849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41665" y="1440283"/>
            <a:ext cx="19695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ndara" panose="020E0502030303020204" pitchFamily="34" charset="0"/>
              </a:rPr>
              <a:t>Enterprise 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Network FWs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May 2016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Gartner</a:t>
            </a:r>
            <a:endParaRPr lang="en-US" sz="2400" b="1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9581" y="3829903"/>
            <a:ext cx="1478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ndara" panose="020E0502030303020204" pitchFamily="34" charset="0"/>
              </a:rPr>
              <a:t>Palo Alto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Networks</a:t>
            </a:r>
            <a:endParaRPr lang="en-US" sz="24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81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Tools – Typical Enterprise (Part 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 descr="Research image courtesy of Gartner, Inc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061" y="1295758"/>
            <a:ext cx="4718396" cy="471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40537" y="6016181"/>
            <a:ext cx="79269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https://www.gartner.com/doc/reprints?id=1-2JNR3RU&amp;ct=150720&amp;st=sb</a:t>
            </a:r>
          </a:p>
        </p:txBody>
      </p:sp>
      <p:sp>
        <p:nvSpPr>
          <p:cNvPr id="5" name="Rectangle 4"/>
          <p:cNvSpPr/>
          <p:nvPr/>
        </p:nvSpPr>
        <p:spPr>
          <a:xfrm>
            <a:off x="5855868" y="1828800"/>
            <a:ext cx="1197735" cy="79849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51671" y="1687131"/>
            <a:ext cx="1938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ndara" panose="020E0502030303020204" pitchFamily="34" charset="0"/>
              </a:rPr>
              <a:t>SIEM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AUGUST 2016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GARTNER</a:t>
            </a:r>
            <a:endParaRPr lang="en-US" sz="2400" b="1" dirty="0">
              <a:latin typeface="Candara" panose="020E05020303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3856" y="3829903"/>
            <a:ext cx="1717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ndara" panose="020E0502030303020204" pitchFamily="34" charset="0"/>
              </a:rPr>
              <a:t>IBM</a:t>
            </a:r>
          </a:p>
          <a:p>
            <a:r>
              <a:rPr lang="en-US" sz="2400" b="1" dirty="0" err="1" smtClean="0">
                <a:latin typeface="Candara" panose="020E0502030303020204" pitchFamily="34" charset="0"/>
              </a:rPr>
              <a:t>Splunk</a:t>
            </a:r>
            <a:endParaRPr lang="en-US" sz="2400" b="1" dirty="0" smtClean="0">
              <a:latin typeface="Candara" panose="020E0502030303020204" pitchFamily="34" charset="0"/>
            </a:endParaRPr>
          </a:p>
          <a:p>
            <a:r>
              <a:rPr lang="en-US" sz="2400" b="1" dirty="0" err="1" smtClean="0">
                <a:latin typeface="Candara" panose="020E0502030303020204" pitchFamily="34" charset="0"/>
              </a:rPr>
              <a:t>LogRhythm</a:t>
            </a:r>
            <a:endParaRPr lang="en-US" sz="24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64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Tools – Typical Enterprise (Part 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0537" y="6016181"/>
            <a:ext cx="79269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https://www.gartner.com/doc/reprints?id=1-3UKD88K&amp;ct=170301&amp;st=sb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5966" y="1687131"/>
            <a:ext cx="1463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ndara" panose="020E0502030303020204" pitchFamily="34" charset="0"/>
              </a:rPr>
              <a:t>DLP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FEB 2017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GARTNER</a:t>
            </a:r>
            <a:endParaRPr lang="en-US" sz="2400" b="1" dirty="0">
              <a:latin typeface="Candara" panose="020E0502030303020204" pitchFamily="34" charset="0"/>
            </a:endParaRPr>
          </a:p>
        </p:txBody>
      </p:sp>
      <p:pic>
        <p:nvPicPr>
          <p:cNvPr id="7172" name="Picture 4" descr="Research image courtesy of Gartner, Inc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36" y="1269999"/>
            <a:ext cx="4746181" cy="474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150468" y="2228048"/>
            <a:ext cx="1635623" cy="940155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98151" y="3829903"/>
            <a:ext cx="16995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ndara" panose="020E0502030303020204" pitchFamily="34" charset="0"/>
              </a:rPr>
              <a:t>-Symantec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-Digital 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Guardian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-</a:t>
            </a:r>
            <a:r>
              <a:rPr lang="en-US" sz="2400" b="1" dirty="0" err="1" smtClean="0">
                <a:latin typeface="Candara" panose="020E0502030303020204" pitchFamily="34" charset="0"/>
              </a:rPr>
              <a:t>Forcepoint</a:t>
            </a:r>
            <a:endParaRPr lang="en-US" sz="24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23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Tools – Typical Enterprise (Part 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0537" y="6016181"/>
            <a:ext cx="79269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https://www.gartner.com/doc/reprints?id=1-3UKD88K&amp;ct=170301&amp;st=sb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0247" y="1687131"/>
            <a:ext cx="19822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ndara" panose="020E0502030303020204" pitchFamily="34" charset="0"/>
              </a:rPr>
              <a:t>APPLICATION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SECURITY 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TESTING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FEB 2017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GARTNER</a:t>
            </a:r>
            <a:endParaRPr lang="en-US" sz="2400" b="1" dirty="0">
              <a:latin typeface="Candara" panose="020E0502030303020204" pitchFamily="34" charset="0"/>
            </a:endParaRPr>
          </a:p>
        </p:txBody>
      </p:sp>
      <p:pic>
        <p:nvPicPr>
          <p:cNvPr id="7170" name="Picture 2" descr="Research image courtesy of Gartner, Inc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119" y="1178148"/>
            <a:ext cx="4771893" cy="477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296572" y="1648494"/>
            <a:ext cx="1197735" cy="79849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12432" y="3829903"/>
            <a:ext cx="14149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ndara" panose="020E0502030303020204" pitchFamily="34" charset="0"/>
              </a:rPr>
              <a:t>HPE</a:t>
            </a:r>
          </a:p>
          <a:p>
            <a:r>
              <a:rPr lang="en-US" sz="2400" b="1" dirty="0" err="1" smtClean="0">
                <a:latin typeface="Candara" panose="020E0502030303020204" pitchFamily="34" charset="0"/>
              </a:rPr>
              <a:t>Veracode</a:t>
            </a:r>
            <a:endParaRPr lang="en-US" sz="2400" b="1" dirty="0" smtClean="0">
              <a:latin typeface="Candara" panose="020E0502030303020204" pitchFamily="34" charset="0"/>
            </a:endParaRPr>
          </a:p>
          <a:p>
            <a:r>
              <a:rPr lang="en-US" sz="2400" b="1" dirty="0" smtClean="0">
                <a:latin typeface="Candara" panose="020E0502030303020204" pitchFamily="34" charset="0"/>
              </a:rPr>
              <a:t>IBM</a:t>
            </a:r>
            <a:endParaRPr lang="en-US" sz="24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3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View and read various industry reports for security tools comparisons: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Gartner </a:t>
            </a:r>
          </a:p>
          <a:p>
            <a:pPr lvl="1"/>
            <a:r>
              <a:rPr lang="en-US" sz="2600" dirty="0" err="1" smtClean="0">
                <a:latin typeface="Candara" panose="020E0502030303020204" pitchFamily="34" charset="0"/>
              </a:rPr>
              <a:t>Forrestor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Security Awards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Lab reports: ICSA, NSS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Tools – Typical Enterprise (Part 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0238" y="4686301"/>
            <a:ext cx="128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16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6932</TotalTime>
  <Words>220</Words>
  <Application>Microsoft Office PowerPoint</Application>
  <PresentationFormat>On-screen Show (4:3)</PresentationFormat>
  <Paragraphs>89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Office Theme</vt:lpstr>
      <vt:lpstr>Security Tools – Typical Enterprise (Part 1)</vt:lpstr>
      <vt:lpstr>Security Tools – Typical Enterprise (Part 1)</vt:lpstr>
      <vt:lpstr>Security Tools – Typical Enterprise (Part 1)</vt:lpstr>
      <vt:lpstr>Security Tools – Typical Enterprise (Part 1)</vt:lpstr>
      <vt:lpstr>Security Tools – Typical Enterprise (Part 1)</vt:lpstr>
      <vt:lpstr>Security Tools – Typical Enterprise (Part 1)</vt:lpstr>
      <vt:lpstr>Security Tools – Typical Enterprise (Part 1)</vt:lpstr>
      <vt:lpstr>Security Tools – Typical Enterprise (Part 1)</vt:lpstr>
      <vt:lpstr>Security Tools – Typical Enterprise (Part 1)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535</cp:revision>
  <dcterms:modified xsi:type="dcterms:W3CDTF">2017-07-10T13:06:14Z</dcterms:modified>
</cp:coreProperties>
</file>