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1" r:id="rId2"/>
    <p:sldId id="342" r:id="rId3"/>
    <p:sldId id="343" r:id="rId4"/>
    <p:sldId id="344" r:id="rId5"/>
    <p:sldId id="34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 custT="1"/>
      <dgm:spPr/>
      <dgm:t>
        <a:bodyPr/>
        <a:lstStyle/>
        <a:p>
          <a:r>
            <a:rPr lang="en-US" sz="1900" b="1" dirty="0" smtClean="0">
              <a:solidFill>
                <a:schemeClr val="tx1"/>
              </a:solidFill>
            </a:rPr>
            <a:t>4. Security Governance</a:t>
          </a:r>
          <a:endParaRPr lang="en-US" sz="1900" b="1" dirty="0">
            <a:solidFill>
              <a:schemeClr val="tx1"/>
            </a:solidFill>
          </a:endParaRPr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 custT="1"/>
      <dgm:spPr/>
      <dgm:t>
        <a:bodyPr/>
        <a:lstStyle/>
        <a:p>
          <a:r>
            <a:rPr lang="en-US" sz="1900" b="1" dirty="0" smtClean="0">
              <a:solidFill>
                <a:schemeClr val="tx1"/>
              </a:solidFill>
            </a:rPr>
            <a:t>3. Security Engineering</a:t>
          </a:r>
          <a:endParaRPr lang="en-US" sz="1900" b="1" dirty="0">
            <a:solidFill>
              <a:schemeClr val="tx1"/>
            </a:solidFill>
          </a:endParaRPr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900" b="1" dirty="0" smtClean="0">
              <a:solidFill>
                <a:schemeClr val="tx1"/>
              </a:solidFill>
            </a:rPr>
            <a:t>2. Vulnerability Management</a:t>
          </a:r>
          <a:endParaRPr lang="en-US" sz="1900" b="1" dirty="0">
            <a:solidFill>
              <a:schemeClr val="tx1"/>
            </a:solidFill>
          </a:endParaRPr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1. Security Hardening</a:t>
          </a:r>
          <a:endParaRPr lang="en-US" sz="1800" b="1" dirty="0">
            <a:solidFill>
              <a:schemeClr val="tx1"/>
            </a:solidFill>
          </a:endParaRPr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 custScaleX="106681" custLinFactNeighborY="-326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 custScaleX="107251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 custScaleX="116901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9A5179-EF1C-4DCE-B64A-EF408BD442C0}" type="presOf" srcId="{976791AB-9F64-4932-BE70-7B6C7A9D6D95}" destId="{2B302969-3AE6-4266-84AA-F1AD87312FA9}" srcOrd="0" destOrd="0" presId="urn:microsoft.com/office/officeart/2005/8/layout/venn2"/>
    <dgm:cxn modelId="{E25AAED5-32C5-493D-A280-F9F54FB3B281}" type="presOf" srcId="{C7108136-AC72-4D53-B21B-45948D5AEFAC}" destId="{4AFEACBA-73A5-4FA2-A527-B74BF1E9DA78}" srcOrd="0" destOrd="0" presId="urn:microsoft.com/office/officeart/2005/8/layout/venn2"/>
    <dgm:cxn modelId="{8CD3419E-5F3C-4640-BBCC-41DFA874800C}" type="presOf" srcId="{B1E6CB63-4282-467D-8690-DDD8C905EE5B}" destId="{1D7630DC-7271-405A-8005-4F277532C0E5}" srcOrd="1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D308AAF6-6589-41DA-9DFC-33B20C51F2E3}" type="presOf" srcId="{B1E6CB63-4282-467D-8690-DDD8C905EE5B}" destId="{EECDCADF-C00C-4397-9071-DC2185EF6BB7}" srcOrd="0" destOrd="0" presId="urn:microsoft.com/office/officeart/2005/8/layout/venn2"/>
    <dgm:cxn modelId="{CF93953A-F3C5-4F32-B1F1-FA2F5844EB8E}" type="presOf" srcId="{40AAFF44-E676-45A5-972F-D8485ADFA5C6}" destId="{04D83606-6BC0-4C22-A9CD-261C4FCD67D8}" srcOrd="0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1295C4B7-A3D7-47C0-BE58-26F4EB684850}" type="presOf" srcId="{713E9320-133C-4C94-BAD8-3E180BDA9443}" destId="{285631AB-6945-4A05-8778-C7F0D58AE0D4}" srcOrd="0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3E1EEA65-E485-4455-A998-C03E9F0CCA3B}" type="presOf" srcId="{40AAFF44-E676-45A5-972F-D8485ADFA5C6}" destId="{35FB0DEE-DAA8-4761-A891-0696E5BCB5E5}" srcOrd="1" destOrd="0" presId="urn:microsoft.com/office/officeart/2005/8/layout/venn2"/>
    <dgm:cxn modelId="{93A606D7-96EC-4708-A6AC-AF1E1B2BE933}" type="presOf" srcId="{713E9320-133C-4C94-BAD8-3E180BDA9443}" destId="{1B707088-CCF7-4504-B07D-6D2662DF65B4}" srcOrd="1" destOrd="0" presId="urn:microsoft.com/office/officeart/2005/8/layout/venn2"/>
    <dgm:cxn modelId="{AAD01DC0-3F1F-4245-BAB9-CA5D13185494}" type="presOf" srcId="{976791AB-9F64-4932-BE70-7B6C7A9D6D95}" destId="{1F92B891-3420-4CA4-BDA7-D0AC768AC729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31887B6B-8A76-4063-A25F-B00CEB94B8EA}" type="presParOf" srcId="{4AFEACBA-73A5-4FA2-A527-B74BF1E9DA78}" destId="{D68714D9-C7C2-42DB-8E5C-1A15D28CFAC7}" srcOrd="0" destOrd="0" presId="urn:microsoft.com/office/officeart/2005/8/layout/venn2"/>
    <dgm:cxn modelId="{5FBF7C67-4B91-49FB-B003-5E45A7CCC4AE}" type="presParOf" srcId="{D68714D9-C7C2-42DB-8E5C-1A15D28CFAC7}" destId="{285631AB-6945-4A05-8778-C7F0D58AE0D4}" srcOrd="0" destOrd="0" presId="urn:microsoft.com/office/officeart/2005/8/layout/venn2"/>
    <dgm:cxn modelId="{ACCF97D0-0FAF-4C60-A158-6CFF08A0F494}" type="presParOf" srcId="{D68714D9-C7C2-42DB-8E5C-1A15D28CFAC7}" destId="{1B707088-CCF7-4504-B07D-6D2662DF65B4}" srcOrd="1" destOrd="0" presId="urn:microsoft.com/office/officeart/2005/8/layout/venn2"/>
    <dgm:cxn modelId="{8E972E0E-7D9F-4A16-9AAD-B6DFE3BDE09D}" type="presParOf" srcId="{4AFEACBA-73A5-4FA2-A527-B74BF1E9DA78}" destId="{A69E22D6-38AA-43DC-B711-CE8FD80A6D92}" srcOrd="1" destOrd="0" presId="urn:microsoft.com/office/officeart/2005/8/layout/venn2"/>
    <dgm:cxn modelId="{E2962163-8000-45A9-8EAD-9ADD38BD1B2C}" type="presParOf" srcId="{A69E22D6-38AA-43DC-B711-CE8FD80A6D92}" destId="{EECDCADF-C00C-4397-9071-DC2185EF6BB7}" srcOrd="0" destOrd="0" presId="urn:microsoft.com/office/officeart/2005/8/layout/venn2"/>
    <dgm:cxn modelId="{03138703-169D-4642-99A0-80C87AC3AF30}" type="presParOf" srcId="{A69E22D6-38AA-43DC-B711-CE8FD80A6D92}" destId="{1D7630DC-7271-405A-8005-4F277532C0E5}" srcOrd="1" destOrd="0" presId="urn:microsoft.com/office/officeart/2005/8/layout/venn2"/>
    <dgm:cxn modelId="{83039594-7B06-41D4-943C-FFB59112E38D}" type="presParOf" srcId="{4AFEACBA-73A5-4FA2-A527-B74BF1E9DA78}" destId="{09C911D6-DEB4-430F-A064-F4FBA7A74D12}" srcOrd="2" destOrd="0" presId="urn:microsoft.com/office/officeart/2005/8/layout/venn2"/>
    <dgm:cxn modelId="{B283307F-823C-47C2-A0A7-E670F6CEBB48}" type="presParOf" srcId="{09C911D6-DEB4-430F-A064-F4FBA7A74D12}" destId="{2B302969-3AE6-4266-84AA-F1AD87312FA9}" srcOrd="0" destOrd="0" presId="urn:microsoft.com/office/officeart/2005/8/layout/venn2"/>
    <dgm:cxn modelId="{FF909847-1F03-4E0A-9A8C-3536610DCFD1}" type="presParOf" srcId="{09C911D6-DEB4-430F-A064-F4FBA7A74D12}" destId="{1F92B891-3420-4CA4-BDA7-D0AC768AC729}" srcOrd="1" destOrd="0" presId="urn:microsoft.com/office/officeart/2005/8/layout/venn2"/>
    <dgm:cxn modelId="{4828D7F4-205E-4E84-A8AC-51EA5991315E}" type="presParOf" srcId="{4AFEACBA-73A5-4FA2-A527-B74BF1E9DA78}" destId="{4037A5FF-A983-42E4-8F33-57EEBBD91AF8}" srcOrd="3" destOrd="0" presId="urn:microsoft.com/office/officeart/2005/8/layout/venn2"/>
    <dgm:cxn modelId="{AA0511F6-1A56-4370-A827-B55DBDCD2C45}" type="presParOf" srcId="{4037A5FF-A983-42E4-8F33-57EEBBD91AF8}" destId="{04D83606-6BC0-4C22-A9CD-261C4FCD67D8}" srcOrd="0" destOrd="0" presId="urn:microsoft.com/office/officeart/2005/8/layout/venn2"/>
    <dgm:cxn modelId="{FEFB2CFA-65CF-41FC-ADA1-5DB73645422F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573596" y="0"/>
          <a:ext cx="5536943" cy="5190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4. Security Governance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2568003" y="259509"/>
        <a:ext cx="1548129" cy="778528"/>
      </dsp:txXfrm>
    </dsp:sp>
    <dsp:sp modelId="{EECDCADF-C00C-4397-9071-DC2185EF6BB7}">
      <dsp:nvSpPr>
        <dsp:cNvPr id="0" name=""/>
        <dsp:cNvSpPr/>
      </dsp:nvSpPr>
      <dsp:spPr>
        <a:xfrm>
          <a:off x="1115457" y="1038037"/>
          <a:ext cx="4453221" cy="415214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3. Security Engineering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2563867" y="1287166"/>
        <a:ext cx="1556401" cy="747386"/>
      </dsp:txXfrm>
    </dsp:sp>
    <dsp:sp modelId="{2B302969-3AE6-4266-84AA-F1AD87312FA9}">
      <dsp:nvSpPr>
        <dsp:cNvPr id="0" name=""/>
        <dsp:cNvSpPr/>
      </dsp:nvSpPr>
      <dsp:spPr>
        <a:xfrm>
          <a:off x="1521853" y="2076074"/>
          <a:ext cx="3640428" cy="3114112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2. Vulnerability Management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2493848" y="2309633"/>
        <a:ext cx="1696439" cy="700675"/>
      </dsp:txXfrm>
    </dsp:sp>
    <dsp:sp modelId="{04D83606-6BC0-4C22-A9CD-261C4FCD67D8}">
      <dsp:nvSpPr>
        <dsp:cNvPr id="0" name=""/>
        <dsp:cNvSpPr/>
      </dsp:nvSpPr>
      <dsp:spPr>
        <a:xfrm>
          <a:off x="2304030" y="3114112"/>
          <a:ext cx="2076074" cy="20760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1. Security Hardening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608064" y="3633130"/>
        <a:ext cx="1468006" cy="103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4-layer security transformation model is the only way to effectively and practically address security posture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4-layer security transformation </a:t>
            </a:r>
            <a:r>
              <a:rPr lang="en-US" sz="2600" dirty="0" smtClean="0">
                <a:latin typeface="Candara" panose="020E0502030303020204" pitchFamily="34" charset="0"/>
              </a:rPr>
              <a:t>model is tried &amp; tested for geographies where the overall security awareness &amp; posture is weak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Approach: IT Enterprise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Approach: IT Enterprise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86242121"/>
              </p:ext>
            </p:extLst>
          </p:nvPr>
        </p:nvGraphicFramePr>
        <p:xfrm>
          <a:off x="1382332" y="1136510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1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hardening: address security configuration of all IT assets which security “boxes” won’t do for you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Vulnerability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management: scanning to inspect patching of IT assets (essential)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Security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governance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Approach: IT Enterprise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engineering: this is where more serious investments may be made once layers 1 &amp; 2 have been completed satisfactorily (or are being addressed)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Approach: IT Enterprise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0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governance: ensure the proper utilization (as intended), ROI, and audits of purchased devices &amp; solutions 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	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Also ensure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configs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are 	as per design, and     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     SOPs.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	</a:t>
            </a:r>
            <a:endParaRPr lang="en-US" sz="18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Approach: IT Enterprise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7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179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Best Approach: IT Enterprise Security ?</vt:lpstr>
      <vt:lpstr>Best Approach: IT Enterprise Security ?</vt:lpstr>
      <vt:lpstr>Best Approach: IT Enterprise Security ?</vt:lpstr>
      <vt:lpstr>Best Approach: IT Enterprise Security ?</vt:lpstr>
      <vt:lpstr>Best Approach: IT Enterprise Security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532</cp:revision>
  <dcterms:modified xsi:type="dcterms:W3CDTF">2017-07-05T14:26:09Z</dcterms:modified>
</cp:coreProperties>
</file>