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2" r:id="rId2"/>
    <p:sldId id="343" r:id="rId3"/>
    <p:sldId id="344" r:id="rId4"/>
    <p:sldId id="345" r:id="rId5"/>
    <p:sldId id="346" r:id="rId6"/>
    <p:sldId id="34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andara" panose="020E0502030303020204" pitchFamily="34" charset="0"/>
              </a:rPr>
              <a:t>What is business continuity ?</a:t>
            </a:r>
          </a:p>
          <a:p>
            <a:pPr lvl="1"/>
            <a:r>
              <a:rPr lang="en-US" sz="2500" dirty="0">
                <a:latin typeface="Candara" panose="020E0502030303020204" pitchFamily="34" charset="0"/>
              </a:rPr>
              <a:t>Business Continuity (BC) </a:t>
            </a:r>
            <a:r>
              <a:rPr lang="en-US" sz="2500" dirty="0" smtClean="0">
                <a:latin typeface="Candara" panose="020E0502030303020204" pitchFamily="34" charset="0"/>
              </a:rPr>
              <a:t>is the capability </a:t>
            </a:r>
            <a:r>
              <a:rPr lang="en-US" sz="2500" dirty="0">
                <a:latin typeface="Candara" panose="020E0502030303020204" pitchFamily="34" charset="0"/>
              </a:rPr>
              <a:t>of the </a:t>
            </a:r>
            <a:r>
              <a:rPr lang="en-US" sz="2500" dirty="0" smtClean="0">
                <a:latin typeface="Candara" panose="020E0502030303020204" pitchFamily="34" charset="0"/>
              </a:rPr>
              <a:t>org </a:t>
            </a:r>
            <a:r>
              <a:rPr lang="en-US" sz="2500" dirty="0">
                <a:latin typeface="Candara" panose="020E0502030303020204" pitchFamily="34" charset="0"/>
              </a:rPr>
              <a:t>to continue delivery of products or services at acceptable predefined levels following a disruptive </a:t>
            </a:r>
            <a:r>
              <a:rPr lang="en-US" sz="2500" dirty="0" smtClean="0">
                <a:latin typeface="Candara" panose="020E0502030303020204" pitchFamily="34" charset="0"/>
              </a:rPr>
              <a:t>incident</a:t>
            </a:r>
            <a:r>
              <a:rPr lang="en-US" sz="2500" dirty="0">
                <a:latin typeface="Candara" panose="020E0502030303020204" pitchFamily="34" charset="0"/>
              </a:rPr>
              <a:t> </a:t>
            </a:r>
            <a:r>
              <a:rPr lang="en-US" sz="2500" i="1" dirty="0" smtClean="0">
                <a:latin typeface="Candara" panose="020E0502030303020204" pitchFamily="34" charset="0"/>
              </a:rPr>
              <a:t>(Source</a:t>
            </a:r>
            <a:r>
              <a:rPr lang="en-US" sz="2500" i="1" dirty="0">
                <a:latin typeface="Candara" panose="020E0502030303020204" pitchFamily="34" charset="0"/>
              </a:rPr>
              <a:t>: ISO 22301:2012)</a:t>
            </a:r>
            <a:endParaRPr lang="en-US" sz="2500" dirty="0" smtClean="0">
              <a:latin typeface="Candara" panose="020E0502030303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Business Continuity (BC)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8570" y="5745928"/>
            <a:ext cx="3786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http://www.thebci.org/index.php/resources/what-is-business-continuity</a:t>
            </a:r>
          </a:p>
        </p:txBody>
      </p:sp>
    </p:spTree>
    <p:extLst>
      <p:ext uri="{BB962C8B-B14F-4D97-AF65-F5344CB8AC3E}">
        <p14:creationId xmlns:p14="http://schemas.microsoft.com/office/powerpoint/2010/main" val="3198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andara" panose="020E0502030303020204" pitchFamily="34" charset="0"/>
              </a:rPr>
              <a:t>What is business continuity management?</a:t>
            </a:r>
          </a:p>
          <a:p>
            <a:pPr lvl="1"/>
            <a:r>
              <a:rPr lang="en-US" sz="2500" dirty="0" smtClean="0">
                <a:latin typeface="Candara" panose="020E0502030303020204" pitchFamily="34" charset="0"/>
              </a:rPr>
              <a:t>Holistic </a:t>
            </a:r>
            <a:r>
              <a:rPr lang="en-US" sz="2500" dirty="0">
                <a:latin typeface="Candara" panose="020E0502030303020204" pitchFamily="34" charset="0"/>
              </a:rPr>
              <a:t>management process that identifies potential threats to an organization and the impacts to business operations those threats, if realized, might cause, and which </a:t>
            </a:r>
            <a:r>
              <a:rPr lang="en-US" sz="2500" dirty="0" smtClean="0">
                <a:latin typeface="Candara" panose="020E0502030303020204" pitchFamily="34" charset="0"/>
              </a:rPr>
              <a:t>provides a 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Business Continuity (BC)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1434" y="5688783"/>
            <a:ext cx="3744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http://www.thebci.org/index.php/resources/what-is-business-continuity</a:t>
            </a:r>
          </a:p>
        </p:txBody>
      </p:sp>
    </p:spTree>
    <p:extLst>
      <p:ext uri="{BB962C8B-B14F-4D97-AF65-F5344CB8AC3E}">
        <p14:creationId xmlns:p14="http://schemas.microsoft.com/office/powerpoint/2010/main" val="10974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andara" panose="020E0502030303020204" pitchFamily="34" charset="0"/>
              </a:rPr>
              <a:t>What is business continuity management?</a:t>
            </a:r>
          </a:p>
          <a:p>
            <a:pPr lvl="1"/>
            <a:r>
              <a:rPr lang="en-US" sz="2500" dirty="0" smtClean="0">
                <a:latin typeface="Candara" panose="020E0502030303020204" pitchFamily="34" charset="0"/>
              </a:rPr>
              <a:t>…framework for building org resilience with an effective response that safeguards interests of key stakeholders, reputation, brand and value-creating activities. </a:t>
            </a:r>
            <a:r>
              <a:rPr lang="en-US" sz="2500" i="1" dirty="0" smtClean="0">
                <a:latin typeface="Candara" panose="020E0502030303020204" pitchFamily="34" charset="0"/>
              </a:rPr>
              <a:t>(Source: ISO 22301:2012)</a:t>
            </a:r>
            <a:endParaRPr lang="en-US" sz="25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Business Continuity (BC)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1434" y="5903096"/>
            <a:ext cx="3744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http://www.thebci.org/index.php/resources/what-is-business-continuity</a:t>
            </a:r>
          </a:p>
        </p:txBody>
      </p:sp>
    </p:spTree>
    <p:extLst>
      <p:ext uri="{BB962C8B-B14F-4D97-AF65-F5344CB8AC3E}">
        <p14:creationId xmlns:p14="http://schemas.microsoft.com/office/powerpoint/2010/main" val="4109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Business Continuity (BC)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762" y="6088840"/>
            <a:ext cx="6429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http://www.thebci.org/index.php/resources/what-is-business-continuity</a:t>
            </a:r>
          </a:p>
        </p:txBody>
      </p:sp>
      <p:pic>
        <p:nvPicPr>
          <p:cNvPr id="2050" name="Picture 2" descr="http://www.thebci.org/images/life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09" y="1269999"/>
            <a:ext cx="4517409" cy="47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6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a BC plan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 document that consists of critical </a:t>
            </a:r>
            <a:r>
              <a:rPr lang="en-US" sz="2600" dirty="0">
                <a:latin typeface="Candara" panose="020E0502030303020204" pitchFamily="34" charset="0"/>
              </a:rPr>
              <a:t>information an organization needs to continue operating during an unplanned event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Business Continuity (BC)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1434" y="5488759"/>
            <a:ext cx="3562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http://searchdisasterrecovery.techtarget.com/definition/business-continuity-action-plan</a:t>
            </a:r>
          </a:p>
        </p:txBody>
      </p:sp>
    </p:spTree>
    <p:extLst>
      <p:ext uri="{BB962C8B-B14F-4D97-AF65-F5344CB8AC3E}">
        <p14:creationId xmlns:p14="http://schemas.microsoft.com/office/powerpoint/2010/main" val="1884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a BC plan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The BCP should state </a:t>
            </a:r>
            <a:r>
              <a:rPr lang="en-US" sz="2600" dirty="0" smtClean="0">
                <a:latin typeface="Candara" panose="020E0502030303020204" pitchFamily="34" charset="0"/>
              </a:rPr>
              <a:t>essential </a:t>
            </a:r>
            <a:r>
              <a:rPr lang="en-US" sz="2600" dirty="0">
                <a:latin typeface="Candara" panose="020E0502030303020204" pitchFamily="34" charset="0"/>
              </a:rPr>
              <a:t>functions of the business, identify which systems and processes must be sustained, </a:t>
            </a:r>
            <a:r>
              <a:rPr lang="en-US" sz="2600" dirty="0" smtClean="0">
                <a:latin typeface="Candara" panose="020E0502030303020204" pitchFamily="34" charset="0"/>
              </a:rPr>
              <a:t>&amp; </a:t>
            </a:r>
            <a:r>
              <a:rPr lang="en-US" sz="2600" dirty="0">
                <a:latin typeface="Candara" panose="020E0502030303020204" pitchFamily="34" charset="0"/>
              </a:rPr>
              <a:t>detail how to maintain them. It should take into account any possible business </a:t>
            </a:r>
            <a:r>
              <a:rPr lang="en-US" sz="2600" dirty="0" smtClean="0">
                <a:latin typeface="Candara" panose="020E0502030303020204" pitchFamily="34" charset="0"/>
              </a:rPr>
              <a:t>disruption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Business Continuity (BC)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1433" y="6088840"/>
            <a:ext cx="41625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http://searchdisasterrecovery.techtarget.com/definition/business-continuity-action-plan</a:t>
            </a:r>
          </a:p>
        </p:txBody>
      </p:sp>
    </p:spTree>
    <p:extLst>
      <p:ext uri="{BB962C8B-B14F-4D97-AF65-F5344CB8AC3E}">
        <p14:creationId xmlns:p14="http://schemas.microsoft.com/office/powerpoint/2010/main" val="22094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7245</TotalTime>
  <Words>243</Words>
  <Application>Microsoft Office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What is Business Continuity (BC) ?</vt:lpstr>
      <vt:lpstr>What is Business Continuity (BC) ?</vt:lpstr>
      <vt:lpstr>What is Business Continuity (BC) ?</vt:lpstr>
      <vt:lpstr>What is Business Continuity (BC) ?</vt:lpstr>
      <vt:lpstr>What is Business Continuity (BC) ?</vt:lpstr>
      <vt:lpstr>What is Business Continuity (BC)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553</cp:revision>
  <dcterms:modified xsi:type="dcterms:W3CDTF">2017-07-05T12:43:39Z</dcterms:modified>
</cp:coreProperties>
</file>