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51" r:id="rId3"/>
    <p:sldId id="352" r:id="rId4"/>
    <p:sldId id="353" r:id="rId5"/>
    <p:sldId id="354" r:id="rId6"/>
    <p:sldId id="350" r:id="rId7"/>
    <p:sldId id="343" r:id="rId8"/>
    <p:sldId id="344" r:id="rId9"/>
    <p:sldId id="345" r:id="rId10"/>
    <p:sldId id="34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torage.techtarget.com/definition/stor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earchdatabackup.techtarget.com/definition/back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plan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RTO &amp; RPO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RPO: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 </a:t>
            </a:r>
            <a:r>
              <a:rPr lang="en-US" sz="2600" dirty="0">
                <a:latin typeface="Candara" panose="020E0502030303020204" pitchFamily="34" charset="0"/>
              </a:rPr>
              <a:t>example, if an organization has an RPO of four hours, the system must back up at least every four </a:t>
            </a:r>
            <a:r>
              <a:rPr lang="en-US" sz="2600" dirty="0" smtClean="0">
                <a:latin typeface="Candara" panose="020E0502030303020204" pitchFamily="34" charset="0"/>
              </a:rPr>
              <a:t>hours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2" y="5721085"/>
            <a:ext cx="3582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8232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plan: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disaster recovery policy statement, plan overview and main goals of the </a:t>
            </a:r>
            <a:r>
              <a:rPr lang="en-US" sz="2600" dirty="0" smtClean="0">
                <a:latin typeface="Candara" panose="020E0502030303020204" pitchFamily="34" charset="0"/>
              </a:rPr>
              <a:t>plan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Key personnel and DR team contact </a:t>
            </a:r>
            <a:r>
              <a:rPr lang="en-US" sz="2600" dirty="0" smtClean="0">
                <a:latin typeface="Candara" panose="020E0502030303020204" pitchFamily="34" charset="0"/>
              </a:rPr>
              <a:t>information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0961" y="5425954"/>
            <a:ext cx="384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2406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plan (</a:t>
            </a:r>
            <a:r>
              <a:rPr lang="en-US" sz="2600" dirty="0" err="1" smtClean="0">
                <a:latin typeface="Candara" panose="020E0502030303020204" pitchFamily="34" charset="0"/>
              </a:rPr>
              <a:t>contd</a:t>
            </a:r>
            <a:r>
              <a:rPr lang="en-US" sz="2600" dirty="0" smtClean="0">
                <a:latin typeface="Candara" panose="020E0502030303020204" pitchFamily="34" charset="0"/>
              </a:rPr>
              <a:t>)…: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Description </a:t>
            </a:r>
            <a:r>
              <a:rPr lang="en-US" sz="2600" dirty="0">
                <a:latin typeface="Candara" panose="020E0502030303020204" pitchFamily="34" charset="0"/>
              </a:rPr>
              <a:t>of emergency response actions immediately following an incident.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diagram of the entire network and recovery site.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Directions for how to reach the recovery site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1" y="5780802"/>
            <a:ext cx="384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22850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DR plan (</a:t>
            </a:r>
            <a:r>
              <a:rPr lang="en-US" sz="2600" dirty="0" err="1">
                <a:latin typeface="Candara" panose="020E0502030303020204" pitchFamily="34" charset="0"/>
              </a:rPr>
              <a:t>contd</a:t>
            </a:r>
            <a:r>
              <a:rPr lang="en-US" sz="2600" dirty="0">
                <a:latin typeface="Candara" panose="020E0502030303020204" pitchFamily="34" charset="0"/>
              </a:rPr>
              <a:t>)…: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</a:t>
            </a:r>
            <a:r>
              <a:rPr lang="en-US" sz="2600" dirty="0">
                <a:latin typeface="Candara" panose="020E0502030303020204" pitchFamily="34" charset="0"/>
              </a:rPr>
              <a:t>list of software and systems that will be used in the recovery.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Sample templates for a variety of technology recoveries, including technical documentation from vendors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1" y="5794450"/>
            <a:ext cx="384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32531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DR plan (</a:t>
            </a:r>
            <a:r>
              <a:rPr lang="en-US" sz="2600" dirty="0" err="1">
                <a:latin typeface="Candara" panose="020E0502030303020204" pitchFamily="34" charset="0"/>
              </a:rPr>
              <a:t>contd</a:t>
            </a:r>
            <a:r>
              <a:rPr lang="en-US" sz="2600" dirty="0">
                <a:latin typeface="Candara" panose="020E0502030303020204" pitchFamily="34" charset="0"/>
              </a:rPr>
              <a:t>)…: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Summary </a:t>
            </a:r>
            <a:r>
              <a:rPr lang="en-US" sz="2600" dirty="0">
                <a:latin typeface="Candara" panose="020E0502030303020204" pitchFamily="34" charset="0"/>
              </a:rPr>
              <a:t>of insurance coverage.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Proposed actions for dealing with financial and legal issues.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Ready-to-use forms to help complete the plan.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1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3624" y="5974781"/>
            <a:ext cx="5060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http://grcbizassurance.com/services/disaster-recovery/</a:t>
            </a:r>
          </a:p>
        </p:txBody>
      </p:sp>
      <p:pic>
        <p:nvPicPr>
          <p:cNvPr id="9" name="Picture 2" descr="Image result for disaster recovery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71" y="1127119"/>
            <a:ext cx="5687386" cy="47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RTO: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Max </a:t>
            </a:r>
            <a:r>
              <a:rPr lang="en-US" sz="2600" dirty="0">
                <a:latin typeface="Candara" panose="020E0502030303020204" pitchFamily="34" charset="0"/>
              </a:rPr>
              <a:t>amount of time, following a disaster, for an </a:t>
            </a:r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dirty="0">
                <a:latin typeface="Candara" panose="020E0502030303020204" pitchFamily="34" charset="0"/>
              </a:rPr>
              <a:t>to recover files from backup storage and resume normal </a:t>
            </a:r>
            <a:r>
              <a:rPr lang="en-US" sz="2600" dirty="0" smtClean="0">
                <a:latin typeface="Candara" panose="020E0502030303020204" pitchFamily="34" charset="0"/>
              </a:rPr>
              <a:t>operations; max </a:t>
            </a:r>
            <a:r>
              <a:rPr lang="en-US" sz="2600" dirty="0">
                <a:latin typeface="Candara" panose="020E0502030303020204" pitchFamily="34" charset="0"/>
              </a:rPr>
              <a:t>amount of downtime an </a:t>
            </a:r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dirty="0">
                <a:latin typeface="Candara" panose="020E0502030303020204" pitchFamily="34" charset="0"/>
              </a:rPr>
              <a:t>can handle.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1" y="5425954"/>
            <a:ext cx="384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20118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RTO: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an organization has an RTO of two hours, it cannot be down for longer than </a:t>
            </a:r>
            <a:r>
              <a:rPr lang="en-US" sz="2600" dirty="0" smtClean="0">
                <a:latin typeface="Candara" panose="020E0502030303020204" pitchFamily="34" charset="0"/>
              </a:rPr>
              <a:t>that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1" y="5425954"/>
            <a:ext cx="384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4898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RPO:</a:t>
            </a:r>
          </a:p>
          <a:p>
            <a:pPr lvl="1"/>
            <a:r>
              <a:rPr lang="en-US" sz="2550" dirty="0">
                <a:latin typeface="Candara" panose="020E0502030303020204" pitchFamily="34" charset="0"/>
              </a:rPr>
              <a:t>RPO is the </a:t>
            </a:r>
            <a:r>
              <a:rPr lang="en-US" sz="2550" dirty="0" smtClean="0">
                <a:latin typeface="Candara" panose="020E0502030303020204" pitchFamily="34" charset="0"/>
              </a:rPr>
              <a:t>max </a:t>
            </a:r>
            <a:r>
              <a:rPr lang="en-US" sz="2550" dirty="0">
                <a:latin typeface="Candara" panose="020E0502030303020204" pitchFamily="34" charset="0"/>
              </a:rPr>
              <a:t>age of files that an organization must recover from backup </a:t>
            </a:r>
            <a:r>
              <a:rPr lang="en-US" sz="2550" u="sng" dirty="0" smtClean="0">
                <a:latin typeface="Candara" panose="020E0502030303020204" pitchFamily="34" charset="0"/>
                <a:hlinkClick r:id="rId3"/>
              </a:rPr>
              <a:t>storage</a:t>
            </a:r>
            <a:r>
              <a:rPr lang="en-US" sz="2550" u="sng" dirty="0" smtClean="0">
                <a:latin typeface="Candara" panose="020E0502030303020204" pitchFamily="34" charset="0"/>
              </a:rPr>
              <a:t> </a:t>
            </a:r>
            <a:r>
              <a:rPr lang="en-US" sz="2550" dirty="0" smtClean="0">
                <a:latin typeface="Candara" panose="020E0502030303020204" pitchFamily="34" charset="0"/>
              </a:rPr>
              <a:t>for </a:t>
            </a:r>
            <a:r>
              <a:rPr lang="en-US" sz="2550" dirty="0">
                <a:latin typeface="Candara" panose="020E0502030303020204" pitchFamily="34" charset="0"/>
              </a:rPr>
              <a:t>normal operations to resume after a </a:t>
            </a:r>
            <a:r>
              <a:rPr lang="en-US" sz="2550" dirty="0" smtClean="0">
                <a:latin typeface="Candara" panose="020E0502030303020204" pitchFamily="34" charset="0"/>
              </a:rPr>
              <a:t>disaster; determines </a:t>
            </a:r>
            <a:r>
              <a:rPr lang="en-US" sz="2550" dirty="0">
                <a:latin typeface="Candara" panose="020E0502030303020204" pitchFamily="34" charset="0"/>
              </a:rPr>
              <a:t>the minimum frequency of </a:t>
            </a:r>
            <a:r>
              <a:rPr lang="en-US" sz="2550" u="sng" dirty="0">
                <a:latin typeface="Candara" panose="020E0502030303020204" pitchFamily="34" charset="0"/>
                <a:hlinkClick r:id="rId4"/>
              </a:rPr>
              <a:t>backups</a:t>
            </a:r>
            <a:r>
              <a:rPr lang="en-US" sz="2550" dirty="0">
                <a:latin typeface="Candara" panose="020E0502030303020204" pitchFamily="34" charset="0"/>
              </a:rPr>
              <a:t>. </a:t>
            </a:r>
            <a:endParaRPr lang="en-US" sz="2550" dirty="0" smtClean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Architecture – Part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0962" y="5866094"/>
            <a:ext cx="3582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34697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8322</TotalTime>
  <Words>337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  <vt:lpstr>DR In Enterprise Architecture – Part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566</cp:revision>
  <dcterms:modified xsi:type="dcterms:W3CDTF">2017-07-05T12:44:17Z</dcterms:modified>
</cp:coreProperties>
</file>