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2" r:id="rId2"/>
    <p:sldId id="343" r:id="rId3"/>
    <p:sldId id="344" r:id="rId4"/>
    <p:sldId id="345" r:id="rId5"/>
    <p:sldId id="346" r:id="rId6"/>
    <p:sldId id="347" r:id="rId7"/>
    <p:sldId id="348" r:id="rId8"/>
    <p:sldId id="34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26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" y="300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108136-AC72-4D53-B21B-45948D5AEFAC}" type="doc">
      <dgm:prSet loTypeId="urn:microsoft.com/office/officeart/2005/8/layout/venn2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3E9320-133C-4C94-BAD8-3E180BDA9443}">
      <dgm:prSet phldrT="[Text]"/>
      <dgm:spPr/>
      <dgm:t>
        <a:bodyPr/>
        <a:lstStyle/>
        <a:p>
          <a:r>
            <a:rPr lang="en-US" b="1" dirty="0" smtClean="0"/>
            <a:t>4. Security Governance</a:t>
          </a:r>
          <a:endParaRPr lang="en-US" b="1" dirty="0"/>
        </a:p>
      </dgm:t>
    </dgm:pt>
    <dgm:pt modelId="{7D792854-8282-497E-A1CA-9DC127CE6EA7}" type="parTrans" cxnId="{ED13A978-ABB2-4798-9F27-DEC056C4AF05}">
      <dgm:prSet/>
      <dgm:spPr/>
      <dgm:t>
        <a:bodyPr/>
        <a:lstStyle/>
        <a:p>
          <a:endParaRPr lang="en-US"/>
        </a:p>
      </dgm:t>
    </dgm:pt>
    <dgm:pt modelId="{9E951B04-56AD-4234-A48C-CBD7AE969408}" type="sibTrans" cxnId="{ED13A978-ABB2-4798-9F27-DEC056C4AF05}">
      <dgm:prSet/>
      <dgm:spPr/>
      <dgm:t>
        <a:bodyPr/>
        <a:lstStyle/>
        <a:p>
          <a:endParaRPr lang="en-US"/>
        </a:p>
      </dgm:t>
    </dgm:pt>
    <dgm:pt modelId="{B1E6CB63-4282-467D-8690-DDD8C905EE5B}">
      <dgm:prSet phldrT="[Text]"/>
      <dgm:spPr/>
      <dgm:t>
        <a:bodyPr/>
        <a:lstStyle/>
        <a:p>
          <a:r>
            <a:rPr lang="en-US" b="1" dirty="0" smtClean="0"/>
            <a:t>3. Security Engineering</a:t>
          </a:r>
          <a:endParaRPr lang="en-US" b="1" dirty="0"/>
        </a:p>
      </dgm:t>
    </dgm:pt>
    <dgm:pt modelId="{A7F784EF-B710-40FA-9CED-35CFE90427A1}" type="parTrans" cxnId="{4E6AE978-2315-40C2-9FA0-5587E0D169A2}">
      <dgm:prSet/>
      <dgm:spPr/>
      <dgm:t>
        <a:bodyPr/>
        <a:lstStyle/>
        <a:p>
          <a:endParaRPr lang="en-US"/>
        </a:p>
      </dgm:t>
    </dgm:pt>
    <dgm:pt modelId="{98BE9D5C-9587-421C-BDB5-948303BE1B2D}" type="sibTrans" cxnId="{4E6AE978-2315-40C2-9FA0-5587E0D169A2}">
      <dgm:prSet/>
      <dgm:spPr/>
      <dgm:t>
        <a:bodyPr/>
        <a:lstStyle/>
        <a:p>
          <a:endParaRPr lang="en-US"/>
        </a:p>
      </dgm:t>
    </dgm:pt>
    <dgm:pt modelId="{976791AB-9F64-4932-BE70-7B6C7A9D6D95}">
      <dgm:prSet phldrT="[Text]" custT="1"/>
      <dgm:spPr/>
      <dgm:t>
        <a:bodyPr/>
        <a:lstStyle/>
        <a:p>
          <a:r>
            <a:rPr lang="en-US" sz="1600" b="1" dirty="0" smtClean="0"/>
            <a:t>2. Vulnerability Management</a:t>
          </a:r>
          <a:endParaRPr lang="en-US" sz="1600" b="1" dirty="0"/>
        </a:p>
      </dgm:t>
    </dgm:pt>
    <dgm:pt modelId="{63D5DD0A-A1DC-4403-8BEB-C25F8ABCC94C}" type="parTrans" cxnId="{92C5A000-F1E9-492A-97B6-9DC9378AA0C7}">
      <dgm:prSet/>
      <dgm:spPr/>
      <dgm:t>
        <a:bodyPr/>
        <a:lstStyle/>
        <a:p>
          <a:endParaRPr lang="en-US"/>
        </a:p>
      </dgm:t>
    </dgm:pt>
    <dgm:pt modelId="{809CDAD4-B96E-4EDF-8269-C3275C910FE4}" type="sibTrans" cxnId="{92C5A000-F1E9-492A-97B6-9DC9378AA0C7}">
      <dgm:prSet/>
      <dgm:spPr/>
      <dgm:t>
        <a:bodyPr/>
        <a:lstStyle/>
        <a:p>
          <a:endParaRPr lang="en-US"/>
        </a:p>
      </dgm:t>
    </dgm:pt>
    <dgm:pt modelId="{40AAFF44-E676-45A5-972F-D8485ADFA5C6}">
      <dgm:prSet phldrT="[Text]" custT="1"/>
      <dgm:spPr/>
      <dgm:t>
        <a:bodyPr/>
        <a:lstStyle/>
        <a:p>
          <a:r>
            <a:rPr lang="en-US" sz="1800" b="1" dirty="0" smtClean="0"/>
            <a:t>1. Security Hardening</a:t>
          </a:r>
          <a:endParaRPr lang="en-US" sz="1800" b="1" dirty="0"/>
        </a:p>
      </dgm:t>
    </dgm:pt>
    <dgm:pt modelId="{6BC93226-81D8-42C9-B7B9-2FD4C7F84254}" type="parTrans" cxnId="{3BEF9E57-C74C-4FEF-B9E8-0394CC512513}">
      <dgm:prSet/>
      <dgm:spPr/>
      <dgm:t>
        <a:bodyPr/>
        <a:lstStyle/>
        <a:p>
          <a:endParaRPr lang="en-US"/>
        </a:p>
      </dgm:t>
    </dgm:pt>
    <dgm:pt modelId="{9491571C-C442-4940-8AB1-7BA6BA7759B9}" type="sibTrans" cxnId="{3BEF9E57-C74C-4FEF-B9E8-0394CC512513}">
      <dgm:prSet/>
      <dgm:spPr/>
      <dgm:t>
        <a:bodyPr/>
        <a:lstStyle/>
        <a:p>
          <a:endParaRPr lang="en-US"/>
        </a:p>
      </dgm:t>
    </dgm:pt>
    <dgm:pt modelId="{4AFEACBA-73A5-4FA2-A527-B74BF1E9DA78}" type="pres">
      <dgm:prSet presAssocID="{C7108136-AC72-4D53-B21B-45948D5AEFAC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8714D9-C7C2-42DB-8E5C-1A15D28CFAC7}" type="pres">
      <dgm:prSet presAssocID="{C7108136-AC72-4D53-B21B-45948D5AEFAC}" presName="comp1" presStyleCnt="0"/>
      <dgm:spPr/>
      <dgm:t>
        <a:bodyPr/>
        <a:lstStyle/>
        <a:p>
          <a:endParaRPr lang="en-US"/>
        </a:p>
      </dgm:t>
    </dgm:pt>
    <dgm:pt modelId="{285631AB-6945-4A05-8778-C7F0D58AE0D4}" type="pres">
      <dgm:prSet presAssocID="{C7108136-AC72-4D53-B21B-45948D5AEFAC}" presName="circle1" presStyleLbl="node1" presStyleIdx="0" presStyleCnt="4"/>
      <dgm:spPr/>
      <dgm:t>
        <a:bodyPr/>
        <a:lstStyle/>
        <a:p>
          <a:endParaRPr lang="en-US"/>
        </a:p>
      </dgm:t>
    </dgm:pt>
    <dgm:pt modelId="{1B707088-CCF7-4504-B07D-6D2662DF65B4}" type="pres">
      <dgm:prSet presAssocID="{C7108136-AC72-4D53-B21B-45948D5AEFAC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E22D6-38AA-43DC-B711-CE8FD80A6D92}" type="pres">
      <dgm:prSet presAssocID="{C7108136-AC72-4D53-B21B-45948D5AEFAC}" presName="comp2" presStyleCnt="0"/>
      <dgm:spPr/>
      <dgm:t>
        <a:bodyPr/>
        <a:lstStyle/>
        <a:p>
          <a:endParaRPr lang="en-US"/>
        </a:p>
      </dgm:t>
    </dgm:pt>
    <dgm:pt modelId="{EECDCADF-C00C-4397-9071-DC2185EF6BB7}" type="pres">
      <dgm:prSet presAssocID="{C7108136-AC72-4D53-B21B-45948D5AEFAC}" presName="circle2" presStyleLbl="node1" presStyleIdx="1" presStyleCnt="4"/>
      <dgm:spPr/>
      <dgm:t>
        <a:bodyPr/>
        <a:lstStyle/>
        <a:p>
          <a:endParaRPr lang="en-US"/>
        </a:p>
      </dgm:t>
    </dgm:pt>
    <dgm:pt modelId="{1D7630DC-7271-405A-8005-4F277532C0E5}" type="pres">
      <dgm:prSet presAssocID="{C7108136-AC72-4D53-B21B-45948D5AEFAC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C911D6-DEB4-430F-A064-F4FBA7A74D12}" type="pres">
      <dgm:prSet presAssocID="{C7108136-AC72-4D53-B21B-45948D5AEFAC}" presName="comp3" presStyleCnt="0"/>
      <dgm:spPr/>
      <dgm:t>
        <a:bodyPr/>
        <a:lstStyle/>
        <a:p>
          <a:endParaRPr lang="en-US"/>
        </a:p>
      </dgm:t>
    </dgm:pt>
    <dgm:pt modelId="{2B302969-3AE6-4266-84AA-F1AD87312FA9}" type="pres">
      <dgm:prSet presAssocID="{C7108136-AC72-4D53-B21B-45948D5AEFAC}" presName="circle3" presStyleLbl="node1" presStyleIdx="2" presStyleCnt="4"/>
      <dgm:spPr/>
      <dgm:t>
        <a:bodyPr/>
        <a:lstStyle/>
        <a:p>
          <a:endParaRPr lang="en-US"/>
        </a:p>
      </dgm:t>
    </dgm:pt>
    <dgm:pt modelId="{1F92B891-3420-4CA4-BDA7-D0AC768AC729}" type="pres">
      <dgm:prSet presAssocID="{C7108136-AC72-4D53-B21B-45948D5AEFAC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37A5FF-A983-42E4-8F33-57EEBBD91AF8}" type="pres">
      <dgm:prSet presAssocID="{C7108136-AC72-4D53-B21B-45948D5AEFAC}" presName="comp4" presStyleCnt="0"/>
      <dgm:spPr/>
      <dgm:t>
        <a:bodyPr/>
        <a:lstStyle/>
        <a:p>
          <a:endParaRPr lang="en-US"/>
        </a:p>
      </dgm:t>
    </dgm:pt>
    <dgm:pt modelId="{04D83606-6BC0-4C22-A9CD-261C4FCD67D8}" type="pres">
      <dgm:prSet presAssocID="{C7108136-AC72-4D53-B21B-45948D5AEFAC}" presName="circle4" presStyleLbl="node1" presStyleIdx="3" presStyleCnt="4"/>
      <dgm:spPr/>
      <dgm:t>
        <a:bodyPr/>
        <a:lstStyle/>
        <a:p>
          <a:endParaRPr lang="en-US"/>
        </a:p>
      </dgm:t>
    </dgm:pt>
    <dgm:pt modelId="{35FB0DEE-DAA8-4761-A891-0696E5BCB5E5}" type="pres">
      <dgm:prSet presAssocID="{C7108136-AC72-4D53-B21B-45948D5AEFAC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D07CC1-3C56-4BBA-A81D-B4CEC2E93427}" type="presOf" srcId="{976791AB-9F64-4932-BE70-7B6C7A9D6D95}" destId="{1F92B891-3420-4CA4-BDA7-D0AC768AC729}" srcOrd="1" destOrd="0" presId="urn:microsoft.com/office/officeart/2005/8/layout/venn2"/>
    <dgm:cxn modelId="{C18CE649-C654-4DBD-AA83-69ED5ABE536F}" type="presOf" srcId="{40AAFF44-E676-45A5-972F-D8485ADFA5C6}" destId="{04D83606-6BC0-4C22-A9CD-261C4FCD67D8}" srcOrd="0" destOrd="0" presId="urn:microsoft.com/office/officeart/2005/8/layout/venn2"/>
    <dgm:cxn modelId="{9FC2A692-0939-42C9-B545-D47771EE9480}" type="presOf" srcId="{713E9320-133C-4C94-BAD8-3E180BDA9443}" destId="{285631AB-6945-4A05-8778-C7F0D58AE0D4}" srcOrd="0" destOrd="0" presId="urn:microsoft.com/office/officeart/2005/8/layout/venn2"/>
    <dgm:cxn modelId="{CDF7C20F-37B2-40DF-B8E2-CEE115F11E87}" type="presOf" srcId="{976791AB-9F64-4932-BE70-7B6C7A9D6D95}" destId="{2B302969-3AE6-4266-84AA-F1AD87312FA9}" srcOrd="0" destOrd="0" presId="urn:microsoft.com/office/officeart/2005/8/layout/venn2"/>
    <dgm:cxn modelId="{541F6347-735D-45DF-93F7-ED97B6AE6B1E}" type="presOf" srcId="{40AAFF44-E676-45A5-972F-D8485ADFA5C6}" destId="{35FB0DEE-DAA8-4761-A891-0696E5BCB5E5}" srcOrd="1" destOrd="0" presId="urn:microsoft.com/office/officeart/2005/8/layout/venn2"/>
    <dgm:cxn modelId="{4E6AE978-2315-40C2-9FA0-5587E0D169A2}" srcId="{C7108136-AC72-4D53-B21B-45948D5AEFAC}" destId="{B1E6CB63-4282-467D-8690-DDD8C905EE5B}" srcOrd="1" destOrd="0" parTransId="{A7F784EF-B710-40FA-9CED-35CFE90427A1}" sibTransId="{98BE9D5C-9587-421C-BDB5-948303BE1B2D}"/>
    <dgm:cxn modelId="{17CB2D7B-FE17-4968-A728-397983EFC2EB}" type="presOf" srcId="{C7108136-AC72-4D53-B21B-45948D5AEFAC}" destId="{4AFEACBA-73A5-4FA2-A527-B74BF1E9DA78}" srcOrd="0" destOrd="0" presId="urn:microsoft.com/office/officeart/2005/8/layout/venn2"/>
    <dgm:cxn modelId="{1263ABEB-A4A0-484A-88ED-02582E4DA84C}" type="presOf" srcId="{713E9320-133C-4C94-BAD8-3E180BDA9443}" destId="{1B707088-CCF7-4504-B07D-6D2662DF65B4}" srcOrd="1" destOrd="0" presId="urn:microsoft.com/office/officeart/2005/8/layout/venn2"/>
    <dgm:cxn modelId="{B95CC00B-DC87-4578-98FA-A27068ACD9CB}" type="presOf" srcId="{B1E6CB63-4282-467D-8690-DDD8C905EE5B}" destId="{EECDCADF-C00C-4397-9071-DC2185EF6BB7}" srcOrd="0" destOrd="0" presId="urn:microsoft.com/office/officeart/2005/8/layout/venn2"/>
    <dgm:cxn modelId="{98B01DCB-8E73-4543-B0BB-0F095A7E49DC}" type="presOf" srcId="{B1E6CB63-4282-467D-8690-DDD8C905EE5B}" destId="{1D7630DC-7271-405A-8005-4F277532C0E5}" srcOrd="1" destOrd="0" presId="urn:microsoft.com/office/officeart/2005/8/layout/venn2"/>
    <dgm:cxn modelId="{ED13A978-ABB2-4798-9F27-DEC056C4AF05}" srcId="{C7108136-AC72-4D53-B21B-45948D5AEFAC}" destId="{713E9320-133C-4C94-BAD8-3E180BDA9443}" srcOrd="0" destOrd="0" parTransId="{7D792854-8282-497E-A1CA-9DC127CE6EA7}" sibTransId="{9E951B04-56AD-4234-A48C-CBD7AE969408}"/>
    <dgm:cxn modelId="{92C5A000-F1E9-492A-97B6-9DC9378AA0C7}" srcId="{C7108136-AC72-4D53-B21B-45948D5AEFAC}" destId="{976791AB-9F64-4932-BE70-7B6C7A9D6D95}" srcOrd="2" destOrd="0" parTransId="{63D5DD0A-A1DC-4403-8BEB-C25F8ABCC94C}" sibTransId="{809CDAD4-B96E-4EDF-8269-C3275C910FE4}"/>
    <dgm:cxn modelId="{3BEF9E57-C74C-4FEF-B9E8-0394CC512513}" srcId="{C7108136-AC72-4D53-B21B-45948D5AEFAC}" destId="{40AAFF44-E676-45A5-972F-D8485ADFA5C6}" srcOrd="3" destOrd="0" parTransId="{6BC93226-81D8-42C9-B7B9-2FD4C7F84254}" sibTransId="{9491571C-C442-4940-8AB1-7BA6BA7759B9}"/>
    <dgm:cxn modelId="{16BAF3F5-4A17-49BE-A9FA-3CC16CBD6CED}" type="presParOf" srcId="{4AFEACBA-73A5-4FA2-A527-B74BF1E9DA78}" destId="{D68714D9-C7C2-42DB-8E5C-1A15D28CFAC7}" srcOrd="0" destOrd="0" presId="urn:microsoft.com/office/officeart/2005/8/layout/venn2"/>
    <dgm:cxn modelId="{76B12B9C-F7D0-4C9E-9710-9AEE9643110D}" type="presParOf" srcId="{D68714D9-C7C2-42DB-8E5C-1A15D28CFAC7}" destId="{285631AB-6945-4A05-8778-C7F0D58AE0D4}" srcOrd="0" destOrd="0" presId="urn:microsoft.com/office/officeart/2005/8/layout/venn2"/>
    <dgm:cxn modelId="{F9994B33-CAD8-4604-8145-CFD1008C5F76}" type="presParOf" srcId="{D68714D9-C7C2-42DB-8E5C-1A15D28CFAC7}" destId="{1B707088-CCF7-4504-B07D-6D2662DF65B4}" srcOrd="1" destOrd="0" presId="urn:microsoft.com/office/officeart/2005/8/layout/venn2"/>
    <dgm:cxn modelId="{CCC961DF-F0B8-4550-B609-E044FD2C90AF}" type="presParOf" srcId="{4AFEACBA-73A5-4FA2-A527-B74BF1E9DA78}" destId="{A69E22D6-38AA-43DC-B711-CE8FD80A6D92}" srcOrd="1" destOrd="0" presId="urn:microsoft.com/office/officeart/2005/8/layout/venn2"/>
    <dgm:cxn modelId="{4D53E258-A4DD-4C83-8A3C-B9FE04450633}" type="presParOf" srcId="{A69E22D6-38AA-43DC-B711-CE8FD80A6D92}" destId="{EECDCADF-C00C-4397-9071-DC2185EF6BB7}" srcOrd="0" destOrd="0" presId="urn:microsoft.com/office/officeart/2005/8/layout/venn2"/>
    <dgm:cxn modelId="{688DEE83-BE82-4315-8925-BBA7BE9F44E5}" type="presParOf" srcId="{A69E22D6-38AA-43DC-B711-CE8FD80A6D92}" destId="{1D7630DC-7271-405A-8005-4F277532C0E5}" srcOrd="1" destOrd="0" presId="urn:microsoft.com/office/officeart/2005/8/layout/venn2"/>
    <dgm:cxn modelId="{A25DB93B-DE80-43C1-8141-B02198DFD782}" type="presParOf" srcId="{4AFEACBA-73A5-4FA2-A527-B74BF1E9DA78}" destId="{09C911D6-DEB4-430F-A064-F4FBA7A74D12}" srcOrd="2" destOrd="0" presId="urn:microsoft.com/office/officeart/2005/8/layout/venn2"/>
    <dgm:cxn modelId="{10A00FB8-0E5C-484B-91EA-CE5F7D3179B6}" type="presParOf" srcId="{09C911D6-DEB4-430F-A064-F4FBA7A74D12}" destId="{2B302969-3AE6-4266-84AA-F1AD87312FA9}" srcOrd="0" destOrd="0" presId="urn:microsoft.com/office/officeart/2005/8/layout/venn2"/>
    <dgm:cxn modelId="{43735501-90FE-4ECE-AB80-94BCD6B40C4F}" type="presParOf" srcId="{09C911D6-DEB4-430F-A064-F4FBA7A74D12}" destId="{1F92B891-3420-4CA4-BDA7-D0AC768AC729}" srcOrd="1" destOrd="0" presId="urn:microsoft.com/office/officeart/2005/8/layout/venn2"/>
    <dgm:cxn modelId="{2D921375-3D98-4377-85CB-C8D6703B3552}" type="presParOf" srcId="{4AFEACBA-73A5-4FA2-A527-B74BF1E9DA78}" destId="{4037A5FF-A983-42E4-8F33-57EEBBD91AF8}" srcOrd="3" destOrd="0" presId="urn:microsoft.com/office/officeart/2005/8/layout/venn2"/>
    <dgm:cxn modelId="{F7047FC0-08B4-407A-B275-31F5CDFAE761}" type="presParOf" srcId="{4037A5FF-A983-42E4-8F33-57EEBBD91AF8}" destId="{04D83606-6BC0-4C22-A9CD-261C4FCD67D8}" srcOrd="0" destOrd="0" presId="urn:microsoft.com/office/officeart/2005/8/layout/venn2"/>
    <dgm:cxn modelId="{EC1B35D1-EF08-42F3-84DD-8E45D4D3C986}" type="presParOf" srcId="{4037A5FF-A983-42E4-8F33-57EEBBD91AF8}" destId="{35FB0DEE-DAA8-4761-A891-0696E5BCB5E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631AB-6945-4A05-8778-C7F0D58AE0D4}">
      <dsp:nvSpPr>
        <dsp:cNvPr id="0" name=""/>
        <dsp:cNvSpPr/>
      </dsp:nvSpPr>
      <dsp:spPr>
        <a:xfrm>
          <a:off x="746974" y="0"/>
          <a:ext cx="5190186" cy="51901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4. Security Governance</a:t>
          </a:r>
          <a:endParaRPr lang="en-US" sz="1700" b="1" kern="1200" dirty="0"/>
        </a:p>
      </dsp:txBody>
      <dsp:txXfrm>
        <a:off x="2616479" y="259509"/>
        <a:ext cx="1451176" cy="778528"/>
      </dsp:txXfrm>
    </dsp:sp>
    <dsp:sp modelId="{EECDCADF-C00C-4397-9071-DC2185EF6BB7}">
      <dsp:nvSpPr>
        <dsp:cNvPr id="0" name=""/>
        <dsp:cNvSpPr/>
      </dsp:nvSpPr>
      <dsp:spPr>
        <a:xfrm>
          <a:off x="1265993" y="1038037"/>
          <a:ext cx="4152149" cy="4152149"/>
        </a:xfrm>
        <a:prstGeom prst="ellips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3. Security Engineering</a:t>
          </a:r>
          <a:endParaRPr lang="en-US" sz="1700" b="1" kern="1200" dirty="0"/>
        </a:p>
      </dsp:txBody>
      <dsp:txXfrm>
        <a:off x="2616479" y="1287166"/>
        <a:ext cx="1451176" cy="747386"/>
      </dsp:txXfrm>
    </dsp:sp>
    <dsp:sp modelId="{2B302969-3AE6-4266-84AA-F1AD87312FA9}">
      <dsp:nvSpPr>
        <dsp:cNvPr id="0" name=""/>
        <dsp:cNvSpPr/>
      </dsp:nvSpPr>
      <dsp:spPr>
        <a:xfrm>
          <a:off x="1785011" y="2076074"/>
          <a:ext cx="3114112" cy="3114112"/>
        </a:xfrm>
        <a:prstGeom prst="ellips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2. Vulnerability Management</a:t>
          </a:r>
          <a:endParaRPr lang="en-US" sz="1600" b="1" kern="1200" dirty="0"/>
        </a:p>
      </dsp:txBody>
      <dsp:txXfrm>
        <a:off x="2616479" y="2309633"/>
        <a:ext cx="1451176" cy="700675"/>
      </dsp:txXfrm>
    </dsp:sp>
    <dsp:sp modelId="{04D83606-6BC0-4C22-A9CD-261C4FCD67D8}">
      <dsp:nvSpPr>
        <dsp:cNvPr id="0" name=""/>
        <dsp:cNvSpPr/>
      </dsp:nvSpPr>
      <dsp:spPr>
        <a:xfrm>
          <a:off x="2304030" y="3114112"/>
          <a:ext cx="2076074" cy="2076074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1. Security Hardening</a:t>
          </a:r>
          <a:endParaRPr lang="en-US" sz="1800" b="1" kern="1200" dirty="0"/>
        </a:p>
      </dsp:txBody>
      <dsp:txXfrm>
        <a:off x="2608064" y="3633130"/>
        <a:ext cx="1468006" cy="1038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05-Jul-17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05-Jul-17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05-Jul-17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05-Jul-17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05-Jul-17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05-Jul-17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Chapter 3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Security Transformation Stage 1: Security Hardening Of IT Assets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marL="457200" lvl="1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Difference Between Patching &amp; Hardening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838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Revisit Of Security Transformation Model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74506858"/>
              </p:ext>
            </p:extLst>
          </p:nvPr>
        </p:nvGraphicFramePr>
        <p:xfrm>
          <a:off x="1390918" y="1403796"/>
          <a:ext cx="6684136" cy="5190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355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Security hardening: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IT assets such as hardware and software come with default (insecure) configurations which become the basis for attacks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Typical case in point: username and password: “admin, admin”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marL="457200" lvl="1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Revisit Of Security Transformation Model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71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Security hardening: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Process </a:t>
            </a:r>
            <a:r>
              <a:rPr lang="en-US" sz="2600" dirty="0">
                <a:latin typeface="Candara" panose="020E0502030303020204" pitchFamily="34" charset="0"/>
              </a:rPr>
              <a:t>of securing a system by reducing its surface of vulnerability, which is larger when a system performs more functions; in principle a single-function system is more secure than a multipurpose </a:t>
            </a:r>
            <a:r>
              <a:rPr lang="en-US" sz="2600" dirty="0" smtClean="0">
                <a:latin typeface="Candara" panose="020E0502030303020204" pitchFamily="34" charset="0"/>
              </a:rPr>
              <a:t>one</a:t>
            </a:r>
            <a:r>
              <a:rPr lang="en-US" sz="2600" dirty="0">
                <a:latin typeface="Candara" panose="020E0502030303020204" pitchFamily="34" charset="0"/>
              </a:rPr>
              <a:t> </a:t>
            </a:r>
            <a:r>
              <a:rPr lang="en-US" sz="2600" dirty="0" smtClean="0">
                <a:latin typeface="Candara" panose="020E0502030303020204" pitchFamily="34" charset="0"/>
              </a:rPr>
              <a:t>(Wikipedia)</a:t>
            </a:r>
          </a:p>
          <a:p>
            <a:pPr marL="457200" lvl="1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Revisit Of Security Transformation Model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210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7000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Patching: Fixing vulnerabilities (which may be exploited by malware or attackers) in software or firmware with vendor released patches (auto or manual updates) 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Patches are also called fixes</a:t>
            </a:r>
          </a:p>
          <a:p>
            <a:pPr marL="457200" lvl="1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Revisit Of Security Transformation Model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29120" y="5507831"/>
            <a:ext cx="36507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https://www.kenexis.com/patching-hardening-cybersecurity/</a:t>
            </a:r>
          </a:p>
        </p:txBody>
      </p:sp>
    </p:spTree>
    <p:extLst>
      <p:ext uri="{BB962C8B-B14F-4D97-AF65-F5344CB8AC3E}">
        <p14:creationId xmlns:p14="http://schemas.microsoft.com/office/powerpoint/2010/main" val="354792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Patching considerations: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Vendors release patch when they become aware of a vulnerability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P</a:t>
            </a:r>
            <a:r>
              <a:rPr lang="en-US" sz="2600" dirty="0" smtClean="0">
                <a:latin typeface="Candara" panose="020E0502030303020204" pitchFamily="34" charset="0"/>
              </a:rPr>
              <a:t>atches may be rolled up into a release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Off-the shelf software works well but testing </a:t>
            </a:r>
            <a:r>
              <a:rPr lang="en-US" sz="2600" dirty="0" err="1" smtClean="0">
                <a:latin typeface="Candara" panose="020E0502030303020204" pitchFamily="34" charset="0"/>
              </a:rPr>
              <a:t>reqd</a:t>
            </a:r>
            <a:r>
              <a:rPr lang="en-US" sz="2600" dirty="0" smtClean="0">
                <a:latin typeface="Candara" panose="020E0502030303020204" pitchFamily="34" charset="0"/>
              </a:rPr>
              <a:t> for customized instances</a:t>
            </a:r>
          </a:p>
          <a:p>
            <a:pPr lvl="2"/>
            <a:endParaRPr lang="en-US" sz="2600" dirty="0" smtClean="0">
              <a:latin typeface="Candara" panose="020E0502030303020204" pitchFamily="34" charset="0"/>
            </a:endParaRPr>
          </a:p>
          <a:p>
            <a:pPr marL="457200" lvl="1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Revisit Of Security Transformation Model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74528" y="5930919"/>
            <a:ext cx="36507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https://www.kenexis.com/patching-hardening-cybersecurity/</a:t>
            </a:r>
          </a:p>
        </p:txBody>
      </p:sp>
    </p:spTree>
    <p:extLst>
      <p:ext uri="{BB962C8B-B14F-4D97-AF65-F5344CB8AC3E}">
        <p14:creationId xmlns:p14="http://schemas.microsoft.com/office/powerpoint/2010/main" val="33033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Hardening: </a:t>
            </a:r>
            <a:r>
              <a:rPr lang="en-US" sz="2600" dirty="0" smtClean="0">
                <a:latin typeface="Candara" panose="020E0502030303020204" pitchFamily="34" charset="0"/>
              </a:rPr>
              <a:t>includes </a:t>
            </a:r>
            <a:r>
              <a:rPr lang="en-US" sz="2600" dirty="0">
                <a:latin typeface="Candara" panose="020E0502030303020204" pitchFamily="34" charset="0"/>
              </a:rPr>
              <a:t>additional steps beyond patching to limit the ways a hacker or malware could gain entry. </a:t>
            </a:r>
            <a:endParaRPr lang="en-US" sz="2600" dirty="0" smtClean="0">
              <a:latin typeface="Candara" panose="020E0502030303020204" pitchFamily="34" charset="0"/>
            </a:endParaRPr>
          </a:p>
          <a:p>
            <a:r>
              <a:rPr lang="en-US" sz="2600" dirty="0" smtClean="0">
                <a:latin typeface="Candara" panose="020E0502030303020204" pitchFamily="34" charset="0"/>
              </a:rPr>
              <a:t>Accomplished </a:t>
            </a:r>
            <a:r>
              <a:rPr lang="en-US" sz="2600" dirty="0">
                <a:latin typeface="Candara" panose="020E0502030303020204" pitchFamily="34" charset="0"/>
              </a:rPr>
              <a:t>by turning on only the ports and services required</a:t>
            </a:r>
            <a:r>
              <a:rPr lang="en-US" sz="2600" dirty="0" smtClean="0">
                <a:latin typeface="Candara" panose="020E0502030303020204" pitchFamily="34" charset="0"/>
              </a:rPr>
              <a:t>, secure configuration of services &amp; </a:t>
            </a:r>
            <a:r>
              <a:rPr lang="en-US" sz="2600" dirty="0">
                <a:latin typeface="Candara" panose="020E0502030303020204" pitchFamily="34" charset="0"/>
              </a:rPr>
              <a:t>additional steps to limit system </a:t>
            </a:r>
            <a:r>
              <a:rPr lang="en-US" sz="2600" dirty="0" smtClean="0">
                <a:latin typeface="Candara" panose="020E0502030303020204" pitchFamily="34" charset="0"/>
              </a:rPr>
              <a:t>access</a:t>
            </a:r>
          </a:p>
          <a:p>
            <a:pPr marL="457200" lvl="1" indent="0">
              <a:buNone/>
            </a:pP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Revisit Of Security Transformation Model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74528" y="6053751"/>
            <a:ext cx="36507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https://www.kenexis.com/patching-hardening-cybersecurity/</a:t>
            </a:r>
          </a:p>
        </p:txBody>
      </p:sp>
    </p:spTree>
    <p:extLst>
      <p:ext uri="{BB962C8B-B14F-4D97-AF65-F5344CB8AC3E}">
        <p14:creationId xmlns:p14="http://schemas.microsoft.com/office/powerpoint/2010/main" val="313145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Note that both hardening &amp; patching are required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Hardening prevents existing and future vulnerabilities by tightening configuration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Patching is more of a vendor driven process but essential nonetheless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Revisit Of Security Transformation Model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378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8616</TotalTime>
  <Words>307</Words>
  <Application>Microsoft Office PowerPoint</Application>
  <PresentationFormat>On-screen Show (4:3)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Candara</vt:lpstr>
      <vt:lpstr>Office Theme</vt:lpstr>
      <vt:lpstr>Difference Between Patching &amp; Hardening</vt:lpstr>
      <vt:lpstr>Revisit Of Security Transformation Model</vt:lpstr>
      <vt:lpstr>Revisit Of Security Transformation Model</vt:lpstr>
      <vt:lpstr>Revisit Of Security Transformation Model</vt:lpstr>
      <vt:lpstr>Revisit Of Security Transformation Model</vt:lpstr>
      <vt:lpstr>Revisit Of Security Transformation Model</vt:lpstr>
      <vt:lpstr>Revisit Of Security Transformation Model</vt:lpstr>
      <vt:lpstr>Revisit Of Security Transformation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616</cp:revision>
  <dcterms:modified xsi:type="dcterms:W3CDTF">2017-07-05T12:56:24Z</dcterms:modified>
</cp:coreProperties>
</file>