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24" r:id="rId2"/>
    <p:sldId id="323" r:id="rId3"/>
    <p:sldId id="330" r:id="rId4"/>
    <p:sldId id="325" r:id="rId5"/>
    <p:sldId id="326" r:id="rId6"/>
    <p:sldId id="327" r:id="rId7"/>
    <p:sldId id="328" r:id="rId8"/>
    <p:sldId id="32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8" userDrawn="1">
          <p15:clr>
            <a:srgbClr val="A4A3A4"/>
          </p15:clr>
        </p15:guide>
        <p15:guide id="2" pos="3000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26" autoAdjust="0"/>
    <p:restoredTop sz="94660"/>
  </p:normalViewPr>
  <p:slideViewPr>
    <p:cSldViewPr snapToGrid="0">
      <p:cViewPr varScale="1">
        <p:scale>
          <a:sx n="67" d="100"/>
          <a:sy n="67" d="100"/>
        </p:scale>
        <p:origin x="474" y="72"/>
      </p:cViewPr>
      <p:guideLst>
        <p:guide orient="horz" pos="648"/>
        <p:guide pos="3000"/>
        <p:guide pos="288"/>
        <p:guide orient="horz"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29-May-17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29-May-17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67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29-May-17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29-May-17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29-May-17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29-May-17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29-May-17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29-May-17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  <a:cs typeface="Arial"/>
              </a:rPr>
              <a:t>Policy: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Formal and high level  requirement for securing the organization and its IT assets (mandatory)</a:t>
            </a:r>
          </a:p>
          <a:p>
            <a:pPr lvl="1"/>
            <a:endParaRPr lang="en-US" sz="2200" dirty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1958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Difference Between Policy, SOP, &amp; Guideline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344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1958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Difference Between Policy, SOP, &amp; Guideline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3074" name="Picture 2" descr="https://media.licdn.com/mpr/mpr/p/8/005/068/2ef/084c64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2" r="8436"/>
          <a:stretch/>
        </p:blipFill>
        <p:spPr bwMode="auto">
          <a:xfrm>
            <a:off x="985834" y="1683233"/>
            <a:ext cx="7172325" cy="313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28880" y="5293977"/>
            <a:ext cx="7857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https://www.linkedin.com/pulse/20140611162901-223517409-difference-between-guideline-procedure-standard-and-policy</a:t>
            </a:r>
          </a:p>
        </p:txBody>
      </p:sp>
    </p:spTree>
    <p:extLst>
      <p:ext uri="{BB962C8B-B14F-4D97-AF65-F5344CB8AC3E}">
        <p14:creationId xmlns:p14="http://schemas.microsoft.com/office/powerpoint/2010/main" val="238060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  <a:cs typeface="Arial"/>
              </a:rPr>
              <a:t>Policy: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Scope is across organization so should be brief and focusing on desired results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 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S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igned off by senior management</a:t>
            </a:r>
          </a:p>
          <a:p>
            <a:pPr marL="457200" lvl="1" indent="0">
              <a:buNone/>
            </a:pPr>
            <a:endParaRPr lang="en-US" sz="2600" dirty="0" smtClean="0">
              <a:latin typeface="Candara" panose="020E0502030303020204" pitchFamily="34" charset="0"/>
              <a:cs typeface="Arial"/>
            </a:endParaRPr>
          </a:p>
          <a:p>
            <a:pPr lvl="1"/>
            <a:endParaRPr lang="en-US" sz="2200" dirty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1958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Difference Between Policy, SOP, &amp; Guideline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878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9613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  <a:cs typeface="Arial"/>
              </a:rPr>
              <a:t>Procedure / SOP: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More detailed description of the process; who does what, when, and how</a:t>
            </a:r>
            <a:endParaRPr lang="en-US" sz="2600" dirty="0">
              <a:latin typeface="Candara" panose="020E0502030303020204" pitchFamily="34" charset="0"/>
              <a:cs typeface="Arial"/>
            </a:endParaRP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Scope is predominantly at a department level having specified audience</a:t>
            </a:r>
            <a:endParaRPr lang="en-US" sz="2600" dirty="0">
              <a:latin typeface="Candara" panose="020E0502030303020204" pitchFamily="34" charset="0"/>
              <a:cs typeface="Arial"/>
            </a:endParaRP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May be signed off by departmental head</a:t>
            </a:r>
          </a:p>
          <a:p>
            <a:pPr lvl="1"/>
            <a:endParaRPr lang="en-US" sz="2200" dirty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1958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Difference Between Policy, SOP, &amp; Guideline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21421" y="5973837"/>
            <a:ext cx="3233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https://www.slu.edu/its/policies</a:t>
            </a:r>
          </a:p>
        </p:txBody>
      </p:sp>
    </p:spTree>
    <p:extLst>
      <p:ext uri="{BB962C8B-B14F-4D97-AF65-F5344CB8AC3E}">
        <p14:creationId xmlns:p14="http://schemas.microsoft.com/office/powerpoint/2010/main" val="52651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  <a:cs typeface="Arial"/>
              </a:rPr>
              <a:t>Guideline: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General recommendation or  statement of best practice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Not mandatory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Further elaborates the related SOP</a:t>
            </a:r>
          </a:p>
          <a:p>
            <a:pPr lvl="1"/>
            <a:endParaRPr lang="en-US" sz="2200" dirty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1958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Difference Between Policy, SOP, &amp; Guideline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97281" y="5773559"/>
            <a:ext cx="3233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https://www.slu.edu/its/policies</a:t>
            </a:r>
          </a:p>
        </p:txBody>
      </p:sp>
    </p:spTree>
    <p:extLst>
      <p:ext uri="{BB962C8B-B14F-4D97-AF65-F5344CB8AC3E}">
        <p14:creationId xmlns:p14="http://schemas.microsoft.com/office/powerpoint/2010/main" val="396074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  <a:cs typeface="Arial"/>
              </a:rPr>
              <a:t>Standard: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Specific and mandatory action or rule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Must include one or more specifications for an IT asset or behavior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Yardstick to help achieve the policy goals</a:t>
            </a:r>
          </a:p>
          <a:p>
            <a:pPr lvl="1"/>
            <a:endParaRPr lang="en-US" sz="2200" dirty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1958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Difference Between Policy, SOP, &amp; Guideline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13921" y="5987018"/>
            <a:ext cx="3233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https://www.slu.edu/its/policies</a:t>
            </a:r>
          </a:p>
        </p:txBody>
      </p:sp>
    </p:spTree>
    <p:extLst>
      <p:ext uri="{BB962C8B-B14F-4D97-AF65-F5344CB8AC3E}">
        <p14:creationId xmlns:p14="http://schemas.microsoft.com/office/powerpoint/2010/main" val="121326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51073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  <a:cs typeface="Arial"/>
              </a:rPr>
              <a:t>In practice:</a:t>
            </a:r>
          </a:p>
          <a:p>
            <a:pPr lvl="1"/>
            <a:r>
              <a:rPr lang="en-US" sz="2540" dirty="0" smtClean="0">
                <a:latin typeface="Candara" panose="020E0502030303020204" pitchFamily="34" charset="0"/>
                <a:cs typeface="Arial"/>
              </a:rPr>
              <a:t>Policy recommended to be a single document applicable at the organizational level (wide audience)</a:t>
            </a:r>
          </a:p>
          <a:p>
            <a:pPr lvl="1"/>
            <a:r>
              <a:rPr lang="en-US" sz="2540" dirty="0" smtClean="0">
                <a:latin typeface="Candara" panose="020E0502030303020204" pitchFamily="34" charset="0"/>
                <a:cs typeface="Arial"/>
              </a:rPr>
              <a:t>Sub-policies may be defined at a departmental level</a:t>
            </a:r>
          </a:p>
          <a:p>
            <a:pPr lvl="1"/>
            <a:r>
              <a:rPr lang="en-US" sz="2540" dirty="0" smtClean="0">
                <a:latin typeface="Candara" panose="020E0502030303020204" pitchFamily="34" charset="0"/>
                <a:cs typeface="Arial"/>
              </a:rPr>
              <a:t>Policies and standards are mandatory (exception approval)</a:t>
            </a:r>
            <a:endParaRPr lang="en-US" sz="2540" dirty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1958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Difference Between Policy, SOP, &amp; Guideline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384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118498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  <a:cs typeface="Arial"/>
              </a:rPr>
              <a:t>Examples: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Information security policy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System administrator password sub-policy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User ID &amp; Access Management SOP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Vulnerability Management standard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Social engineering prevention guideline</a:t>
            </a:r>
            <a:endParaRPr lang="en-US" sz="2600" dirty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1958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Difference Between Policy, SOP, &amp; Guideline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844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1933</TotalTime>
  <Words>267</Words>
  <Application>Microsoft Office PowerPoint</Application>
  <PresentationFormat>On-screen Show (4:3)</PresentationFormat>
  <Paragraphs>54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Candara</vt:lpstr>
      <vt:lpstr>Office Theme</vt:lpstr>
      <vt:lpstr>Difference Between Policy, SOP, &amp; Guideline</vt:lpstr>
      <vt:lpstr>Difference Between Policy, SOP, &amp; Guideline</vt:lpstr>
      <vt:lpstr>Difference Between Policy, SOP, &amp; Guideline</vt:lpstr>
      <vt:lpstr>Difference Between Policy, SOP, &amp; Guideline</vt:lpstr>
      <vt:lpstr>Difference Between Policy, SOP, &amp; Guideline</vt:lpstr>
      <vt:lpstr>Difference Between Policy, SOP, &amp; Guideline</vt:lpstr>
      <vt:lpstr>Difference Between Policy, SOP, &amp; Guideline</vt:lpstr>
      <vt:lpstr>Difference Between Policy, SOP, &amp; Guideline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202</cp:revision>
  <dcterms:modified xsi:type="dcterms:W3CDTF">2017-05-29T07:43:10Z</dcterms:modified>
</cp:coreProperties>
</file>