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56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A436F-FB36-4C7F-B98B-22DB3DE641EA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9DCA15-DC16-4E5E-B936-93087CE0070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Identify critical assets (&amp; asset owner)</a:t>
          </a:r>
          <a:endParaRPr lang="en-US" dirty="0">
            <a:solidFill>
              <a:schemeClr val="tx1"/>
            </a:solidFill>
          </a:endParaRPr>
        </a:p>
      </dgm:t>
    </dgm:pt>
    <dgm:pt modelId="{6A454ADF-1220-4E5D-804D-D297B87B2313}" type="par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B7BA6C-F25C-49BA-82D1-AADA3639E55F}" type="sib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5C58CB-BD68-4B17-89D7-95FB7EFE9AD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Research on applicable security controls</a:t>
          </a:r>
          <a:endParaRPr lang="en-US" dirty="0">
            <a:solidFill>
              <a:schemeClr val="tx1"/>
            </a:solidFill>
          </a:endParaRPr>
        </a:p>
      </dgm:t>
    </dgm:pt>
    <dgm:pt modelId="{38EE09C8-40A2-4867-8A12-848F07B7D4CA}" type="par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AD9F90-F248-493B-9409-9FAC10CA1979}" type="sib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E89CF6-BF84-4977-9D3B-9D1AB3BA7C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Checklist of applicable controls</a:t>
          </a:r>
          <a:endParaRPr lang="en-US" dirty="0">
            <a:solidFill>
              <a:schemeClr val="tx1"/>
            </a:solidFill>
          </a:endParaRPr>
        </a:p>
      </dgm:t>
    </dgm:pt>
    <dgm:pt modelId="{4CBFF257-FBF6-4AA0-B778-690D3A315264}" type="par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DE569B-CA20-4662-B243-14D1B901D495}" type="sib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A20196-4C91-4AA3-A382-4764E7981DA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5. Implement controls on test setup</a:t>
          </a:r>
          <a:endParaRPr lang="en-US" dirty="0">
            <a:solidFill>
              <a:schemeClr val="tx1"/>
            </a:solidFill>
          </a:endParaRPr>
        </a:p>
      </dgm:t>
    </dgm:pt>
    <dgm:pt modelId="{DA134736-713D-40A2-8F3B-5B439ADB6012}" type="par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D0DFE8-A860-4EBF-8AA0-47F975EF2108}" type="sib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C03147-67E9-4BDA-9D95-9F9E40B746FD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4. Document controls into SOP</a:t>
          </a:r>
          <a:endParaRPr lang="en-US" dirty="0">
            <a:solidFill>
              <a:schemeClr val="tx1"/>
            </a:solidFill>
          </a:endParaRPr>
        </a:p>
      </dgm:t>
    </dgm:pt>
    <dgm:pt modelId="{94A3DA18-D560-4807-BA6C-463043899E3E}" type="par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8774BB-0ACF-4F4C-A11E-2F8AF9138BA5}" type="sib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B25205-F345-4A1A-BC10-30FF29FA21B1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6. Validation of control implementation</a:t>
          </a:r>
          <a:endParaRPr lang="en-US" dirty="0">
            <a:solidFill>
              <a:schemeClr val="tx1"/>
            </a:solidFill>
          </a:endParaRPr>
        </a:p>
      </dgm:t>
    </dgm:pt>
    <dgm:pt modelId="{29BC1E66-2860-44DA-8D19-449599FF5032}" type="par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141D20-A334-45B4-A64B-E487716DF598}" type="sib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6B547-57FD-491B-9360-50EE78CC2847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7. Change management process for PROD</a:t>
          </a:r>
          <a:endParaRPr lang="en-US" dirty="0">
            <a:solidFill>
              <a:schemeClr val="tx1"/>
            </a:solidFill>
          </a:endParaRPr>
        </a:p>
      </dgm:t>
    </dgm:pt>
    <dgm:pt modelId="{4A10B30E-3F0F-4218-B75C-734B272DA1BB}" type="par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8764E6-33F0-4A8E-A24C-88E903EDCB81}" type="sib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0E9E664-46B5-4384-8F58-BD398F291D23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8. Implement on PROD &amp; monitor</a:t>
          </a:r>
          <a:endParaRPr lang="en-US" dirty="0">
            <a:solidFill>
              <a:schemeClr val="tx1"/>
            </a:solidFill>
          </a:endParaRPr>
        </a:p>
      </dgm:t>
    </dgm:pt>
    <dgm:pt modelId="{1C4C2475-A720-435A-B903-A60BB50E9C25}" type="par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CA80E7-FB42-424B-9442-A56F3A19C4BD}" type="sib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DC6AF5-4C21-4747-8959-E7E02B44D78B}" type="pres">
      <dgm:prSet presAssocID="{B97A436F-FB36-4C7F-B98B-22DB3DE641E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0254E4C-1B48-493F-81F4-602C19A061FF}" type="pres">
      <dgm:prSet presAssocID="{A19DCA15-DC16-4E5E-B936-93087CE00702}" presName="compNode" presStyleCnt="0"/>
      <dgm:spPr/>
    </dgm:pt>
    <dgm:pt modelId="{72E2144F-A925-4058-BFB1-A11D357A99E7}" type="pres">
      <dgm:prSet presAssocID="{A19DCA15-DC16-4E5E-B936-93087CE00702}" presName="dummyConnPt" presStyleCnt="0"/>
      <dgm:spPr/>
    </dgm:pt>
    <dgm:pt modelId="{A8586C99-5D22-4F5E-9EBA-88BA497D90E4}" type="pres">
      <dgm:prSet presAssocID="{A19DCA15-DC16-4E5E-B936-93087CE0070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C2491-1E1C-4099-9C41-401E725710A4}" type="pres">
      <dgm:prSet presAssocID="{05B7BA6C-F25C-49BA-82D1-AADA3639E55F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E6D6959A-A22E-4B70-B5AE-AB2A85ED62DD}" type="pres">
      <dgm:prSet presAssocID="{2F5C58CB-BD68-4B17-89D7-95FB7EFE9AD2}" presName="compNode" presStyleCnt="0"/>
      <dgm:spPr/>
    </dgm:pt>
    <dgm:pt modelId="{9A9235F0-9002-4FC2-99A7-F2661E4381E8}" type="pres">
      <dgm:prSet presAssocID="{2F5C58CB-BD68-4B17-89D7-95FB7EFE9AD2}" presName="dummyConnPt" presStyleCnt="0"/>
      <dgm:spPr/>
    </dgm:pt>
    <dgm:pt modelId="{1D92979B-D7F5-4133-BF4A-0D0008091C8F}" type="pres">
      <dgm:prSet presAssocID="{2F5C58CB-BD68-4B17-89D7-95FB7EFE9AD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9B4E4-31B7-4EFB-A9C0-F036B6154760}" type="pres">
      <dgm:prSet presAssocID="{4FAD9F90-F248-493B-9409-9FAC10CA1979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EC0AAB1A-2D69-4FF6-964E-02E09563E9F4}" type="pres">
      <dgm:prSet presAssocID="{5FE89CF6-BF84-4977-9D3B-9D1AB3BA7CD0}" presName="compNode" presStyleCnt="0"/>
      <dgm:spPr/>
    </dgm:pt>
    <dgm:pt modelId="{49D1EDB5-6CC6-49D2-98AE-A3615CFE1776}" type="pres">
      <dgm:prSet presAssocID="{5FE89CF6-BF84-4977-9D3B-9D1AB3BA7CD0}" presName="dummyConnPt" presStyleCnt="0"/>
      <dgm:spPr/>
    </dgm:pt>
    <dgm:pt modelId="{5DC178FA-4065-4BDA-8A99-D7768621CD75}" type="pres">
      <dgm:prSet presAssocID="{5FE89CF6-BF84-4977-9D3B-9D1AB3BA7CD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4AFCD-B125-4656-8794-990E72E67CD7}" type="pres">
      <dgm:prSet presAssocID="{8ADE569B-CA20-4662-B243-14D1B901D495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28533247-53D9-48D3-BEF3-DDC25DA3CD7C}" type="pres">
      <dgm:prSet presAssocID="{ECC03147-67E9-4BDA-9D95-9F9E40B746FD}" presName="compNode" presStyleCnt="0"/>
      <dgm:spPr/>
    </dgm:pt>
    <dgm:pt modelId="{1CF0A104-86AA-424A-A561-EC39D1FF3A37}" type="pres">
      <dgm:prSet presAssocID="{ECC03147-67E9-4BDA-9D95-9F9E40B746FD}" presName="dummyConnPt" presStyleCnt="0"/>
      <dgm:spPr/>
    </dgm:pt>
    <dgm:pt modelId="{CA3B1784-7978-4D06-9D87-2755969A8A5F}" type="pres">
      <dgm:prSet presAssocID="{ECC03147-67E9-4BDA-9D95-9F9E40B746F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4CC55-41F0-412D-A185-B6831CCD08F0}" type="pres">
      <dgm:prSet presAssocID="{298774BB-0ACF-4F4C-A11E-2F8AF9138BA5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63F914D6-B2F1-4140-BB7B-2FD84F5B94E1}" type="pres">
      <dgm:prSet presAssocID="{37A20196-4C91-4AA3-A382-4764E7981DAC}" presName="compNode" presStyleCnt="0"/>
      <dgm:spPr/>
    </dgm:pt>
    <dgm:pt modelId="{E9DABDE4-7720-4625-9ECE-FB16B9102BD4}" type="pres">
      <dgm:prSet presAssocID="{37A20196-4C91-4AA3-A382-4764E7981DAC}" presName="dummyConnPt" presStyleCnt="0"/>
      <dgm:spPr/>
    </dgm:pt>
    <dgm:pt modelId="{F472CADD-BF7C-4804-98D8-CA3CC2ECCC8D}" type="pres">
      <dgm:prSet presAssocID="{37A20196-4C91-4AA3-A382-4764E7981DA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6175E-4ABC-473D-ACA1-45379FC01968}" type="pres">
      <dgm:prSet presAssocID="{48D0DFE8-A860-4EBF-8AA0-47F975EF2108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FCE8B1EE-5682-4E4E-A5E0-17988EB7E8A6}" type="pres">
      <dgm:prSet presAssocID="{92B25205-F345-4A1A-BC10-30FF29FA21B1}" presName="compNode" presStyleCnt="0"/>
      <dgm:spPr/>
    </dgm:pt>
    <dgm:pt modelId="{D5051931-6BBB-4F00-AECC-503AC795E3DF}" type="pres">
      <dgm:prSet presAssocID="{92B25205-F345-4A1A-BC10-30FF29FA21B1}" presName="dummyConnPt" presStyleCnt="0"/>
      <dgm:spPr/>
    </dgm:pt>
    <dgm:pt modelId="{0FBA25FF-2673-4AC9-AAF6-FD85A34F6D10}" type="pres">
      <dgm:prSet presAssocID="{92B25205-F345-4A1A-BC10-30FF29FA21B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A9AA2-8D8A-453A-B565-5C29E0978AF1}" type="pres">
      <dgm:prSet presAssocID="{12141D20-A334-45B4-A64B-E487716DF598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9C316A4A-CC42-4465-9F5D-DABFF5D4E976}" type="pres">
      <dgm:prSet presAssocID="{3AE6B547-57FD-491B-9360-50EE78CC2847}" presName="compNode" presStyleCnt="0"/>
      <dgm:spPr/>
    </dgm:pt>
    <dgm:pt modelId="{A3997A47-8E65-4993-B660-82B73056FAD9}" type="pres">
      <dgm:prSet presAssocID="{3AE6B547-57FD-491B-9360-50EE78CC2847}" presName="dummyConnPt" presStyleCnt="0"/>
      <dgm:spPr/>
    </dgm:pt>
    <dgm:pt modelId="{B5835989-CB82-4EA5-BB4A-8E30CE04EC07}" type="pres">
      <dgm:prSet presAssocID="{3AE6B547-57FD-491B-9360-50EE78CC284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F7811-C336-4B87-94D0-18E6867C9936}" type="pres">
      <dgm:prSet presAssocID="{9C8764E6-33F0-4A8E-A24C-88E903EDCB81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A3B193E7-BC1C-4F4D-9938-48D7FED4024F}" type="pres">
      <dgm:prSet presAssocID="{10E9E664-46B5-4384-8F58-BD398F291D23}" presName="compNode" presStyleCnt="0"/>
      <dgm:spPr/>
    </dgm:pt>
    <dgm:pt modelId="{1440B29F-962F-4BAC-AB36-E5490411233E}" type="pres">
      <dgm:prSet presAssocID="{10E9E664-46B5-4384-8F58-BD398F291D23}" presName="dummyConnPt" presStyleCnt="0"/>
      <dgm:spPr/>
    </dgm:pt>
    <dgm:pt modelId="{C4F1491C-D21B-41B7-9AAE-702B6212BB0B}" type="pres">
      <dgm:prSet presAssocID="{10E9E664-46B5-4384-8F58-BD398F291D2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596B99-86F5-4CBF-9DE6-D53705E757EA}" type="presOf" srcId="{9C8764E6-33F0-4A8E-A24C-88E903EDCB81}" destId="{4EDF7811-C336-4B87-94D0-18E6867C9936}" srcOrd="0" destOrd="0" presId="urn:microsoft.com/office/officeart/2005/8/layout/bProcess4"/>
    <dgm:cxn modelId="{E44E15D5-9422-4F96-A087-66FD88A821FE}" srcId="{B97A436F-FB36-4C7F-B98B-22DB3DE641EA}" destId="{37A20196-4C91-4AA3-A382-4764E7981DAC}" srcOrd="4" destOrd="0" parTransId="{DA134736-713D-40A2-8F3B-5B439ADB6012}" sibTransId="{48D0DFE8-A860-4EBF-8AA0-47F975EF2108}"/>
    <dgm:cxn modelId="{2A012CEA-2782-4E47-B828-8CB8DC4F879B}" type="presOf" srcId="{4FAD9F90-F248-493B-9409-9FAC10CA1979}" destId="{0E19B4E4-31B7-4EFB-A9C0-F036B6154760}" srcOrd="0" destOrd="0" presId="urn:microsoft.com/office/officeart/2005/8/layout/bProcess4"/>
    <dgm:cxn modelId="{09311D1D-64CA-4DD6-BBE8-54AD5A29395A}" srcId="{B97A436F-FB36-4C7F-B98B-22DB3DE641EA}" destId="{5FE89CF6-BF84-4977-9D3B-9D1AB3BA7CD0}" srcOrd="2" destOrd="0" parTransId="{4CBFF257-FBF6-4AA0-B778-690D3A315264}" sibTransId="{8ADE569B-CA20-4662-B243-14D1B901D495}"/>
    <dgm:cxn modelId="{93F96EE6-17D8-4990-9D37-0488D8DF206B}" srcId="{B97A436F-FB36-4C7F-B98B-22DB3DE641EA}" destId="{ECC03147-67E9-4BDA-9D95-9F9E40B746FD}" srcOrd="3" destOrd="0" parTransId="{94A3DA18-D560-4807-BA6C-463043899E3E}" sibTransId="{298774BB-0ACF-4F4C-A11E-2F8AF9138BA5}"/>
    <dgm:cxn modelId="{545C1DF1-4404-4C4D-B0CC-59CF44451E3F}" type="presOf" srcId="{10E9E664-46B5-4384-8F58-BD398F291D23}" destId="{C4F1491C-D21B-41B7-9AAE-702B6212BB0B}" srcOrd="0" destOrd="0" presId="urn:microsoft.com/office/officeart/2005/8/layout/bProcess4"/>
    <dgm:cxn modelId="{08DB7BE4-DC84-4BA8-BD1A-A27E75FA00E6}" type="presOf" srcId="{05B7BA6C-F25C-49BA-82D1-AADA3639E55F}" destId="{2D5C2491-1E1C-4099-9C41-401E725710A4}" srcOrd="0" destOrd="0" presId="urn:microsoft.com/office/officeart/2005/8/layout/bProcess4"/>
    <dgm:cxn modelId="{C89052A9-4950-4580-8F2A-95631802B28F}" type="presOf" srcId="{A19DCA15-DC16-4E5E-B936-93087CE00702}" destId="{A8586C99-5D22-4F5E-9EBA-88BA497D90E4}" srcOrd="0" destOrd="0" presId="urn:microsoft.com/office/officeart/2005/8/layout/bProcess4"/>
    <dgm:cxn modelId="{BFFF9F1F-2033-4DF3-8DA0-C6B33EB4F63F}" type="presOf" srcId="{48D0DFE8-A860-4EBF-8AA0-47F975EF2108}" destId="{AC86175E-4ABC-473D-ACA1-45379FC01968}" srcOrd="0" destOrd="0" presId="urn:microsoft.com/office/officeart/2005/8/layout/bProcess4"/>
    <dgm:cxn modelId="{B6D751C6-8C4E-437F-8429-4EA65CEC0857}" type="presOf" srcId="{37A20196-4C91-4AA3-A382-4764E7981DAC}" destId="{F472CADD-BF7C-4804-98D8-CA3CC2ECCC8D}" srcOrd="0" destOrd="0" presId="urn:microsoft.com/office/officeart/2005/8/layout/bProcess4"/>
    <dgm:cxn modelId="{CDCEE76F-FE13-4016-9FCB-320D0A6F9B40}" type="presOf" srcId="{12141D20-A334-45B4-A64B-E487716DF598}" destId="{D6CA9AA2-8D8A-453A-B565-5C29E0978AF1}" srcOrd="0" destOrd="0" presId="urn:microsoft.com/office/officeart/2005/8/layout/bProcess4"/>
    <dgm:cxn modelId="{CA979D57-38A3-4494-84B8-6B5D9F1E7C44}" type="presOf" srcId="{2F5C58CB-BD68-4B17-89D7-95FB7EFE9AD2}" destId="{1D92979B-D7F5-4133-BF4A-0D0008091C8F}" srcOrd="0" destOrd="0" presId="urn:microsoft.com/office/officeart/2005/8/layout/bProcess4"/>
    <dgm:cxn modelId="{23962AA7-A116-43B2-B111-06B8786F59A5}" srcId="{B97A436F-FB36-4C7F-B98B-22DB3DE641EA}" destId="{A19DCA15-DC16-4E5E-B936-93087CE00702}" srcOrd="0" destOrd="0" parTransId="{6A454ADF-1220-4E5D-804D-D297B87B2313}" sibTransId="{05B7BA6C-F25C-49BA-82D1-AADA3639E55F}"/>
    <dgm:cxn modelId="{58EC0802-5589-4A03-8B5D-A9E9973C952D}" srcId="{B97A436F-FB36-4C7F-B98B-22DB3DE641EA}" destId="{92B25205-F345-4A1A-BC10-30FF29FA21B1}" srcOrd="5" destOrd="0" parTransId="{29BC1E66-2860-44DA-8D19-449599FF5032}" sibTransId="{12141D20-A334-45B4-A64B-E487716DF598}"/>
    <dgm:cxn modelId="{32290436-5403-40C3-B2F1-AD088BDB56BC}" type="presOf" srcId="{8ADE569B-CA20-4662-B243-14D1B901D495}" destId="{6AD4AFCD-B125-4656-8794-990E72E67CD7}" srcOrd="0" destOrd="0" presId="urn:microsoft.com/office/officeart/2005/8/layout/bProcess4"/>
    <dgm:cxn modelId="{BA04DB4B-3538-449B-A3D9-FBDC62FD9181}" type="presOf" srcId="{5FE89CF6-BF84-4977-9D3B-9D1AB3BA7CD0}" destId="{5DC178FA-4065-4BDA-8A99-D7768621CD75}" srcOrd="0" destOrd="0" presId="urn:microsoft.com/office/officeart/2005/8/layout/bProcess4"/>
    <dgm:cxn modelId="{2CC58C35-B365-46F3-9C1C-8F1970AE8513}" srcId="{B97A436F-FB36-4C7F-B98B-22DB3DE641EA}" destId="{2F5C58CB-BD68-4B17-89D7-95FB7EFE9AD2}" srcOrd="1" destOrd="0" parTransId="{38EE09C8-40A2-4867-8A12-848F07B7D4CA}" sibTransId="{4FAD9F90-F248-493B-9409-9FAC10CA1979}"/>
    <dgm:cxn modelId="{E0C5C50F-A873-4125-B332-9168DF9E0155}" type="presOf" srcId="{92B25205-F345-4A1A-BC10-30FF29FA21B1}" destId="{0FBA25FF-2673-4AC9-AAF6-FD85A34F6D10}" srcOrd="0" destOrd="0" presId="urn:microsoft.com/office/officeart/2005/8/layout/bProcess4"/>
    <dgm:cxn modelId="{60E6FA5D-DF2A-432F-9CF0-D2891131322A}" type="presOf" srcId="{3AE6B547-57FD-491B-9360-50EE78CC2847}" destId="{B5835989-CB82-4EA5-BB4A-8E30CE04EC07}" srcOrd="0" destOrd="0" presId="urn:microsoft.com/office/officeart/2005/8/layout/bProcess4"/>
    <dgm:cxn modelId="{248B4773-C5F9-4952-8D33-BF5AB4566630}" srcId="{B97A436F-FB36-4C7F-B98B-22DB3DE641EA}" destId="{3AE6B547-57FD-491B-9360-50EE78CC2847}" srcOrd="6" destOrd="0" parTransId="{4A10B30E-3F0F-4218-B75C-734B272DA1BB}" sibTransId="{9C8764E6-33F0-4A8E-A24C-88E903EDCB81}"/>
    <dgm:cxn modelId="{FE8A5931-0557-4678-9FBE-5CB96DB4AAC6}" srcId="{B97A436F-FB36-4C7F-B98B-22DB3DE641EA}" destId="{10E9E664-46B5-4384-8F58-BD398F291D23}" srcOrd="7" destOrd="0" parTransId="{1C4C2475-A720-435A-B903-A60BB50E9C25}" sibTransId="{77CA80E7-FB42-424B-9442-A56F3A19C4BD}"/>
    <dgm:cxn modelId="{57E81AA6-9167-4AD5-B110-35CE30FB5172}" type="presOf" srcId="{B97A436F-FB36-4C7F-B98B-22DB3DE641EA}" destId="{1CDC6AF5-4C21-4747-8959-E7E02B44D78B}" srcOrd="0" destOrd="0" presId="urn:microsoft.com/office/officeart/2005/8/layout/bProcess4"/>
    <dgm:cxn modelId="{83A1AEC5-30EC-418F-9F26-7246A9AE162E}" type="presOf" srcId="{ECC03147-67E9-4BDA-9D95-9F9E40B746FD}" destId="{CA3B1784-7978-4D06-9D87-2755969A8A5F}" srcOrd="0" destOrd="0" presId="urn:microsoft.com/office/officeart/2005/8/layout/bProcess4"/>
    <dgm:cxn modelId="{711525EF-DCDC-472A-A2AB-EB4AAE066C1B}" type="presOf" srcId="{298774BB-0ACF-4F4C-A11E-2F8AF9138BA5}" destId="{6574CC55-41F0-412D-A185-B6831CCD08F0}" srcOrd="0" destOrd="0" presId="urn:microsoft.com/office/officeart/2005/8/layout/bProcess4"/>
    <dgm:cxn modelId="{497AC542-F6B7-4509-B47D-3AC0C0C2E195}" type="presParOf" srcId="{1CDC6AF5-4C21-4747-8959-E7E02B44D78B}" destId="{C0254E4C-1B48-493F-81F4-602C19A061FF}" srcOrd="0" destOrd="0" presId="urn:microsoft.com/office/officeart/2005/8/layout/bProcess4"/>
    <dgm:cxn modelId="{604FFC23-9186-4EA0-9427-2DCC735E075C}" type="presParOf" srcId="{C0254E4C-1B48-493F-81F4-602C19A061FF}" destId="{72E2144F-A925-4058-BFB1-A11D357A99E7}" srcOrd="0" destOrd="0" presId="urn:microsoft.com/office/officeart/2005/8/layout/bProcess4"/>
    <dgm:cxn modelId="{61BA039B-E2DF-4892-B42C-8E2C0F26EFD3}" type="presParOf" srcId="{C0254E4C-1B48-493F-81F4-602C19A061FF}" destId="{A8586C99-5D22-4F5E-9EBA-88BA497D90E4}" srcOrd="1" destOrd="0" presId="urn:microsoft.com/office/officeart/2005/8/layout/bProcess4"/>
    <dgm:cxn modelId="{FD8E9F1A-AEB2-44EF-995D-F51D56E8C31D}" type="presParOf" srcId="{1CDC6AF5-4C21-4747-8959-E7E02B44D78B}" destId="{2D5C2491-1E1C-4099-9C41-401E725710A4}" srcOrd="1" destOrd="0" presId="urn:microsoft.com/office/officeart/2005/8/layout/bProcess4"/>
    <dgm:cxn modelId="{B55EFB20-F6A1-4119-9DE6-C1EDBFB2935F}" type="presParOf" srcId="{1CDC6AF5-4C21-4747-8959-E7E02B44D78B}" destId="{E6D6959A-A22E-4B70-B5AE-AB2A85ED62DD}" srcOrd="2" destOrd="0" presId="urn:microsoft.com/office/officeart/2005/8/layout/bProcess4"/>
    <dgm:cxn modelId="{C43ACFE1-62A7-4EB1-9DE5-777F77A56625}" type="presParOf" srcId="{E6D6959A-A22E-4B70-B5AE-AB2A85ED62DD}" destId="{9A9235F0-9002-4FC2-99A7-F2661E4381E8}" srcOrd="0" destOrd="0" presId="urn:microsoft.com/office/officeart/2005/8/layout/bProcess4"/>
    <dgm:cxn modelId="{775BFF74-10F9-416B-84E0-C1A1F1138328}" type="presParOf" srcId="{E6D6959A-A22E-4B70-B5AE-AB2A85ED62DD}" destId="{1D92979B-D7F5-4133-BF4A-0D0008091C8F}" srcOrd="1" destOrd="0" presId="urn:microsoft.com/office/officeart/2005/8/layout/bProcess4"/>
    <dgm:cxn modelId="{69FBA1EE-2BE9-4AAB-9738-DFE7A5B28D91}" type="presParOf" srcId="{1CDC6AF5-4C21-4747-8959-E7E02B44D78B}" destId="{0E19B4E4-31B7-4EFB-A9C0-F036B6154760}" srcOrd="3" destOrd="0" presId="urn:microsoft.com/office/officeart/2005/8/layout/bProcess4"/>
    <dgm:cxn modelId="{8717FE69-EF1D-4A2B-A9CA-48458BA37658}" type="presParOf" srcId="{1CDC6AF5-4C21-4747-8959-E7E02B44D78B}" destId="{EC0AAB1A-2D69-4FF6-964E-02E09563E9F4}" srcOrd="4" destOrd="0" presId="urn:microsoft.com/office/officeart/2005/8/layout/bProcess4"/>
    <dgm:cxn modelId="{5A1B6910-02C2-4314-BF86-1B3FA269890F}" type="presParOf" srcId="{EC0AAB1A-2D69-4FF6-964E-02E09563E9F4}" destId="{49D1EDB5-6CC6-49D2-98AE-A3615CFE1776}" srcOrd="0" destOrd="0" presId="urn:microsoft.com/office/officeart/2005/8/layout/bProcess4"/>
    <dgm:cxn modelId="{949E6C2A-E5AE-4AF8-B4DF-BF4D713B2CAE}" type="presParOf" srcId="{EC0AAB1A-2D69-4FF6-964E-02E09563E9F4}" destId="{5DC178FA-4065-4BDA-8A99-D7768621CD75}" srcOrd="1" destOrd="0" presId="urn:microsoft.com/office/officeart/2005/8/layout/bProcess4"/>
    <dgm:cxn modelId="{A44701F7-85B9-4D7B-AB2F-6186E47C57F9}" type="presParOf" srcId="{1CDC6AF5-4C21-4747-8959-E7E02B44D78B}" destId="{6AD4AFCD-B125-4656-8794-990E72E67CD7}" srcOrd="5" destOrd="0" presId="urn:microsoft.com/office/officeart/2005/8/layout/bProcess4"/>
    <dgm:cxn modelId="{2081CFD4-BF33-45AD-9AF6-F4C38F8742E9}" type="presParOf" srcId="{1CDC6AF5-4C21-4747-8959-E7E02B44D78B}" destId="{28533247-53D9-48D3-BEF3-DDC25DA3CD7C}" srcOrd="6" destOrd="0" presId="urn:microsoft.com/office/officeart/2005/8/layout/bProcess4"/>
    <dgm:cxn modelId="{33DBB377-269F-4D3F-A57C-C7613FC6766B}" type="presParOf" srcId="{28533247-53D9-48D3-BEF3-DDC25DA3CD7C}" destId="{1CF0A104-86AA-424A-A561-EC39D1FF3A37}" srcOrd="0" destOrd="0" presId="urn:microsoft.com/office/officeart/2005/8/layout/bProcess4"/>
    <dgm:cxn modelId="{345BD272-D80B-48FD-8C71-2D727A8D70BC}" type="presParOf" srcId="{28533247-53D9-48D3-BEF3-DDC25DA3CD7C}" destId="{CA3B1784-7978-4D06-9D87-2755969A8A5F}" srcOrd="1" destOrd="0" presId="urn:microsoft.com/office/officeart/2005/8/layout/bProcess4"/>
    <dgm:cxn modelId="{D59AFA0B-4390-49CC-B0A4-84B96905663E}" type="presParOf" srcId="{1CDC6AF5-4C21-4747-8959-E7E02B44D78B}" destId="{6574CC55-41F0-412D-A185-B6831CCD08F0}" srcOrd="7" destOrd="0" presId="urn:microsoft.com/office/officeart/2005/8/layout/bProcess4"/>
    <dgm:cxn modelId="{F9626A39-2BB1-4E53-BF43-53E3F5494556}" type="presParOf" srcId="{1CDC6AF5-4C21-4747-8959-E7E02B44D78B}" destId="{63F914D6-B2F1-4140-BB7B-2FD84F5B94E1}" srcOrd="8" destOrd="0" presId="urn:microsoft.com/office/officeart/2005/8/layout/bProcess4"/>
    <dgm:cxn modelId="{E457E84E-806E-40B6-AE3E-03A0E3FC0261}" type="presParOf" srcId="{63F914D6-B2F1-4140-BB7B-2FD84F5B94E1}" destId="{E9DABDE4-7720-4625-9ECE-FB16B9102BD4}" srcOrd="0" destOrd="0" presId="urn:microsoft.com/office/officeart/2005/8/layout/bProcess4"/>
    <dgm:cxn modelId="{B93F6AC7-96B9-400D-914C-05D7E6B9DF67}" type="presParOf" srcId="{63F914D6-B2F1-4140-BB7B-2FD84F5B94E1}" destId="{F472CADD-BF7C-4804-98D8-CA3CC2ECCC8D}" srcOrd="1" destOrd="0" presId="urn:microsoft.com/office/officeart/2005/8/layout/bProcess4"/>
    <dgm:cxn modelId="{2DA085DA-DE16-4665-A00A-9D8A418BB562}" type="presParOf" srcId="{1CDC6AF5-4C21-4747-8959-E7E02B44D78B}" destId="{AC86175E-4ABC-473D-ACA1-45379FC01968}" srcOrd="9" destOrd="0" presId="urn:microsoft.com/office/officeart/2005/8/layout/bProcess4"/>
    <dgm:cxn modelId="{029F1077-FB83-4FC8-900E-94C6890690E1}" type="presParOf" srcId="{1CDC6AF5-4C21-4747-8959-E7E02B44D78B}" destId="{FCE8B1EE-5682-4E4E-A5E0-17988EB7E8A6}" srcOrd="10" destOrd="0" presId="urn:microsoft.com/office/officeart/2005/8/layout/bProcess4"/>
    <dgm:cxn modelId="{C6C34778-1A73-4BA8-8607-56320FB7106F}" type="presParOf" srcId="{FCE8B1EE-5682-4E4E-A5E0-17988EB7E8A6}" destId="{D5051931-6BBB-4F00-AECC-503AC795E3DF}" srcOrd="0" destOrd="0" presId="urn:microsoft.com/office/officeart/2005/8/layout/bProcess4"/>
    <dgm:cxn modelId="{914812E4-02A2-4A16-8FBE-16E7DA81E813}" type="presParOf" srcId="{FCE8B1EE-5682-4E4E-A5E0-17988EB7E8A6}" destId="{0FBA25FF-2673-4AC9-AAF6-FD85A34F6D10}" srcOrd="1" destOrd="0" presId="urn:microsoft.com/office/officeart/2005/8/layout/bProcess4"/>
    <dgm:cxn modelId="{64383E78-95E6-4805-AF87-3CDDAEBCADB9}" type="presParOf" srcId="{1CDC6AF5-4C21-4747-8959-E7E02B44D78B}" destId="{D6CA9AA2-8D8A-453A-B565-5C29E0978AF1}" srcOrd="11" destOrd="0" presId="urn:microsoft.com/office/officeart/2005/8/layout/bProcess4"/>
    <dgm:cxn modelId="{20DDB21A-F6E5-4C04-8536-51089DCF731E}" type="presParOf" srcId="{1CDC6AF5-4C21-4747-8959-E7E02B44D78B}" destId="{9C316A4A-CC42-4465-9F5D-DABFF5D4E976}" srcOrd="12" destOrd="0" presId="urn:microsoft.com/office/officeart/2005/8/layout/bProcess4"/>
    <dgm:cxn modelId="{BFCF8F6E-0465-42A6-AF62-D95FCB2EC17A}" type="presParOf" srcId="{9C316A4A-CC42-4465-9F5D-DABFF5D4E976}" destId="{A3997A47-8E65-4993-B660-82B73056FAD9}" srcOrd="0" destOrd="0" presId="urn:microsoft.com/office/officeart/2005/8/layout/bProcess4"/>
    <dgm:cxn modelId="{1050CA5B-8232-48A9-A218-12A3A098A7B8}" type="presParOf" srcId="{9C316A4A-CC42-4465-9F5D-DABFF5D4E976}" destId="{B5835989-CB82-4EA5-BB4A-8E30CE04EC07}" srcOrd="1" destOrd="0" presId="urn:microsoft.com/office/officeart/2005/8/layout/bProcess4"/>
    <dgm:cxn modelId="{110653ED-4CBF-4471-9826-270FD9567823}" type="presParOf" srcId="{1CDC6AF5-4C21-4747-8959-E7E02B44D78B}" destId="{4EDF7811-C336-4B87-94D0-18E6867C9936}" srcOrd="13" destOrd="0" presId="urn:microsoft.com/office/officeart/2005/8/layout/bProcess4"/>
    <dgm:cxn modelId="{ADC4ACCA-0CC2-4416-AD88-D5BCB7396E87}" type="presParOf" srcId="{1CDC6AF5-4C21-4747-8959-E7E02B44D78B}" destId="{A3B193E7-BC1C-4F4D-9938-48D7FED4024F}" srcOrd="14" destOrd="0" presId="urn:microsoft.com/office/officeart/2005/8/layout/bProcess4"/>
    <dgm:cxn modelId="{5224E4FD-3F30-480A-8A57-2B928664BDAF}" type="presParOf" srcId="{A3B193E7-BC1C-4F4D-9938-48D7FED4024F}" destId="{1440B29F-962F-4BAC-AB36-E5490411233E}" srcOrd="0" destOrd="0" presId="urn:microsoft.com/office/officeart/2005/8/layout/bProcess4"/>
    <dgm:cxn modelId="{4310FE1B-88F6-4E29-BB34-57077D762F4C}" type="presParOf" srcId="{A3B193E7-BC1C-4F4D-9938-48D7FED4024F}" destId="{C4F1491C-D21B-41B7-9AAE-702B6212BB0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C2491-1E1C-4099-9C41-401E725710A4}">
      <dsp:nvSpPr>
        <dsp:cNvPr id="0" name=""/>
        <dsp:cNvSpPr/>
      </dsp:nvSpPr>
      <dsp:spPr>
        <a:xfrm rot="5400000">
          <a:off x="-365585" y="1234982"/>
          <a:ext cx="1616199" cy="1951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86C99-5D22-4F5E-9EBA-88BA497D90E4}">
      <dsp:nvSpPr>
        <dsp:cNvPr id="0" name=""/>
        <dsp:cNvSpPr/>
      </dsp:nvSpPr>
      <dsp:spPr>
        <a:xfrm>
          <a:off x="3994" y="200252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1. Identify critical assets (&amp; asset owner)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2094" y="238352"/>
        <a:ext cx="2091834" cy="1224620"/>
      </dsp:txXfrm>
    </dsp:sp>
    <dsp:sp modelId="{0E19B4E4-31B7-4EFB-A9C0-F036B6154760}">
      <dsp:nvSpPr>
        <dsp:cNvPr id="0" name=""/>
        <dsp:cNvSpPr/>
      </dsp:nvSpPr>
      <dsp:spPr>
        <a:xfrm rot="5400000">
          <a:off x="-365585" y="2861008"/>
          <a:ext cx="1616199" cy="195123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2979B-D7F5-4133-BF4A-0D0008091C8F}">
      <dsp:nvSpPr>
        <dsp:cNvPr id="0" name=""/>
        <dsp:cNvSpPr/>
      </dsp:nvSpPr>
      <dsp:spPr>
        <a:xfrm>
          <a:off x="3994" y="1826279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2. Research on applicable security controls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2094" y="1864379"/>
        <a:ext cx="2091834" cy="1224620"/>
      </dsp:txXfrm>
    </dsp:sp>
    <dsp:sp modelId="{6AD4AFCD-B125-4656-8794-990E72E67CD7}">
      <dsp:nvSpPr>
        <dsp:cNvPr id="0" name=""/>
        <dsp:cNvSpPr/>
      </dsp:nvSpPr>
      <dsp:spPr>
        <a:xfrm>
          <a:off x="447427" y="3674021"/>
          <a:ext cx="2873660" cy="195123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178FA-4065-4BDA-8A99-D7768621CD75}">
      <dsp:nvSpPr>
        <dsp:cNvPr id="0" name=""/>
        <dsp:cNvSpPr/>
      </dsp:nvSpPr>
      <dsp:spPr>
        <a:xfrm>
          <a:off x="3994" y="3452305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3. Checklist of applicable controls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2094" y="3490405"/>
        <a:ext cx="2091834" cy="1224620"/>
      </dsp:txXfrm>
    </dsp:sp>
    <dsp:sp modelId="{6574CC55-41F0-412D-A185-B6831CCD08F0}">
      <dsp:nvSpPr>
        <dsp:cNvPr id="0" name=""/>
        <dsp:cNvSpPr/>
      </dsp:nvSpPr>
      <dsp:spPr>
        <a:xfrm rot="16200000">
          <a:off x="2517901" y="2861008"/>
          <a:ext cx="1616199" cy="195123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B1784-7978-4D06-9D87-2755969A8A5F}">
      <dsp:nvSpPr>
        <dsp:cNvPr id="0" name=""/>
        <dsp:cNvSpPr/>
      </dsp:nvSpPr>
      <dsp:spPr>
        <a:xfrm>
          <a:off x="2887481" y="3452305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4. Document controls into SOP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925581" y="3490405"/>
        <a:ext cx="2091834" cy="1224620"/>
      </dsp:txXfrm>
    </dsp:sp>
    <dsp:sp modelId="{AC86175E-4ABC-473D-ACA1-45379FC01968}">
      <dsp:nvSpPr>
        <dsp:cNvPr id="0" name=""/>
        <dsp:cNvSpPr/>
      </dsp:nvSpPr>
      <dsp:spPr>
        <a:xfrm rot="16200000">
          <a:off x="2517901" y="1234982"/>
          <a:ext cx="1616199" cy="195123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2CADD-BF7C-4804-98D8-CA3CC2ECCC8D}">
      <dsp:nvSpPr>
        <dsp:cNvPr id="0" name=""/>
        <dsp:cNvSpPr/>
      </dsp:nvSpPr>
      <dsp:spPr>
        <a:xfrm>
          <a:off x="2887481" y="1826279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5. Implement controls on test setup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925581" y="1864379"/>
        <a:ext cx="2091834" cy="1224620"/>
      </dsp:txXfrm>
    </dsp:sp>
    <dsp:sp modelId="{D6CA9AA2-8D8A-453A-B565-5C29E0978AF1}">
      <dsp:nvSpPr>
        <dsp:cNvPr id="0" name=""/>
        <dsp:cNvSpPr/>
      </dsp:nvSpPr>
      <dsp:spPr>
        <a:xfrm>
          <a:off x="3330914" y="421969"/>
          <a:ext cx="2873660" cy="195123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A25FF-2673-4AC9-AAF6-FD85A34F6D10}">
      <dsp:nvSpPr>
        <dsp:cNvPr id="0" name=""/>
        <dsp:cNvSpPr/>
      </dsp:nvSpPr>
      <dsp:spPr>
        <a:xfrm>
          <a:off x="2887481" y="200252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6. Validation of control implementation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925581" y="238352"/>
        <a:ext cx="2091834" cy="1224620"/>
      </dsp:txXfrm>
    </dsp:sp>
    <dsp:sp modelId="{4EDF7811-C336-4B87-94D0-18E6867C9936}">
      <dsp:nvSpPr>
        <dsp:cNvPr id="0" name=""/>
        <dsp:cNvSpPr/>
      </dsp:nvSpPr>
      <dsp:spPr>
        <a:xfrm rot="5400000">
          <a:off x="5401387" y="1234982"/>
          <a:ext cx="1616199" cy="195123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35989-CB82-4EA5-BB4A-8E30CE04EC07}">
      <dsp:nvSpPr>
        <dsp:cNvPr id="0" name=""/>
        <dsp:cNvSpPr/>
      </dsp:nvSpPr>
      <dsp:spPr>
        <a:xfrm>
          <a:off x="5770967" y="200252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7. Change management process for PROD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5809067" y="238352"/>
        <a:ext cx="2091834" cy="1224620"/>
      </dsp:txXfrm>
    </dsp:sp>
    <dsp:sp modelId="{C4F1491C-D21B-41B7-9AAE-702B6212BB0B}">
      <dsp:nvSpPr>
        <dsp:cNvPr id="0" name=""/>
        <dsp:cNvSpPr/>
      </dsp:nvSpPr>
      <dsp:spPr>
        <a:xfrm>
          <a:off x="5770967" y="1826279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8. Implement on PROD &amp; monitor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5809067" y="1864379"/>
        <a:ext cx="2091834" cy="1224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i.cmu.edu/confluence/display/perl/IDS30-PL.+Exclude+user+input+from+format+string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i.cmu.edu/confluence/display/perl/AA.+Bibliography#AA.Bibliography-Seacord200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Carnegie Mellon Software Engineering Institute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https://wiki.sei.cmu.edu/confluence/display/perl/SEI+CERT+Perl+Coding+Standard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PERL APPLICATIONS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This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compliant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code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example </a:t>
            </a:r>
            <a:r>
              <a:rPr lang="en-US" sz="2600" dirty="0" smtClean="0">
                <a:latin typeface="Candara" panose="020E0502030303020204" pitchFamily="34" charset="0"/>
              </a:rPr>
              <a:t>avoids </a:t>
            </a:r>
            <a:r>
              <a:rPr lang="en-US" sz="2600" dirty="0">
                <a:latin typeface="Candara" panose="020E0502030303020204" pitchFamily="34" charset="0"/>
              </a:rPr>
              <a:t>the use of </a:t>
            </a:r>
            <a:r>
              <a:rPr lang="en-US" sz="2600" dirty="0" err="1">
                <a:latin typeface="Candara" panose="020E0502030303020204" pitchFamily="34" charset="0"/>
              </a:rPr>
              <a:t>printf</a:t>
            </a:r>
            <a:r>
              <a:rPr lang="en-US" sz="2600" dirty="0">
                <a:latin typeface="Candara" panose="020E0502030303020204" pitchFamily="34" charset="0"/>
              </a:rPr>
              <a:t>()</a:t>
            </a:r>
            <a:r>
              <a:rPr lang="en-US" sz="2600" dirty="0">
                <a:latin typeface="Candara" panose="020E0502030303020204" pitchFamily="34" charset="0"/>
              </a:rPr>
              <a:t>, since </a:t>
            </a:r>
            <a:r>
              <a:rPr lang="en-US" sz="2600" dirty="0">
                <a:latin typeface="Candara" panose="020E0502030303020204" pitchFamily="34" charset="0"/>
              </a:rPr>
              <a:t>print()</a:t>
            </a:r>
            <a:r>
              <a:rPr lang="en-US" sz="2600" dirty="0">
                <a:latin typeface="Candara" panose="020E0502030303020204" pitchFamily="34" charset="0"/>
              </a:rPr>
              <a:t> provides sufficient functionality.</a:t>
            </a:r>
            <a:r>
              <a:rPr lang="en-US" sz="2600" dirty="0">
                <a:latin typeface="Candara" panose="020E0502030303020204" pitchFamily="34" charset="0"/>
              </a:rPr>
              <a:t/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PERL APPLICATIONS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0812" y="566382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1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41523675"/>
              </p:ext>
            </p:extLst>
          </p:nvPr>
        </p:nvGraphicFramePr>
        <p:xfrm>
          <a:off x="846160" y="1270000"/>
          <a:ext cx="7942997" cy="495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PERL APPLICATIONS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PERL APPLICATIONS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76" y="1637731"/>
            <a:ext cx="7487893" cy="368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6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hlinkClick r:id="rId3"/>
              </a:rPr>
              <a:t>Rule 1</a:t>
            </a:r>
          </a:p>
          <a:p>
            <a:r>
              <a:rPr lang="en-US" sz="2600" dirty="0" smtClean="0">
                <a:latin typeface="Candara" panose="020E0502030303020204" pitchFamily="34" charset="0"/>
                <a:hlinkClick r:id="rId3"/>
              </a:rPr>
              <a:t>IDS30-PL</a:t>
            </a:r>
            <a:r>
              <a:rPr lang="en-US" sz="2600" dirty="0">
                <a:latin typeface="Candara" panose="020E0502030303020204" pitchFamily="34" charset="0"/>
                <a:hlinkClick r:id="rId3"/>
              </a:rPr>
              <a:t>. Exclude user input from format strings</a:t>
            </a:r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PERL APPLICATIONS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3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Never call any formatted I/O function with a format string containing user input.</a:t>
            </a:r>
          </a:p>
          <a:p>
            <a:r>
              <a:rPr lang="en-US" sz="2600" dirty="0">
                <a:latin typeface="Candara" panose="020E0502030303020204" pitchFamily="34" charset="0"/>
              </a:rPr>
              <a:t>An attacker who can fully or partially control the contents of a format string can crash the Perl interpreter or cause a denial of service. She can also modify values, perhaps by </a:t>
            </a:r>
            <a:r>
              <a:rPr lang="en-US" sz="2600" dirty="0" smtClean="0">
                <a:latin typeface="Candara" panose="020E0502030303020204" pitchFamily="34" charset="0"/>
              </a:rPr>
              <a:t>using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PERL APPLICATIONS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12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…the</a:t>
            </a:r>
            <a:r>
              <a:rPr lang="en-US" sz="2600" dirty="0">
                <a:latin typeface="Candara" panose="020E0502030303020204" pitchFamily="34" charset="0"/>
              </a:rPr>
              <a:t> %n|| conversion specifier, and use these values to divert control flow. Their capabilities are not as strong as in C [</a:t>
            </a:r>
            <a:r>
              <a:rPr lang="en-US" sz="2600" dirty="0" err="1">
                <a:latin typeface="Candara" panose="020E0502030303020204" pitchFamily="34" charset="0"/>
                <a:hlinkClick r:id="rId3"/>
              </a:rPr>
              <a:t>Seacord</a:t>
            </a:r>
            <a:r>
              <a:rPr lang="en-US" sz="2600" dirty="0">
                <a:latin typeface="Candara" panose="020E0502030303020204" pitchFamily="34" charset="0"/>
                <a:hlinkClick r:id="rId3"/>
              </a:rPr>
              <a:t> 2005</a:t>
            </a:r>
            <a:r>
              <a:rPr lang="en-US" sz="2600" dirty="0">
                <a:latin typeface="Candara" panose="020E0502030303020204" pitchFamily="34" charset="0"/>
              </a:rPr>
              <a:t>]; nonetheless the danger is sufficiently great that the formatted output functions {{</a:t>
            </a:r>
            <a:r>
              <a:rPr lang="en-US" sz="2600" dirty="0" err="1">
                <a:latin typeface="Candara" panose="020E0502030303020204" pitchFamily="34" charset="0"/>
              </a:rPr>
              <a:t>sprintf</a:t>
            </a:r>
            <a:r>
              <a:rPr lang="en-US" sz="2600" dirty="0">
                <a:latin typeface="Candara" panose="020E0502030303020204" pitchFamily="34" charset="0"/>
              </a:rPr>
              <a:t>() and </a:t>
            </a:r>
            <a:r>
              <a:rPr lang="en-US" sz="2600" dirty="0" err="1">
                <a:latin typeface="Candara" panose="020E0502030303020204" pitchFamily="34" charset="0"/>
              </a:rPr>
              <a:t>printf</a:t>
            </a:r>
            <a:r>
              <a:rPr lang="en-US" sz="2600" dirty="0">
                <a:latin typeface="Candara" panose="020E0502030303020204" pitchFamily="34" charset="0"/>
              </a:rPr>
              <a:t>() should never be passed </a:t>
            </a:r>
            <a:r>
              <a:rPr lang="en-US" sz="2600" dirty="0" err="1">
                <a:latin typeface="Candara" panose="020E0502030303020204" pitchFamily="34" charset="0"/>
              </a:rPr>
              <a:t>unsanitized</a:t>
            </a:r>
            <a:r>
              <a:rPr lang="en-US" sz="2600" dirty="0">
                <a:latin typeface="Candara" panose="020E0502030303020204" pitchFamily="34" charset="0"/>
              </a:rPr>
              <a:t> format strings.</a:t>
            </a:r>
          </a:p>
          <a:p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PERL APPLICATIONS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98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PERL APPLICATIONS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31" y="1313239"/>
            <a:ext cx="5183661" cy="508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2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This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noncompliant code example</a:t>
            </a:r>
            <a:r>
              <a:rPr lang="en-US" sz="2600" dirty="0">
                <a:latin typeface="Candara" panose="020E0502030303020204" pitchFamily="34" charset="0"/>
              </a:rPr>
              <a:t> tries to authenticate a user by having the user supply a password and granting access only if the password is correct.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/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PERL APPLICATIONS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PERL APPLICATIONS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11" y="1419367"/>
            <a:ext cx="6177116" cy="396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83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21347</TotalTime>
  <Words>236</Words>
  <Application>Microsoft Office PowerPoint</Application>
  <PresentationFormat>On-screen Show (4:3)</PresentationFormat>
  <Paragraphs>49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CASE STUDY – PERL APPLICATIONS SECURITY HARDENING</vt:lpstr>
      <vt:lpstr>CASE STUDY – PERL APPLICATIONS SECURITY HARDENING</vt:lpstr>
      <vt:lpstr>CASE STUDY – PERL APPLICATIONS SECURITY HARDENING</vt:lpstr>
      <vt:lpstr>CASE STUDY – PERL APPLICATIONS SECURITY HARDENING</vt:lpstr>
      <vt:lpstr>CASE STUDY – PERL APPLICATIONS SECURITY HARDENING</vt:lpstr>
      <vt:lpstr>CASE STUDY – PERL APPLICATIONS SECURITY HARDENING</vt:lpstr>
      <vt:lpstr>CASE STUDY – PERL APPLICATIONS SECURITY HARDENING</vt:lpstr>
      <vt:lpstr>CASE STUDY – PERL APPLICATIONS SECURITY HARDENING</vt:lpstr>
      <vt:lpstr>CASE STUDY – PERL APPLICATIONS SECURITY HARDENING</vt:lpstr>
      <vt:lpstr>CASE STUDY – PERL APPLICATIONS SECURITY HARDENING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1786</cp:revision>
  <cp:lastPrinted>2017-07-15T17:14:51Z</cp:lastPrinted>
  <dcterms:modified xsi:type="dcterms:W3CDTF">2018-09-11T22:13:12Z</dcterms:modified>
</cp:coreProperties>
</file>