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84" r:id="rId3"/>
    <p:sldId id="385" r:id="rId4"/>
    <p:sldId id="386" r:id="rId5"/>
    <p:sldId id="387" r:id="rId6"/>
    <p:sldId id="388" r:id="rId7"/>
    <p:sldId id="390" r:id="rId8"/>
    <p:sldId id="391" r:id="rId9"/>
    <p:sldId id="392" r:id="rId10"/>
    <p:sldId id="393" r:id="rId11"/>
    <p:sldId id="39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76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96B99-86F5-4CBF-9DE6-D53705E757EA}" type="presOf" srcId="{9C8764E6-33F0-4A8E-A24C-88E903EDCB81}" destId="{4EDF7811-C336-4B87-94D0-18E6867C9936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2A012CEA-2782-4E47-B828-8CB8DC4F879B}" type="presOf" srcId="{4FAD9F90-F248-493B-9409-9FAC10CA1979}" destId="{0E19B4E4-31B7-4EFB-A9C0-F036B6154760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545C1DF1-4404-4C4D-B0CC-59CF44451E3F}" type="presOf" srcId="{10E9E664-46B5-4384-8F58-BD398F291D23}" destId="{C4F1491C-D21B-41B7-9AAE-702B6212BB0B}" srcOrd="0" destOrd="0" presId="urn:microsoft.com/office/officeart/2005/8/layout/bProcess4"/>
    <dgm:cxn modelId="{08DB7BE4-DC84-4BA8-BD1A-A27E75FA00E6}" type="presOf" srcId="{05B7BA6C-F25C-49BA-82D1-AADA3639E55F}" destId="{2D5C2491-1E1C-4099-9C41-401E725710A4}" srcOrd="0" destOrd="0" presId="urn:microsoft.com/office/officeart/2005/8/layout/bProcess4"/>
    <dgm:cxn modelId="{C89052A9-4950-4580-8F2A-95631802B28F}" type="presOf" srcId="{A19DCA15-DC16-4E5E-B936-93087CE00702}" destId="{A8586C99-5D22-4F5E-9EBA-88BA497D90E4}" srcOrd="0" destOrd="0" presId="urn:microsoft.com/office/officeart/2005/8/layout/bProcess4"/>
    <dgm:cxn modelId="{BFFF9F1F-2033-4DF3-8DA0-C6B33EB4F63F}" type="presOf" srcId="{48D0DFE8-A860-4EBF-8AA0-47F975EF2108}" destId="{AC86175E-4ABC-473D-ACA1-45379FC01968}" srcOrd="0" destOrd="0" presId="urn:microsoft.com/office/officeart/2005/8/layout/bProcess4"/>
    <dgm:cxn modelId="{B6D751C6-8C4E-437F-8429-4EA65CEC0857}" type="presOf" srcId="{37A20196-4C91-4AA3-A382-4764E7981DAC}" destId="{F472CADD-BF7C-4804-98D8-CA3CC2ECCC8D}" srcOrd="0" destOrd="0" presId="urn:microsoft.com/office/officeart/2005/8/layout/bProcess4"/>
    <dgm:cxn modelId="{CDCEE76F-FE13-4016-9FCB-320D0A6F9B40}" type="presOf" srcId="{12141D20-A334-45B4-A64B-E487716DF598}" destId="{D6CA9AA2-8D8A-453A-B565-5C29E0978AF1}" srcOrd="0" destOrd="0" presId="urn:microsoft.com/office/officeart/2005/8/layout/bProcess4"/>
    <dgm:cxn modelId="{CA979D57-38A3-4494-84B8-6B5D9F1E7C44}" type="presOf" srcId="{2F5C58CB-BD68-4B17-89D7-95FB7EFE9AD2}" destId="{1D92979B-D7F5-4133-BF4A-0D0008091C8F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32290436-5403-40C3-B2F1-AD088BDB56BC}" type="presOf" srcId="{8ADE569B-CA20-4662-B243-14D1B901D495}" destId="{6AD4AFCD-B125-4656-8794-990E72E67CD7}" srcOrd="0" destOrd="0" presId="urn:microsoft.com/office/officeart/2005/8/layout/bProcess4"/>
    <dgm:cxn modelId="{BA04DB4B-3538-449B-A3D9-FBDC62FD9181}" type="presOf" srcId="{5FE89CF6-BF84-4977-9D3B-9D1AB3BA7CD0}" destId="{5DC178FA-4065-4BDA-8A99-D7768621CD75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E0C5C50F-A873-4125-B332-9168DF9E0155}" type="presOf" srcId="{92B25205-F345-4A1A-BC10-30FF29FA21B1}" destId="{0FBA25FF-2673-4AC9-AAF6-FD85A34F6D10}" srcOrd="0" destOrd="0" presId="urn:microsoft.com/office/officeart/2005/8/layout/bProcess4"/>
    <dgm:cxn modelId="{60E6FA5D-DF2A-432F-9CF0-D2891131322A}" type="presOf" srcId="{3AE6B547-57FD-491B-9360-50EE78CC2847}" destId="{B5835989-CB82-4EA5-BB4A-8E30CE04EC07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57E81AA6-9167-4AD5-B110-35CE30FB5172}" type="presOf" srcId="{B97A436F-FB36-4C7F-B98B-22DB3DE641EA}" destId="{1CDC6AF5-4C21-4747-8959-E7E02B44D78B}" srcOrd="0" destOrd="0" presId="urn:microsoft.com/office/officeart/2005/8/layout/bProcess4"/>
    <dgm:cxn modelId="{83A1AEC5-30EC-418F-9F26-7246A9AE162E}" type="presOf" srcId="{ECC03147-67E9-4BDA-9D95-9F9E40B746FD}" destId="{CA3B1784-7978-4D06-9D87-2755969A8A5F}" srcOrd="0" destOrd="0" presId="urn:microsoft.com/office/officeart/2005/8/layout/bProcess4"/>
    <dgm:cxn modelId="{711525EF-DCDC-472A-A2AB-EB4AAE066C1B}" type="presOf" srcId="{298774BB-0ACF-4F4C-A11E-2F8AF9138BA5}" destId="{6574CC55-41F0-412D-A185-B6831CCD08F0}" srcOrd="0" destOrd="0" presId="urn:microsoft.com/office/officeart/2005/8/layout/bProcess4"/>
    <dgm:cxn modelId="{497AC542-F6B7-4509-B47D-3AC0C0C2E195}" type="presParOf" srcId="{1CDC6AF5-4C21-4747-8959-E7E02B44D78B}" destId="{C0254E4C-1B48-493F-81F4-602C19A061FF}" srcOrd="0" destOrd="0" presId="urn:microsoft.com/office/officeart/2005/8/layout/bProcess4"/>
    <dgm:cxn modelId="{604FFC23-9186-4EA0-9427-2DCC735E075C}" type="presParOf" srcId="{C0254E4C-1B48-493F-81F4-602C19A061FF}" destId="{72E2144F-A925-4058-BFB1-A11D357A99E7}" srcOrd="0" destOrd="0" presId="urn:microsoft.com/office/officeart/2005/8/layout/bProcess4"/>
    <dgm:cxn modelId="{61BA039B-E2DF-4892-B42C-8E2C0F26EFD3}" type="presParOf" srcId="{C0254E4C-1B48-493F-81F4-602C19A061FF}" destId="{A8586C99-5D22-4F5E-9EBA-88BA497D90E4}" srcOrd="1" destOrd="0" presId="urn:microsoft.com/office/officeart/2005/8/layout/bProcess4"/>
    <dgm:cxn modelId="{FD8E9F1A-AEB2-44EF-995D-F51D56E8C31D}" type="presParOf" srcId="{1CDC6AF5-4C21-4747-8959-E7E02B44D78B}" destId="{2D5C2491-1E1C-4099-9C41-401E725710A4}" srcOrd="1" destOrd="0" presId="urn:microsoft.com/office/officeart/2005/8/layout/bProcess4"/>
    <dgm:cxn modelId="{B55EFB20-F6A1-4119-9DE6-C1EDBFB2935F}" type="presParOf" srcId="{1CDC6AF5-4C21-4747-8959-E7E02B44D78B}" destId="{E6D6959A-A22E-4B70-B5AE-AB2A85ED62DD}" srcOrd="2" destOrd="0" presId="urn:microsoft.com/office/officeart/2005/8/layout/bProcess4"/>
    <dgm:cxn modelId="{C43ACFE1-62A7-4EB1-9DE5-777F77A56625}" type="presParOf" srcId="{E6D6959A-A22E-4B70-B5AE-AB2A85ED62DD}" destId="{9A9235F0-9002-4FC2-99A7-F2661E4381E8}" srcOrd="0" destOrd="0" presId="urn:microsoft.com/office/officeart/2005/8/layout/bProcess4"/>
    <dgm:cxn modelId="{775BFF74-10F9-416B-84E0-C1A1F1138328}" type="presParOf" srcId="{E6D6959A-A22E-4B70-B5AE-AB2A85ED62DD}" destId="{1D92979B-D7F5-4133-BF4A-0D0008091C8F}" srcOrd="1" destOrd="0" presId="urn:microsoft.com/office/officeart/2005/8/layout/bProcess4"/>
    <dgm:cxn modelId="{69FBA1EE-2BE9-4AAB-9738-DFE7A5B28D91}" type="presParOf" srcId="{1CDC6AF5-4C21-4747-8959-E7E02B44D78B}" destId="{0E19B4E4-31B7-4EFB-A9C0-F036B6154760}" srcOrd="3" destOrd="0" presId="urn:microsoft.com/office/officeart/2005/8/layout/bProcess4"/>
    <dgm:cxn modelId="{8717FE69-EF1D-4A2B-A9CA-48458BA37658}" type="presParOf" srcId="{1CDC6AF5-4C21-4747-8959-E7E02B44D78B}" destId="{EC0AAB1A-2D69-4FF6-964E-02E09563E9F4}" srcOrd="4" destOrd="0" presId="urn:microsoft.com/office/officeart/2005/8/layout/bProcess4"/>
    <dgm:cxn modelId="{5A1B6910-02C2-4314-BF86-1B3FA269890F}" type="presParOf" srcId="{EC0AAB1A-2D69-4FF6-964E-02E09563E9F4}" destId="{49D1EDB5-6CC6-49D2-98AE-A3615CFE1776}" srcOrd="0" destOrd="0" presId="urn:microsoft.com/office/officeart/2005/8/layout/bProcess4"/>
    <dgm:cxn modelId="{949E6C2A-E5AE-4AF8-B4DF-BF4D713B2CAE}" type="presParOf" srcId="{EC0AAB1A-2D69-4FF6-964E-02E09563E9F4}" destId="{5DC178FA-4065-4BDA-8A99-D7768621CD75}" srcOrd="1" destOrd="0" presId="urn:microsoft.com/office/officeart/2005/8/layout/bProcess4"/>
    <dgm:cxn modelId="{A44701F7-85B9-4D7B-AB2F-6186E47C57F9}" type="presParOf" srcId="{1CDC6AF5-4C21-4747-8959-E7E02B44D78B}" destId="{6AD4AFCD-B125-4656-8794-990E72E67CD7}" srcOrd="5" destOrd="0" presId="urn:microsoft.com/office/officeart/2005/8/layout/bProcess4"/>
    <dgm:cxn modelId="{2081CFD4-BF33-45AD-9AF6-F4C38F8742E9}" type="presParOf" srcId="{1CDC6AF5-4C21-4747-8959-E7E02B44D78B}" destId="{28533247-53D9-48D3-BEF3-DDC25DA3CD7C}" srcOrd="6" destOrd="0" presId="urn:microsoft.com/office/officeart/2005/8/layout/bProcess4"/>
    <dgm:cxn modelId="{33DBB377-269F-4D3F-A57C-C7613FC6766B}" type="presParOf" srcId="{28533247-53D9-48D3-BEF3-DDC25DA3CD7C}" destId="{1CF0A104-86AA-424A-A561-EC39D1FF3A37}" srcOrd="0" destOrd="0" presId="urn:microsoft.com/office/officeart/2005/8/layout/bProcess4"/>
    <dgm:cxn modelId="{345BD272-D80B-48FD-8C71-2D727A8D70BC}" type="presParOf" srcId="{28533247-53D9-48D3-BEF3-DDC25DA3CD7C}" destId="{CA3B1784-7978-4D06-9D87-2755969A8A5F}" srcOrd="1" destOrd="0" presId="urn:microsoft.com/office/officeart/2005/8/layout/bProcess4"/>
    <dgm:cxn modelId="{D59AFA0B-4390-49CC-B0A4-84B96905663E}" type="presParOf" srcId="{1CDC6AF5-4C21-4747-8959-E7E02B44D78B}" destId="{6574CC55-41F0-412D-A185-B6831CCD08F0}" srcOrd="7" destOrd="0" presId="urn:microsoft.com/office/officeart/2005/8/layout/bProcess4"/>
    <dgm:cxn modelId="{F9626A39-2BB1-4E53-BF43-53E3F5494556}" type="presParOf" srcId="{1CDC6AF5-4C21-4747-8959-E7E02B44D78B}" destId="{63F914D6-B2F1-4140-BB7B-2FD84F5B94E1}" srcOrd="8" destOrd="0" presId="urn:microsoft.com/office/officeart/2005/8/layout/bProcess4"/>
    <dgm:cxn modelId="{E457E84E-806E-40B6-AE3E-03A0E3FC0261}" type="presParOf" srcId="{63F914D6-B2F1-4140-BB7B-2FD84F5B94E1}" destId="{E9DABDE4-7720-4625-9ECE-FB16B9102BD4}" srcOrd="0" destOrd="0" presId="urn:microsoft.com/office/officeart/2005/8/layout/bProcess4"/>
    <dgm:cxn modelId="{B93F6AC7-96B9-400D-914C-05D7E6B9DF67}" type="presParOf" srcId="{63F914D6-B2F1-4140-BB7B-2FD84F5B94E1}" destId="{F472CADD-BF7C-4804-98D8-CA3CC2ECCC8D}" srcOrd="1" destOrd="0" presId="urn:microsoft.com/office/officeart/2005/8/layout/bProcess4"/>
    <dgm:cxn modelId="{2DA085DA-DE16-4665-A00A-9D8A418BB562}" type="presParOf" srcId="{1CDC6AF5-4C21-4747-8959-E7E02B44D78B}" destId="{AC86175E-4ABC-473D-ACA1-45379FC01968}" srcOrd="9" destOrd="0" presId="urn:microsoft.com/office/officeart/2005/8/layout/bProcess4"/>
    <dgm:cxn modelId="{029F1077-FB83-4FC8-900E-94C6890690E1}" type="presParOf" srcId="{1CDC6AF5-4C21-4747-8959-E7E02B44D78B}" destId="{FCE8B1EE-5682-4E4E-A5E0-17988EB7E8A6}" srcOrd="10" destOrd="0" presId="urn:microsoft.com/office/officeart/2005/8/layout/bProcess4"/>
    <dgm:cxn modelId="{C6C34778-1A73-4BA8-8607-56320FB7106F}" type="presParOf" srcId="{FCE8B1EE-5682-4E4E-A5E0-17988EB7E8A6}" destId="{D5051931-6BBB-4F00-AECC-503AC795E3DF}" srcOrd="0" destOrd="0" presId="urn:microsoft.com/office/officeart/2005/8/layout/bProcess4"/>
    <dgm:cxn modelId="{914812E4-02A2-4A16-8FBE-16E7DA81E813}" type="presParOf" srcId="{FCE8B1EE-5682-4E4E-A5E0-17988EB7E8A6}" destId="{0FBA25FF-2673-4AC9-AAF6-FD85A34F6D10}" srcOrd="1" destOrd="0" presId="urn:microsoft.com/office/officeart/2005/8/layout/bProcess4"/>
    <dgm:cxn modelId="{64383E78-95E6-4805-AF87-3CDDAEBCADB9}" type="presParOf" srcId="{1CDC6AF5-4C21-4747-8959-E7E02B44D78B}" destId="{D6CA9AA2-8D8A-453A-B565-5C29E0978AF1}" srcOrd="11" destOrd="0" presId="urn:microsoft.com/office/officeart/2005/8/layout/bProcess4"/>
    <dgm:cxn modelId="{20DDB21A-F6E5-4C04-8536-51089DCF731E}" type="presParOf" srcId="{1CDC6AF5-4C21-4747-8959-E7E02B44D78B}" destId="{9C316A4A-CC42-4465-9F5D-DABFF5D4E976}" srcOrd="12" destOrd="0" presId="urn:microsoft.com/office/officeart/2005/8/layout/bProcess4"/>
    <dgm:cxn modelId="{BFCF8F6E-0465-42A6-AF62-D95FCB2EC17A}" type="presParOf" srcId="{9C316A4A-CC42-4465-9F5D-DABFF5D4E976}" destId="{A3997A47-8E65-4993-B660-82B73056FAD9}" srcOrd="0" destOrd="0" presId="urn:microsoft.com/office/officeart/2005/8/layout/bProcess4"/>
    <dgm:cxn modelId="{1050CA5B-8232-48A9-A218-12A3A098A7B8}" type="presParOf" srcId="{9C316A4A-CC42-4465-9F5D-DABFF5D4E976}" destId="{B5835989-CB82-4EA5-BB4A-8E30CE04EC07}" srcOrd="1" destOrd="0" presId="urn:microsoft.com/office/officeart/2005/8/layout/bProcess4"/>
    <dgm:cxn modelId="{110653ED-4CBF-4471-9826-270FD9567823}" type="presParOf" srcId="{1CDC6AF5-4C21-4747-8959-E7E02B44D78B}" destId="{4EDF7811-C336-4B87-94D0-18E6867C9936}" srcOrd="13" destOrd="0" presId="urn:microsoft.com/office/officeart/2005/8/layout/bProcess4"/>
    <dgm:cxn modelId="{ADC4ACCA-0CC2-4416-AD88-D5BCB7396E87}" type="presParOf" srcId="{1CDC6AF5-4C21-4747-8959-E7E02B44D78B}" destId="{A3B193E7-BC1C-4F4D-9938-48D7FED4024F}" srcOrd="14" destOrd="0" presId="urn:microsoft.com/office/officeart/2005/8/layout/bProcess4"/>
    <dgm:cxn modelId="{5224E4FD-3F30-480A-8A57-2B928664BDAF}" type="presParOf" srcId="{A3B193E7-BC1C-4F4D-9938-48D7FED4024F}" destId="{1440B29F-962F-4BAC-AB36-E5490411233E}" srcOrd="0" destOrd="0" presId="urn:microsoft.com/office/officeart/2005/8/layout/bProcess4"/>
    <dgm:cxn modelId="{4310FE1B-88F6-4E29-BB34-57077D762F4C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65585" y="1234982"/>
          <a:ext cx="1616199" cy="195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994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238352"/>
        <a:ext cx="2091834" cy="1224620"/>
      </dsp:txXfrm>
    </dsp:sp>
    <dsp:sp modelId="{0E19B4E4-31B7-4EFB-A9C0-F036B6154760}">
      <dsp:nvSpPr>
        <dsp:cNvPr id="0" name=""/>
        <dsp:cNvSpPr/>
      </dsp:nvSpPr>
      <dsp:spPr>
        <a:xfrm rot="5400000">
          <a:off x="-365585" y="2861008"/>
          <a:ext cx="1616199" cy="195123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994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1864379"/>
        <a:ext cx="2091834" cy="1224620"/>
      </dsp:txXfrm>
    </dsp:sp>
    <dsp:sp modelId="{6AD4AFCD-B125-4656-8794-990E72E67CD7}">
      <dsp:nvSpPr>
        <dsp:cNvPr id="0" name=""/>
        <dsp:cNvSpPr/>
      </dsp:nvSpPr>
      <dsp:spPr>
        <a:xfrm>
          <a:off x="447427" y="3674021"/>
          <a:ext cx="2873660" cy="19512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994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3. Checklist of applicable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3490405"/>
        <a:ext cx="2091834" cy="1224620"/>
      </dsp:txXfrm>
    </dsp:sp>
    <dsp:sp modelId="{6574CC55-41F0-412D-A185-B6831CCD08F0}">
      <dsp:nvSpPr>
        <dsp:cNvPr id="0" name=""/>
        <dsp:cNvSpPr/>
      </dsp:nvSpPr>
      <dsp:spPr>
        <a:xfrm rot="16200000">
          <a:off x="2517901" y="2861008"/>
          <a:ext cx="1616199" cy="19512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887481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4. Document controls into SOP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3490405"/>
        <a:ext cx="2091834" cy="1224620"/>
      </dsp:txXfrm>
    </dsp:sp>
    <dsp:sp modelId="{AC86175E-4ABC-473D-ACA1-45379FC01968}">
      <dsp:nvSpPr>
        <dsp:cNvPr id="0" name=""/>
        <dsp:cNvSpPr/>
      </dsp:nvSpPr>
      <dsp:spPr>
        <a:xfrm rot="16200000">
          <a:off x="2517901" y="1234982"/>
          <a:ext cx="1616199" cy="19512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887481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5. Implement controls on test setup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1864379"/>
        <a:ext cx="2091834" cy="1224620"/>
      </dsp:txXfrm>
    </dsp:sp>
    <dsp:sp modelId="{D6CA9AA2-8D8A-453A-B565-5C29E0978AF1}">
      <dsp:nvSpPr>
        <dsp:cNvPr id="0" name=""/>
        <dsp:cNvSpPr/>
      </dsp:nvSpPr>
      <dsp:spPr>
        <a:xfrm>
          <a:off x="3330914" y="421969"/>
          <a:ext cx="2873660" cy="195123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887481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6. Validation of control implementation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238352"/>
        <a:ext cx="2091834" cy="1224620"/>
      </dsp:txXfrm>
    </dsp:sp>
    <dsp:sp modelId="{4EDF7811-C336-4B87-94D0-18E6867C9936}">
      <dsp:nvSpPr>
        <dsp:cNvPr id="0" name=""/>
        <dsp:cNvSpPr/>
      </dsp:nvSpPr>
      <dsp:spPr>
        <a:xfrm rot="5400000">
          <a:off x="5401387" y="1234982"/>
          <a:ext cx="1616199" cy="19512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770967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7. Change management process for PROD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238352"/>
        <a:ext cx="2091834" cy="1224620"/>
      </dsp:txXfrm>
    </dsp:sp>
    <dsp:sp modelId="{C4F1491C-D21B-41B7-9AAE-702B6212BB0B}">
      <dsp:nvSpPr>
        <dsp:cNvPr id="0" name=""/>
        <dsp:cNvSpPr/>
      </dsp:nvSpPr>
      <dsp:spPr>
        <a:xfrm>
          <a:off x="5770967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8. Implement on PROD &amp; monitor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1864379"/>
        <a:ext cx="2091834" cy="122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comms.net/asteriskblog/1-11-steps-to-secure-your-asterisk-pb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3"/>
              </a:rPr>
              <a:t>www.ipcomms.net/asteriskblog/1-11-steps-to-secure-your-asterisk-pbx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6. </a:t>
            </a:r>
            <a:r>
              <a:rPr lang="en-US" sz="2600" dirty="0">
                <a:latin typeface="Candara" panose="020E0502030303020204" pitchFamily="34" charset="0"/>
              </a:rPr>
              <a:t>Keep inbound and outbound routing separate (asterisk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This is probably the biggest cause and source of toll fraud.  By keeping your inbound call routing in a different context than your outbound routing, if an intruder does happen </a:t>
            </a:r>
            <a:r>
              <a:rPr lang="en-US" sz="2600" dirty="0" smtClean="0">
                <a:latin typeface="Candara" panose="020E0502030303020204" pitchFamily="34" charset="0"/>
              </a:rPr>
              <a:t>to…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3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6. </a:t>
            </a:r>
            <a:r>
              <a:rPr lang="en-US" sz="2600" dirty="0" smtClean="0">
                <a:latin typeface="Candara" panose="020E0502030303020204" pitchFamily="34" charset="0"/>
              </a:rPr>
              <a:t>…make </a:t>
            </a:r>
            <a:r>
              <a:rPr lang="en-US" sz="2600" dirty="0">
                <a:latin typeface="Candara" panose="020E0502030303020204" pitchFamily="34" charset="0"/>
              </a:rPr>
              <a:t>it into your system, he can’t get back out again. 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7486" y="5776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41523675"/>
              </p:ext>
            </p:extLst>
          </p:nvPr>
        </p:nvGraphicFramePr>
        <p:xfrm>
          <a:off x="846160" y="1270000"/>
          <a:ext cx="7942997" cy="495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PERL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1. Physically </a:t>
            </a:r>
            <a:r>
              <a:rPr lang="en-US" sz="2600" dirty="0">
                <a:latin typeface="Candara" panose="020E0502030303020204" pitchFamily="34" charset="0"/>
              </a:rPr>
              <a:t>secure your IP PBX and network </a:t>
            </a:r>
            <a:r>
              <a:rPr lang="en-US" sz="2600" dirty="0" smtClean="0">
                <a:latin typeface="Candara" panose="020E0502030303020204" pitchFamily="34" charset="0"/>
              </a:rPr>
              <a:t>hardware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first step to security of your system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3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</a:t>
            </a:r>
            <a:r>
              <a:rPr lang="en-US" sz="2600" dirty="0">
                <a:latin typeface="Candara" panose="020E0502030303020204" pitchFamily="34" charset="0"/>
              </a:rPr>
              <a:t>Never, Never, Never use the default passwords on any system. (Use Strong Passwords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This will stop most of the attacks as hackers use weak passwords to break in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1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</a:t>
            </a:r>
            <a:r>
              <a:rPr lang="en-US" sz="2600" dirty="0">
                <a:latin typeface="Candara" panose="020E0502030303020204" pitchFamily="34" charset="0"/>
              </a:rPr>
              <a:t>Never use the same Username and password on your </a:t>
            </a:r>
            <a:r>
              <a:rPr lang="en-US" sz="2600" dirty="0" smtClean="0">
                <a:latin typeface="Candara" panose="020E0502030303020204" pitchFamily="34" charset="0"/>
              </a:rPr>
              <a:t>extensions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“This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is another VERY common issue, especially within the Asterisk community.  Using password 101 for extension 101 is asking for big trouble.  DON’T DO IT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!”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7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</a:t>
            </a:r>
            <a:r>
              <a:rPr lang="en-US" sz="2600" dirty="0">
                <a:latin typeface="Candara" panose="020E0502030303020204" pitchFamily="34" charset="0"/>
              </a:rPr>
              <a:t>Never use the same Username and password on your </a:t>
            </a:r>
            <a:r>
              <a:rPr lang="en-US" sz="2600" dirty="0" smtClean="0">
                <a:latin typeface="Candara" panose="020E0502030303020204" pitchFamily="34" charset="0"/>
              </a:rPr>
              <a:t>extensions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“This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is another VERY common issue, especially within the Asterisk community.  Using password 101 for extension 101 is asking for big trouble.  DON’T DO IT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!”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8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Place your PBX behind a Firewall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VPNs for remote access and limit to specific IP addresses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Allow access on ports which are absolutely necessary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Disable anonymous WAN requests (ICMP or PING) access to your IP PBX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2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5. </a:t>
            </a:r>
            <a:r>
              <a:rPr lang="en-US" sz="2600" dirty="0">
                <a:latin typeface="Candara" panose="020E0502030303020204" pitchFamily="34" charset="0"/>
              </a:rPr>
              <a:t>Use the “permit=” and “deny=” lines in </a:t>
            </a:r>
            <a:r>
              <a:rPr lang="en-US" sz="2600" dirty="0" err="1" smtClean="0">
                <a:latin typeface="Candara" panose="020E0502030303020204" pitchFamily="34" charset="0"/>
              </a:rPr>
              <a:t>sip.conf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“Use </a:t>
            </a:r>
            <a:r>
              <a:rPr lang="en-US" sz="2600" dirty="0">
                <a:latin typeface="Candara" panose="020E0502030303020204" pitchFamily="34" charset="0"/>
              </a:rPr>
              <a:t>the “permit=” and “deny=” lines in </a:t>
            </a:r>
            <a:r>
              <a:rPr lang="en-US" sz="2600" dirty="0" err="1">
                <a:latin typeface="Candara" panose="020E0502030303020204" pitchFamily="34" charset="0"/>
              </a:rPr>
              <a:t>sip.conf</a:t>
            </a:r>
            <a:r>
              <a:rPr lang="en-US" sz="2600" dirty="0">
                <a:latin typeface="Candara" panose="020E0502030303020204" pitchFamily="34" charset="0"/>
              </a:rPr>
              <a:t> to only allow a small range of IP addresses access to extension/user in your </a:t>
            </a:r>
            <a:r>
              <a:rPr lang="en-US" sz="2600" dirty="0" err="1">
                <a:latin typeface="Candara" panose="020E0502030303020204" pitchFamily="34" charset="0"/>
              </a:rPr>
              <a:t>sip.conf</a:t>
            </a:r>
            <a:r>
              <a:rPr lang="en-US" sz="2600" dirty="0">
                <a:latin typeface="Candara" panose="020E0502030303020204" pitchFamily="34" charset="0"/>
              </a:rPr>
              <a:t> file. This is true even if you decide to allow inbound calls from “anywhere” (default</a:t>
            </a:r>
            <a:r>
              <a:rPr lang="en-US" sz="2600" dirty="0" smtClean="0">
                <a:latin typeface="Candara" panose="020E0502030303020204" pitchFamily="34" charset="0"/>
              </a:rPr>
              <a:t>),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3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5. …it </a:t>
            </a:r>
            <a:r>
              <a:rPr lang="en-US" sz="2600" dirty="0">
                <a:latin typeface="Candara" panose="020E0502030303020204" pitchFamily="34" charset="0"/>
              </a:rPr>
              <a:t>won't let those users reach any authenticated elements</a:t>
            </a:r>
            <a:r>
              <a:rPr lang="en-US" sz="2600" dirty="0" smtClean="0">
                <a:latin typeface="Candara" panose="020E0502030303020204" pitchFamily="34" charset="0"/>
              </a:rPr>
              <a:t>!”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1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21370</TotalTime>
  <Words>418</Words>
  <Application>Microsoft Office PowerPoint</Application>
  <PresentationFormat>On-screen Show (4:3)</PresentationFormat>
  <Paragraphs>61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CASE STUDY – ASTERISK VOIP SECURITY HARDENING</vt:lpstr>
      <vt:lpstr>CASE STUDY – PERL APPLICATIONS SECURITY HARDENING</vt:lpstr>
      <vt:lpstr>CASE STUDY – ASTERISK VOIP SECURITY HARDENING</vt:lpstr>
      <vt:lpstr>CASE STUDY – ASTERISK VOIP SECURITY HARDENING</vt:lpstr>
      <vt:lpstr>CASE STUDY – ASTERISK VOIP SECURITY HARDENING</vt:lpstr>
      <vt:lpstr>CASE STUDY – ASTERISK VOIP SECURITY HARDENING</vt:lpstr>
      <vt:lpstr>CASE STUDY – ASTERISK VOIP SECURITY HARDENING</vt:lpstr>
      <vt:lpstr>CASE STUDY – ASTERISK VOIP SECURITY HARDENING</vt:lpstr>
      <vt:lpstr>CASE STUDY – ASTERISK VOIP SECURITY HARDENING</vt:lpstr>
      <vt:lpstr>CASE STUDY – ASTERISK VOIP SECURITY HARDENING</vt:lpstr>
      <vt:lpstr>CASE STUDY – ASTERISK VOIP SECURITY HARDENING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1799</cp:revision>
  <cp:lastPrinted>2017-07-15T17:14:51Z</cp:lastPrinted>
  <dcterms:modified xsi:type="dcterms:W3CDTF">2018-09-11T22:36:33Z</dcterms:modified>
</cp:coreProperties>
</file>