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45" r:id="rId2"/>
    <p:sldId id="346" r:id="rId3"/>
    <p:sldId id="347" r:id="rId4"/>
    <p:sldId id="348" r:id="rId5"/>
    <p:sldId id="349" r:id="rId6"/>
    <p:sldId id="350" r:id="rId7"/>
    <p:sldId id="351" r:id="rId8"/>
    <p:sldId id="35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26" d="100"/>
          <a:sy n="26" d="100"/>
        </p:scale>
        <p:origin x="72" y="972"/>
      </p:cViewPr>
      <p:guideLst>
        <p:guide orient="horz" pos="816"/>
        <p:guide pos="2976"/>
        <p:guide pos="288"/>
        <p:guide orient="horz" pos="144"/>
        <p:guide orient="horz" pos="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16-Jul-17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16-Jul-17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16-Jul-17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16-Jul-17</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16-Jul-17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16-Jul-17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16-Jul-17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16-Jul-17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16-Jul-17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16-Jul-17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earchservervirtualization.techtarget.com/definition/systems-managemen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ist.mit.edu/security/malwar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What is a patch ?</a:t>
            </a:r>
          </a:p>
          <a:p>
            <a:pPr lvl="1"/>
            <a:r>
              <a:rPr lang="en-US" sz="2600" dirty="0" smtClean="0">
                <a:latin typeface="Candara" panose="020E0502030303020204" pitchFamily="34" charset="0"/>
              </a:rPr>
              <a:t>“A </a:t>
            </a:r>
            <a:r>
              <a:rPr lang="en-US" sz="2600" b="1" dirty="0" smtClean="0">
                <a:latin typeface="Candara" panose="020E0502030303020204" pitchFamily="34" charset="0"/>
              </a:rPr>
              <a:t>patch</a:t>
            </a:r>
            <a:r>
              <a:rPr lang="en-US" sz="2600" dirty="0" smtClean="0">
                <a:latin typeface="Candara" panose="020E0502030303020204" pitchFamily="34" charset="0"/>
              </a:rPr>
              <a:t> is a piece of software designed to update a computer program or its supporting data, to fix or improve it. This includes fixing </a:t>
            </a:r>
            <a:r>
              <a:rPr lang="en-US" sz="2600" b="1" dirty="0" smtClean="0">
                <a:latin typeface="Candara" panose="020E0502030303020204" pitchFamily="34" charset="0"/>
              </a:rPr>
              <a:t>security </a:t>
            </a:r>
            <a:r>
              <a:rPr lang="en-US" sz="2600" dirty="0" smtClean="0">
                <a:latin typeface="Candara" panose="020E0502030303020204" pitchFamily="34" charset="0"/>
              </a:rPr>
              <a:t>vulnerabilities and other bugs”</a:t>
            </a: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Why Is A VM Program Required ?</a:t>
            </a:r>
            <a:endParaRPr lang="en-US" sz="3200" dirty="0">
              <a:solidFill>
                <a:srgbClr val="002060"/>
              </a:solidFill>
              <a:latin typeface="Candara" panose="020E0502030303020204" pitchFamily="34" charset="0"/>
              <a:cs typeface="Arial"/>
            </a:endParaRPr>
          </a:p>
        </p:txBody>
      </p:sp>
      <p:sp>
        <p:nvSpPr>
          <p:cNvPr id="3" name="Rectangle 2"/>
          <p:cNvSpPr/>
          <p:nvPr/>
        </p:nvSpPr>
        <p:spPr>
          <a:xfrm>
            <a:off x="4988256" y="5753500"/>
            <a:ext cx="3759958" cy="646331"/>
          </a:xfrm>
          <a:prstGeom prst="rect">
            <a:avLst/>
          </a:prstGeom>
        </p:spPr>
        <p:txBody>
          <a:bodyPr wrap="square">
            <a:spAutoFit/>
          </a:bodyPr>
          <a:lstStyle/>
          <a:p>
            <a:r>
              <a:rPr lang="en-US" dirty="0"/>
              <a:t>https://en.wikipedia.org/wiki/Patch_(computing)</a:t>
            </a:r>
          </a:p>
        </p:txBody>
      </p:sp>
    </p:spTree>
    <p:extLst>
      <p:ext uri="{BB962C8B-B14F-4D97-AF65-F5344CB8AC3E}">
        <p14:creationId xmlns:p14="http://schemas.microsoft.com/office/powerpoint/2010/main" val="651839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smtClean="0">
                <a:latin typeface="Candara" panose="020E0502030303020204" pitchFamily="34" charset="0"/>
              </a:rPr>
              <a:t>What is patch management ?</a:t>
            </a:r>
          </a:p>
          <a:p>
            <a:pPr lvl="1"/>
            <a:r>
              <a:rPr lang="en-US" sz="2600" dirty="0">
                <a:latin typeface="Candara" panose="020E0502030303020204" pitchFamily="34" charset="0"/>
              </a:rPr>
              <a:t>Patch management is an area of </a:t>
            </a:r>
            <a:r>
              <a:rPr lang="en-US" sz="2600" u="sng" dirty="0">
                <a:latin typeface="Candara" panose="020E0502030303020204" pitchFamily="34" charset="0"/>
                <a:hlinkClick r:id="rId3"/>
              </a:rPr>
              <a:t>systems management</a:t>
            </a:r>
            <a:r>
              <a:rPr lang="en-US" sz="2600" dirty="0">
                <a:latin typeface="Candara" panose="020E0502030303020204" pitchFamily="34" charset="0"/>
              </a:rPr>
              <a:t> that involves acquiring, testing, and installing multiple </a:t>
            </a:r>
            <a:r>
              <a:rPr lang="en-US" sz="2600" dirty="0" smtClean="0">
                <a:latin typeface="Candara" panose="020E0502030303020204" pitchFamily="34" charset="0"/>
              </a:rPr>
              <a:t>patches </a:t>
            </a:r>
            <a:r>
              <a:rPr lang="en-US" sz="2600" dirty="0">
                <a:latin typeface="Candara" panose="020E0502030303020204" pitchFamily="34" charset="0"/>
              </a:rPr>
              <a:t>(code changes) to an administered computer system. </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Why Is A VM Program Required ?</a:t>
            </a:r>
            <a:endParaRPr lang="en-US" sz="3200" dirty="0">
              <a:solidFill>
                <a:srgbClr val="002060"/>
              </a:solidFill>
              <a:latin typeface="Candara" panose="020E0502030303020204" pitchFamily="34" charset="0"/>
              <a:cs typeface="Arial"/>
            </a:endParaRPr>
          </a:p>
        </p:txBody>
      </p:sp>
      <p:sp>
        <p:nvSpPr>
          <p:cNvPr id="3" name="Rectangle 2"/>
          <p:cNvSpPr/>
          <p:nvPr/>
        </p:nvSpPr>
        <p:spPr>
          <a:xfrm>
            <a:off x="4988256" y="5876332"/>
            <a:ext cx="3759958" cy="584775"/>
          </a:xfrm>
          <a:prstGeom prst="rect">
            <a:avLst/>
          </a:prstGeom>
        </p:spPr>
        <p:txBody>
          <a:bodyPr wrap="square">
            <a:spAutoFit/>
          </a:bodyPr>
          <a:lstStyle/>
          <a:p>
            <a:r>
              <a:rPr lang="en-US" sz="1600" dirty="0"/>
              <a:t>http://searchenterprisedesktop.techtarget.com/definition/patch-management</a:t>
            </a:r>
          </a:p>
        </p:txBody>
      </p:sp>
    </p:spTree>
    <p:extLst>
      <p:ext uri="{BB962C8B-B14F-4D97-AF65-F5344CB8AC3E}">
        <p14:creationId xmlns:p14="http://schemas.microsoft.com/office/powerpoint/2010/main" val="2970216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a:latin typeface="Candara" panose="020E0502030303020204" pitchFamily="34" charset="0"/>
              </a:rPr>
              <a:t>Patch management tasks </a:t>
            </a:r>
            <a:r>
              <a:rPr lang="en-US" sz="2600" dirty="0" smtClean="0">
                <a:latin typeface="Candara" panose="020E0502030303020204" pitchFamily="34" charset="0"/>
              </a:rPr>
              <a:t>: </a:t>
            </a:r>
          </a:p>
          <a:p>
            <a:pPr lvl="1"/>
            <a:r>
              <a:rPr lang="en-US" sz="2600" dirty="0" smtClean="0">
                <a:latin typeface="Candara" panose="020E0502030303020204" pitchFamily="34" charset="0"/>
              </a:rPr>
              <a:t>Maintaining </a:t>
            </a:r>
            <a:r>
              <a:rPr lang="en-US" sz="2600" dirty="0">
                <a:latin typeface="Candara" panose="020E0502030303020204" pitchFamily="34" charset="0"/>
              </a:rPr>
              <a:t>current knowledge of available patches, deciding what patches are appropriate for particular </a:t>
            </a:r>
            <a:r>
              <a:rPr lang="en-US" sz="2600" dirty="0" smtClean="0">
                <a:latin typeface="Candara" panose="020E0502030303020204" pitchFamily="34" charset="0"/>
              </a:rPr>
              <a:t>systems, ensuring </a:t>
            </a:r>
            <a:r>
              <a:rPr lang="en-US" sz="2600" dirty="0">
                <a:latin typeface="Candara" panose="020E0502030303020204" pitchFamily="34" charset="0"/>
              </a:rPr>
              <a:t>that patches are </a:t>
            </a:r>
            <a:r>
              <a:rPr lang="en-US" sz="2600" dirty="0" smtClean="0">
                <a:latin typeface="Candara" panose="020E0502030303020204" pitchFamily="34" charset="0"/>
              </a:rPr>
              <a:t>installed…</a:t>
            </a: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Why Is A VM Program Required ?</a:t>
            </a:r>
            <a:endParaRPr lang="en-US" sz="3200" dirty="0">
              <a:solidFill>
                <a:srgbClr val="002060"/>
              </a:solidFill>
              <a:latin typeface="Candara" panose="020E0502030303020204" pitchFamily="34" charset="0"/>
              <a:cs typeface="Arial"/>
            </a:endParaRPr>
          </a:p>
        </p:txBody>
      </p:sp>
      <p:sp>
        <p:nvSpPr>
          <p:cNvPr id="3" name="Rectangle 2"/>
          <p:cNvSpPr/>
          <p:nvPr/>
        </p:nvSpPr>
        <p:spPr>
          <a:xfrm>
            <a:off x="4988256" y="5889980"/>
            <a:ext cx="3759958" cy="584775"/>
          </a:xfrm>
          <a:prstGeom prst="rect">
            <a:avLst/>
          </a:prstGeom>
        </p:spPr>
        <p:txBody>
          <a:bodyPr wrap="square">
            <a:spAutoFit/>
          </a:bodyPr>
          <a:lstStyle/>
          <a:p>
            <a:r>
              <a:rPr lang="en-US" sz="1600" dirty="0"/>
              <a:t>http://searchenterprisedesktop.techtarget.com/definition/patch-management</a:t>
            </a:r>
          </a:p>
        </p:txBody>
      </p:sp>
    </p:spTree>
    <p:extLst>
      <p:ext uri="{BB962C8B-B14F-4D97-AF65-F5344CB8AC3E}">
        <p14:creationId xmlns:p14="http://schemas.microsoft.com/office/powerpoint/2010/main" val="2630507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r>
              <a:rPr lang="en-US" sz="2600" dirty="0">
                <a:latin typeface="Candara" panose="020E0502030303020204" pitchFamily="34" charset="0"/>
              </a:rPr>
              <a:t>P</a:t>
            </a:r>
            <a:r>
              <a:rPr lang="en-US" sz="2600" dirty="0" smtClean="0">
                <a:latin typeface="Candara" panose="020E0502030303020204" pitchFamily="34" charset="0"/>
              </a:rPr>
              <a:t>atch management tasks:</a:t>
            </a:r>
          </a:p>
          <a:p>
            <a:pPr lvl="1"/>
            <a:r>
              <a:rPr lang="en-US" sz="2600" dirty="0">
                <a:latin typeface="Candara" panose="020E0502030303020204" pitchFamily="34" charset="0"/>
              </a:rPr>
              <a:t> </a:t>
            </a:r>
            <a:r>
              <a:rPr lang="en-US" sz="2600" dirty="0" smtClean="0">
                <a:latin typeface="Candara" panose="020E0502030303020204" pitchFamily="34" charset="0"/>
              </a:rPr>
              <a:t>properly, testing </a:t>
            </a:r>
            <a:r>
              <a:rPr lang="en-US" sz="2600" dirty="0">
                <a:latin typeface="Candara" panose="020E0502030303020204" pitchFamily="34" charset="0"/>
              </a:rPr>
              <a:t>systems after installation, and documenting all associated procedures, such as specific </a:t>
            </a:r>
            <a:r>
              <a:rPr lang="en-US" sz="2600" u="sng" dirty="0" err="1" smtClean="0">
                <a:latin typeface="Candara" panose="020E0502030303020204" pitchFamily="34" charset="0"/>
              </a:rPr>
              <a:t>configs</a:t>
            </a:r>
            <a:r>
              <a:rPr lang="en-US" sz="2600" dirty="0" smtClean="0">
                <a:latin typeface="Candara" panose="020E0502030303020204" pitchFamily="34" charset="0"/>
              </a:rPr>
              <a:t> </a:t>
            </a:r>
            <a:r>
              <a:rPr lang="en-US" sz="2600" dirty="0">
                <a:latin typeface="Candara" panose="020E0502030303020204" pitchFamily="34" charset="0"/>
              </a:rPr>
              <a:t>required. </a:t>
            </a: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Why Is A VM Program Required ?</a:t>
            </a:r>
            <a:endParaRPr lang="en-US" sz="3200" dirty="0">
              <a:solidFill>
                <a:srgbClr val="002060"/>
              </a:solidFill>
              <a:latin typeface="Candara" panose="020E0502030303020204" pitchFamily="34" charset="0"/>
              <a:cs typeface="Arial"/>
            </a:endParaRPr>
          </a:p>
        </p:txBody>
      </p:sp>
      <p:sp>
        <p:nvSpPr>
          <p:cNvPr id="3" name="Rectangle 2"/>
          <p:cNvSpPr/>
          <p:nvPr/>
        </p:nvSpPr>
        <p:spPr>
          <a:xfrm>
            <a:off x="4988256" y="6040108"/>
            <a:ext cx="3759958" cy="523220"/>
          </a:xfrm>
          <a:prstGeom prst="rect">
            <a:avLst/>
          </a:prstGeom>
        </p:spPr>
        <p:txBody>
          <a:bodyPr wrap="square">
            <a:spAutoFit/>
          </a:bodyPr>
          <a:lstStyle/>
          <a:p>
            <a:r>
              <a:rPr lang="en-US" sz="1400" dirty="0"/>
              <a:t>http://searchenterprisedesktop.techtarget.com/definition/patch-management</a:t>
            </a:r>
          </a:p>
        </p:txBody>
      </p:sp>
    </p:spTree>
    <p:extLst>
      <p:ext uri="{BB962C8B-B14F-4D97-AF65-F5344CB8AC3E}">
        <p14:creationId xmlns:p14="http://schemas.microsoft.com/office/powerpoint/2010/main" val="246819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Risk of not patching:</a:t>
            </a:r>
          </a:p>
          <a:p>
            <a:pPr fontAlgn="base"/>
            <a:r>
              <a:rPr lang="en-US" sz="2600" dirty="0">
                <a:latin typeface="Candara" panose="020E0502030303020204" pitchFamily="34" charset="0"/>
              </a:rPr>
              <a:t>By not applying a patch you might be leaving the door open for a </a:t>
            </a:r>
            <a:r>
              <a:rPr lang="en-US" sz="2600" dirty="0">
                <a:latin typeface="Candara" panose="020E0502030303020204" pitchFamily="34" charset="0"/>
                <a:hlinkClick r:id="rId3"/>
              </a:rPr>
              <a:t>malware</a:t>
            </a:r>
            <a:r>
              <a:rPr lang="en-US" sz="2600" dirty="0">
                <a:latin typeface="Candara" panose="020E0502030303020204" pitchFamily="34" charset="0"/>
              </a:rPr>
              <a:t> </a:t>
            </a:r>
            <a:r>
              <a:rPr lang="en-US" sz="2600" dirty="0" smtClean="0">
                <a:latin typeface="Candara" panose="020E0502030303020204" pitchFamily="34" charset="0"/>
              </a:rPr>
              <a:t>attack</a:t>
            </a:r>
          </a:p>
          <a:p>
            <a:pPr fontAlgn="base"/>
            <a:r>
              <a:rPr lang="en-US" sz="2600" dirty="0" smtClean="0">
                <a:latin typeface="Candara" panose="020E0502030303020204" pitchFamily="34" charset="0"/>
              </a:rPr>
              <a:t>Malware </a:t>
            </a:r>
            <a:r>
              <a:rPr lang="en-US" sz="2600" dirty="0">
                <a:latin typeface="Candara" panose="020E0502030303020204" pitchFamily="34" charset="0"/>
              </a:rPr>
              <a:t>exploits flaws in a system in order to do its work. In addition, the timeframe between an exploit and when a patch is released is </a:t>
            </a:r>
            <a:r>
              <a:rPr lang="en-US" sz="2600" dirty="0" smtClean="0">
                <a:latin typeface="Candara" panose="020E0502030303020204" pitchFamily="34" charset="0"/>
              </a:rPr>
              <a:t>getting shorter</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Why Is A VM Program Required ?</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241203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Risk of not patching…:</a:t>
            </a:r>
          </a:p>
          <a:p>
            <a:pPr fontAlgn="base"/>
            <a:r>
              <a:rPr lang="en-US" sz="2600" dirty="0">
                <a:latin typeface="Candara" panose="020E0502030303020204" pitchFamily="34" charset="0"/>
              </a:rPr>
              <a:t>Defects in clients like web browsers, email programs, image viewers, instant messaging software, and media players may allow malicious websites, etc. to infect or compromise your computer with no action on your part other </a:t>
            </a:r>
            <a:r>
              <a:rPr lang="en-US" sz="2600" dirty="0" smtClean="0">
                <a:latin typeface="Candara" panose="020E0502030303020204" pitchFamily="34" charset="0"/>
              </a:rPr>
              <a:t>than</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Why Is A VM Program Required ?</a:t>
            </a:r>
            <a:endParaRPr lang="en-US" sz="32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222701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a:buNone/>
            </a:pPr>
            <a:r>
              <a:rPr lang="en-US" sz="2600" dirty="0" smtClean="0">
                <a:latin typeface="Candara" panose="020E0502030303020204" pitchFamily="34" charset="0"/>
              </a:rPr>
              <a:t>Risk of not patching…:</a:t>
            </a:r>
          </a:p>
          <a:p>
            <a:pPr fontAlgn="base"/>
            <a:r>
              <a:rPr lang="en-US" sz="2600" dirty="0" smtClean="0">
                <a:latin typeface="Candara" panose="020E0502030303020204" pitchFamily="34" charset="0"/>
              </a:rPr>
              <a:t>…viewing </a:t>
            </a:r>
            <a:r>
              <a:rPr lang="en-US" sz="2600" dirty="0">
                <a:latin typeface="Candara" panose="020E0502030303020204" pitchFamily="34" charset="0"/>
              </a:rPr>
              <a:t>or listening to the website, message, or </a:t>
            </a:r>
            <a:r>
              <a:rPr lang="en-US" sz="2600" dirty="0" smtClean="0">
                <a:latin typeface="Candara" panose="020E0502030303020204" pitchFamily="34" charset="0"/>
              </a:rPr>
              <a:t>media</a:t>
            </a:r>
            <a:endParaRPr lang="en-US" sz="2600" dirty="0">
              <a:latin typeface="Candara" panose="020E0502030303020204" pitchFamily="34" charset="0"/>
            </a:endParaRPr>
          </a:p>
          <a:p>
            <a:pPr marL="0" indent="0" fontAlgn="base">
              <a:buNone/>
            </a:pP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Why Is A VM Program Required ?</a:t>
            </a:r>
            <a:endParaRPr lang="en-US" sz="3200" dirty="0">
              <a:solidFill>
                <a:srgbClr val="002060"/>
              </a:solidFill>
              <a:latin typeface="Candara" panose="020E0502030303020204" pitchFamily="34" charset="0"/>
              <a:cs typeface="Arial"/>
            </a:endParaRPr>
          </a:p>
        </p:txBody>
      </p:sp>
      <p:sp>
        <p:nvSpPr>
          <p:cNvPr id="3" name="Rectangle 2"/>
          <p:cNvSpPr/>
          <p:nvPr/>
        </p:nvSpPr>
        <p:spPr>
          <a:xfrm>
            <a:off x="5127491" y="3244334"/>
            <a:ext cx="3172215" cy="338554"/>
          </a:xfrm>
          <a:prstGeom prst="rect">
            <a:avLst/>
          </a:prstGeom>
        </p:spPr>
        <p:txBody>
          <a:bodyPr wrap="none">
            <a:spAutoFit/>
          </a:bodyPr>
          <a:lstStyle/>
          <a:p>
            <a:r>
              <a:rPr lang="en-US" sz="1600" dirty="0"/>
              <a:t>https://ist.mit.edu/security/patches</a:t>
            </a:r>
          </a:p>
        </p:txBody>
      </p:sp>
    </p:spTree>
    <p:extLst>
      <p:ext uri="{BB962C8B-B14F-4D97-AF65-F5344CB8AC3E}">
        <p14:creationId xmlns:p14="http://schemas.microsoft.com/office/powerpoint/2010/main" val="248700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54135"/>
            <a:ext cx="3989710" cy="4980233"/>
          </a:xfrm>
        </p:spPr>
        <p:txBody>
          <a:bodyPr>
            <a:noAutofit/>
          </a:bodyPr>
          <a:lstStyle/>
          <a:p>
            <a:pPr marL="0" indent="0" fontAlgn="base">
              <a:buNone/>
            </a:pPr>
            <a:r>
              <a:rPr lang="en-US" sz="2600" dirty="0" smtClean="0">
                <a:latin typeface="Candara" panose="020E0502030303020204" pitchFamily="34" charset="0"/>
              </a:rPr>
              <a:t>A VM program addresses timely management of patching to ensure that vulnerabilities are not present for hackers to exploit…</a:t>
            </a:r>
            <a:endParaRPr lang="en-US" sz="26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3200" b="1" dirty="0" smtClean="0">
                <a:solidFill>
                  <a:srgbClr val="002060"/>
                </a:solidFill>
                <a:latin typeface="Candara" panose="020E0502030303020204" pitchFamily="34" charset="0"/>
                <a:cs typeface="Arial"/>
              </a:rPr>
              <a:t>Why Is A VM Program Required ?</a:t>
            </a:r>
            <a:endParaRPr lang="en-US" sz="3200" dirty="0">
              <a:solidFill>
                <a:srgbClr val="002060"/>
              </a:solidFill>
              <a:latin typeface="Candara" panose="020E0502030303020204" pitchFamily="34" charset="0"/>
              <a:cs typeface="Arial"/>
            </a:endParaRPr>
          </a:p>
        </p:txBody>
      </p:sp>
      <p:sp>
        <p:nvSpPr>
          <p:cNvPr id="4" name="TextBox 3"/>
          <p:cNvSpPr txBox="1"/>
          <p:nvPr/>
        </p:nvSpPr>
        <p:spPr>
          <a:xfrm>
            <a:off x="2388365" y="4804012"/>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3871936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15008</TotalTime>
  <Words>258</Words>
  <Application>Microsoft Office PowerPoint</Application>
  <PresentationFormat>On-screen Show (4:3)</PresentationFormat>
  <Paragraphs>46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Candara</vt:lpstr>
      <vt:lpstr>Office Theme</vt:lpstr>
      <vt:lpstr>Why Is A VM Program Required ?</vt:lpstr>
      <vt:lpstr>Why Is A VM Program Required ?</vt:lpstr>
      <vt:lpstr>Why Is A VM Program Required ?</vt:lpstr>
      <vt:lpstr>Why Is A VM Program Required ?</vt:lpstr>
      <vt:lpstr>Why Is A VM Program Required ?</vt:lpstr>
      <vt:lpstr>Why Is A VM Program Required ?</vt:lpstr>
      <vt:lpstr>Why Is A VM Program Required ?</vt:lpstr>
      <vt:lpstr>Why Is A VM Program Required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860</cp:revision>
  <dcterms:modified xsi:type="dcterms:W3CDTF">2017-07-16T06:16:28Z</dcterms:modified>
</cp:coreProperties>
</file>