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45" r:id="rId3"/>
    <p:sldId id="346" r:id="rId4"/>
    <p:sldId id="354" r:id="rId5"/>
    <p:sldId id="355" r:id="rId6"/>
    <p:sldId id="356" r:id="rId7"/>
    <p:sldId id="347" r:id="rId8"/>
    <p:sldId id="348" r:id="rId9"/>
    <p:sldId id="357" r:id="rId10"/>
    <p:sldId id="358" r:id="rId11"/>
    <p:sldId id="359" r:id="rId12"/>
    <p:sldId id="3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6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example (Operating Systems)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MS Windows Server 2012-R2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1.1.2 [L1] Audit: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Navigate to the UI Path articulated in the Remediation section and confirm it is set as prescribed.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8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9" y="1697015"/>
            <a:ext cx="8652681" cy="188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1.1.2 [L1] Default Value: 42 days</a:t>
            </a:r>
          </a:p>
          <a:p>
            <a:r>
              <a:rPr lang="en-US" sz="2600" dirty="0">
                <a:latin typeface="Candara" panose="020E0502030303020204" pitchFamily="34" charset="0"/>
              </a:rPr>
              <a:t>1.1.2 [L1] </a:t>
            </a:r>
            <a:r>
              <a:rPr lang="en-US" sz="2600" dirty="0" smtClean="0">
                <a:latin typeface="Candara" panose="020E0502030303020204" pitchFamily="34" charset="0"/>
              </a:rPr>
              <a:t>Reference: CCE-37167-4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Common Configuration Enumeration (Unique identifiers for common system </a:t>
            </a:r>
            <a:r>
              <a:rPr lang="en-US" sz="2600" dirty="0" err="1" smtClean="0">
                <a:latin typeface="Candara" panose="020E0502030303020204" pitchFamily="34" charset="0"/>
              </a:rPr>
              <a:t>config</a:t>
            </a:r>
            <a:r>
              <a:rPr lang="en-US" sz="2600" dirty="0" smtClean="0">
                <a:latin typeface="Candara" panose="020E0502030303020204" pitchFamily="34" charset="0"/>
              </a:rPr>
              <a:t> issues)</a:t>
            </a:r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828800" y="5124778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83443"/>
              </p:ext>
            </p:extLst>
          </p:nvPr>
        </p:nvGraphicFramePr>
        <p:xfrm>
          <a:off x="725181" y="1270000"/>
          <a:ext cx="769016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47"/>
                <a:gridCol w="5995689"/>
                <a:gridCol w="1099826"/>
              </a:tblGrid>
              <a:tr h="4970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OVERALL CIS BENCHMARK</a:t>
                      </a:r>
                      <a:r>
                        <a:rPr lang="en-US" sz="2800" baseline="0" dirty="0" smtClean="0"/>
                        <a:t> CATEGORIES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4970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OPERATING</a:t>
                      </a:r>
                      <a:r>
                        <a:rPr lang="en-US" sz="2800" baseline="0" dirty="0" smtClean="0"/>
                        <a:t> SYSTEMS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36</a:t>
                      </a:r>
                      <a:endParaRPr lang="en-US" sz="2800" dirty="0"/>
                    </a:p>
                  </a:txBody>
                  <a:tcPr/>
                </a:tc>
              </a:tr>
              <a:tr h="4970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SERVER SOFTWARE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/>
                </a:tc>
              </a:tr>
              <a:tr h="4970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CLOUD PROVIDERS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4970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MOBILE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4970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NETWORK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4970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DESKTOP SOFTWARE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</a:tr>
              <a:tr h="4970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MULTIFUNCTION PRINT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97064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GRAND TOTAL CIS BENCHMARKS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107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January 31, 2017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760 pages PDF doc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2" y="1556537"/>
            <a:ext cx="7700963" cy="258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Profile applicability: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Level 1 domain controller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Level 1 member server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Level 2 domain controller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Level 2 member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3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Level 1: Items </a:t>
            </a:r>
            <a:r>
              <a:rPr lang="en-US" sz="2600" dirty="0">
                <a:latin typeface="Candara" panose="020E0502030303020204" pitchFamily="34" charset="0"/>
              </a:rPr>
              <a:t>in this profile </a:t>
            </a:r>
            <a:r>
              <a:rPr lang="en-US" sz="2600" dirty="0" smtClean="0">
                <a:latin typeface="Candara" panose="020E0502030303020204" pitchFamily="34" charset="0"/>
              </a:rPr>
              <a:t>intend </a:t>
            </a:r>
            <a:r>
              <a:rPr lang="en-US" sz="2600" dirty="0">
                <a:latin typeface="Candara" panose="020E0502030303020204" pitchFamily="34" charset="0"/>
              </a:rPr>
              <a:t>to: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be </a:t>
            </a:r>
            <a:r>
              <a:rPr lang="en-US" sz="2600" dirty="0">
                <a:latin typeface="Candara" panose="020E0502030303020204" pitchFamily="34" charset="0"/>
              </a:rPr>
              <a:t>practical and prudent;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provide </a:t>
            </a:r>
            <a:r>
              <a:rPr lang="en-US" sz="2600" dirty="0">
                <a:latin typeface="Candara" panose="020E0502030303020204" pitchFamily="34" charset="0"/>
              </a:rPr>
              <a:t>a clear security benefit; and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not </a:t>
            </a:r>
            <a:r>
              <a:rPr lang="en-US" sz="2600" dirty="0">
                <a:latin typeface="Candara" panose="020E0502030303020204" pitchFamily="34" charset="0"/>
              </a:rPr>
              <a:t>inhibit the utility of the technology beyond acceptable </a:t>
            </a:r>
            <a:r>
              <a:rPr lang="en-US" sz="2600" dirty="0" smtClean="0">
                <a:latin typeface="Candara" panose="020E0502030303020204" pitchFamily="34" charset="0"/>
              </a:rPr>
              <a:t>means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Level 2: extends </a:t>
            </a:r>
            <a:r>
              <a:rPr lang="en-US" sz="2600" dirty="0">
                <a:latin typeface="Candara" panose="020E0502030303020204" pitchFamily="34" charset="0"/>
              </a:rPr>
              <a:t>the </a:t>
            </a:r>
            <a:r>
              <a:rPr lang="en-US" sz="2600" dirty="0" smtClean="0">
                <a:latin typeface="Candara" panose="020E0502030303020204" pitchFamily="34" charset="0"/>
              </a:rPr>
              <a:t>Level </a:t>
            </a:r>
            <a:r>
              <a:rPr lang="en-US" sz="2600" dirty="0">
                <a:latin typeface="Candara" panose="020E0502030303020204" pitchFamily="34" charset="0"/>
              </a:rPr>
              <a:t>1 - </a:t>
            </a:r>
            <a:r>
              <a:rPr lang="en-US" sz="2600" dirty="0" smtClean="0">
                <a:latin typeface="Candara" panose="020E0502030303020204" pitchFamily="34" charset="0"/>
              </a:rPr>
              <a:t>profile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intended </a:t>
            </a:r>
            <a:r>
              <a:rPr lang="en-US" sz="2600" dirty="0">
                <a:latin typeface="Candara" panose="020E0502030303020204" pitchFamily="34" charset="0"/>
              </a:rPr>
              <a:t>for environments or use cases where security is paramount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acts </a:t>
            </a:r>
            <a:r>
              <a:rPr lang="en-US" sz="2600" dirty="0">
                <a:latin typeface="Candara" panose="020E0502030303020204" pitchFamily="34" charset="0"/>
              </a:rPr>
              <a:t>as defense in depth measure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may </a:t>
            </a:r>
            <a:r>
              <a:rPr lang="en-US" sz="2600" dirty="0">
                <a:latin typeface="Candara" panose="020E0502030303020204" pitchFamily="34" charset="0"/>
              </a:rPr>
              <a:t>negatively inhibit the utility or performance of the technology </a:t>
            </a:r>
          </a:p>
          <a:p>
            <a:pPr lvl="1"/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Control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Profile applicability (ASA 8.X, ASA 9.X)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Description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</a:t>
            </a:r>
          </a:p>
          <a:p>
            <a:pPr lvl="1"/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Impact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Default value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1.1.2 [L1]: </a:t>
            </a:r>
            <a:r>
              <a:rPr lang="en-US" sz="2600" i="1" dirty="0">
                <a:latin typeface="Candara" panose="020E0502030303020204" pitchFamily="34" charset="0"/>
              </a:rPr>
              <a:t>Ensure 'Maximum password age' is set to '60 or fewer days, but not 0' (</a:t>
            </a:r>
            <a:r>
              <a:rPr lang="en-US" sz="2600" i="1" dirty="0" smtClean="0">
                <a:latin typeface="Candara" panose="020E0502030303020204" pitchFamily="34" charset="0"/>
              </a:rPr>
              <a:t>Scored)</a:t>
            </a:r>
          </a:p>
          <a:p>
            <a:pPr lvl="1"/>
            <a:r>
              <a:rPr lang="en-US" sz="2600" i="1" dirty="0" smtClean="0">
                <a:latin typeface="Candara" panose="020E0502030303020204" pitchFamily="34" charset="0"/>
              </a:rPr>
              <a:t> Profile applicability: Level 1 Domain Controller, Level 1 Member Server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1.1.2 [L1] Description: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This </a:t>
            </a:r>
            <a:r>
              <a:rPr lang="en-US" sz="2600" dirty="0">
                <a:latin typeface="Candara" panose="020E0502030303020204" pitchFamily="34" charset="0"/>
              </a:rPr>
              <a:t>policy setting defines how long a user can use their password before it expires.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Values for this policy setting range from 0 to 999 days. If you set the value to 0, the password will never expire.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(4)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7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11622</TotalTime>
  <Words>435</Words>
  <Application>Microsoft Office PowerPoint</Application>
  <PresentationFormat>On-screen Show (4:3)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A Look At CIS Security Benchmarks (4)</vt:lpstr>
      <vt:lpstr>A Look At CIS Security Benchmarks (4)</vt:lpstr>
      <vt:lpstr>A Look At CIS Security Benchmarks (4)</vt:lpstr>
      <vt:lpstr>A Look At CIS Security Benchmarks (4)</vt:lpstr>
      <vt:lpstr>A Look At CIS Security Benchmarks (4)</vt:lpstr>
      <vt:lpstr>A Look At CIS Security Benchmarks (4)</vt:lpstr>
      <vt:lpstr>A Look At CIS Security Benchmarks (4)</vt:lpstr>
      <vt:lpstr>A Look At CIS Security Benchmarks (4)</vt:lpstr>
      <vt:lpstr>A Look At CIS Security Benchmarks (4)</vt:lpstr>
      <vt:lpstr>A Look At CIS Security Benchmarks (4)</vt:lpstr>
      <vt:lpstr>A Look At CIS Security Benchmarks (4)</vt:lpstr>
      <vt:lpstr>A Look At CIS Security Benchmarks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713</cp:revision>
  <dcterms:modified xsi:type="dcterms:W3CDTF">2017-07-10T12:37:45Z</dcterms:modified>
</cp:coreProperties>
</file>