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45" r:id="rId2"/>
    <p:sldId id="346" r:id="rId3"/>
    <p:sldId id="347" r:id="rId4"/>
    <p:sldId id="348" r:id="rId5"/>
    <p:sldId id="349" r:id="rId6"/>
    <p:sldId id="350" r:id="rId7"/>
    <p:sldId id="351" r:id="rId8"/>
    <p:sldId id="35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90" autoAdjust="0"/>
    <p:restoredTop sz="94660"/>
  </p:normalViewPr>
  <p:slideViewPr>
    <p:cSldViewPr snapToGrid="0">
      <p:cViewPr varScale="1">
        <p:scale>
          <a:sx n="67" d="100"/>
          <a:sy n="67" d="100"/>
        </p:scale>
        <p:origin x="306" y="72"/>
      </p:cViewPr>
      <p:guideLst>
        <p:guide orient="horz" pos="816"/>
        <p:guide pos="2976"/>
        <p:guide pos="288"/>
        <p:guide orient="horz" pos="144"/>
        <p:guide orient="horz" pos="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10-Jul-17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10-Jul-17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10-Jul-17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10-Jul-17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Firewall Security Technical Implementation Guide</a:t>
            </a:r>
          </a:p>
          <a:p>
            <a:r>
              <a:rPr lang="en-US" sz="2600" dirty="0" smtClean="0">
                <a:latin typeface="Candara" panose="020E0502030303020204" pitchFamily="34" charset="0"/>
              </a:rPr>
              <a:t>Vulnerability ID: V-3967</a:t>
            </a:r>
          </a:p>
          <a:p>
            <a:r>
              <a:rPr lang="en-US" sz="2600" dirty="0" smtClean="0">
                <a:latin typeface="Candara" panose="020E0502030303020204" pitchFamily="34" charset="0"/>
              </a:rPr>
              <a:t>Rule name: The console port does not timeout after 10 mins</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5183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88" y="1911456"/>
            <a:ext cx="7663402" cy="430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24561" y="1330234"/>
            <a:ext cx="3972947" cy="584775"/>
          </a:xfrm>
          <a:prstGeom prst="rect">
            <a:avLst/>
          </a:prstGeom>
          <a:noFill/>
        </p:spPr>
        <p:txBody>
          <a:bodyPr wrap="none" rtlCol="0">
            <a:spAutoFit/>
          </a:bodyPr>
          <a:lstStyle/>
          <a:p>
            <a:r>
              <a:rPr lang="en-US" sz="3200" dirty="0" smtClean="0"/>
              <a:t>STIGVIEWER WINDOW</a:t>
            </a:r>
            <a:endParaRPr lang="en-US" sz="3200" dirty="0"/>
          </a:p>
        </p:txBody>
      </p:sp>
    </p:spTree>
    <p:extLst>
      <p:ext uri="{BB962C8B-B14F-4D97-AF65-F5344CB8AC3E}">
        <p14:creationId xmlns:p14="http://schemas.microsoft.com/office/powerpoint/2010/main" val="2704166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General Information:</a:t>
            </a:r>
          </a:p>
          <a:p>
            <a:pPr lvl="1"/>
            <a:r>
              <a:rPr lang="en-US" sz="2600" b="1" dirty="0">
                <a:latin typeface="Candara" panose="020E0502030303020204" pitchFamily="34" charset="0"/>
              </a:rPr>
              <a:t>Rule Title:</a:t>
            </a:r>
            <a:r>
              <a:rPr lang="en-US" sz="2600" dirty="0">
                <a:latin typeface="Candara" panose="020E0502030303020204" pitchFamily="34" charset="0"/>
              </a:rPr>
              <a:t> The network devices must time out access to the console port at 10 minutes or less of </a:t>
            </a:r>
            <a:r>
              <a:rPr lang="en-US" sz="2600" dirty="0" smtClean="0">
                <a:latin typeface="Candara" panose="020E0502030303020204" pitchFamily="34" charset="0"/>
              </a:rPr>
              <a:t>inactivity</a:t>
            </a:r>
          </a:p>
          <a:p>
            <a:pPr lvl="1"/>
            <a:r>
              <a:rPr lang="en-US" sz="2600" b="1" dirty="0" smtClean="0">
                <a:latin typeface="Candara" panose="020E0502030303020204" pitchFamily="34" charset="0"/>
              </a:rPr>
              <a:t>STIG ID</a:t>
            </a:r>
            <a:r>
              <a:rPr lang="en-US" sz="2600" dirty="0" smtClean="0">
                <a:latin typeface="Candara" panose="020E0502030303020204" pitchFamily="34" charset="0"/>
              </a:rPr>
              <a:t>: NET1624</a:t>
            </a:r>
          </a:p>
          <a:p>
            <a:pPr lvl="1"/>
            <a:r>
              <a:rPr lang="en-US" sz="2600" b="1" dirty="0" smtClean="0">
                <a:latin typeface="Candara" panose="020E0502030303020204" pitchFamily="34" charset="0"/>
              </a:rPr>
              <a:t>Severity</a:t>
            </a:r>
            <a:r>
              <a:rPr lang="en-US" sz="2600" dirty="0" smtClean="0">
                <a:latin typeface="Candara" panose="020E0502030303020204" pitchFamily="34" charset="0"/>
              </a:rPr>
              <a:t>: CAT II</a:t>
            </a: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688615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Discussion:</a:t>
            </a:r>
          </a:p>
          <a:p>
            <a:pPr lvl="1"/>
            <a:r>
              <a:rPr lang="en-US" sz="2600" dirty="0">
                <a:latin typeface="Candara" panose="020E0502030303020204" pitchFamily="34" charset="0"/>
              </a:rPr>
              <a:t>Terminating an idle session within a short time period reduces the window of opportunity for unauthorized personnel to take control of a management session enabled on the console or </a:t>
            </a:r>
            <a:r>
              <a:rPr lang="en-US" sz="2600" dirty="0" smtClean="0">
                <a:latin typeface="Candara" panose="020E0502030303020204" pitchFamily="34" charset="0"/>
              </a:rPr>
              <a:t>console…</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093879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Discussion…:</a:t>
            </a:r>
          </a:p>
          <a:p>
            <a:pPr lvl="1"/>
            <a:r>
              <a:rPr lang="en-US" sz="2600" dirty="0" smtClean="0">
                <a:latin typeface="Candara" panose="020E0502030303020204" pitchFamily="34" charset="0"/>
              </a:rPr>
              <a:t>port </a:t>
            </a:r>
            <a:r>
              <a:rPr lang="en-US" sz="2600" dirty="0">
                <a:latin typeface="Candara" panose="020E0502030303020204" pitchFamily="34" charset="0"/>
              </a:rPr>
              <a:t>that has been left unattended. In addition quickly terminating an idle session will also free up resources committed by the managed network device. Setting the timeout of the session to 10 </a:t>
            </a:r>
            <a:r>
              <a:rPr lang="en-US" sz="2600" dirty="0" smtClean="0">
                <a:latin typeface="Candara" panose="020E0502030303020204" pitchFamily="34" charset="0"/>
              </a:rPr>
              <a:t>minutes</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13127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Discussion…:</a:t>
            </a:r>
          </a:p>
          <a:p>
            <a:pPr lvl="1"/>
            <a:r>
              <a:rPr lang="en-US" sz="2600" dirty="0" smtClean="0">
                <a:latin typeface="Candara" panose="020E0502030303020204" pitchFamily="34" charset="0"/>
              </a:rPr>
              <a:t>or </a:t>
            </a:r>
            <a:r>
              <a:rPr lang="en-US" sz="2600" dirty="0">
                <a:latin typeface="Candara" panose="020E0502030303020204" pitchFamily="34" charset="0"/>
              </a:rPr>
              <a:t>less increases the level of protection afforded critical network </a:t>
            </a:r>
            <a:r>
              <a:rPr lang="en-US" sz="2600" dirty="0" smtClean="0">
                <a:latin typeface="Candara" panose="020E0502030303020204" pitchFamily="34" charset="0"/>
              </a:rPr>
              <a:t>components</a:t>
            </a: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85272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Check Content:</a:t>
            </a:r>
          </a:p>
          <a:p>
            <a:pPr lvl="1"/>
            <a:r>
              <a:rPr lang="en-US" sz="2600" dirty="0">
                <a:latin typeface="Candara" panose="020E0502030303020204" pitchFamily="34" charset="0"/>
              </a:rPr>
              <a:t>Review the configuration and verify a session using the console port will time out after 10 </a:t>
            </a:r>
            <a:r>
              <a:rPr lang="en-US" sz="2600" dirty="0" smtClean="0">
                <a:latin typeface="Candara" panose="020E0502030303020204" pitchFamily="34" charset="0"/>
              </a:rPr>
              <a:t>mins </a:t>
            </a:r>
            <a:r>
              <a:rPr lang="en-US" sz="2600" dirty="0">
                <a:latin typeface="Candara" panose="020E0502030303020204" pitchFamily="34" charset="0"/>
              </a:rPr>
              <a:t>or less of inactivity. </a:t>
            </a:r>
            <a:endParaRPr lang="en-US" sz="2600" dirty="0" smtClean="0">
              <a:latin typeface="Candara" panose="020E0502030303020204" pitchFamily="34" charset="0"/>
            </a:endParaRPr>
          </a:p>
          <a:p>
            <a:pPr lvl="1"/>
            <a:r>
              <a:rPr lang="en-US" sz="2600" dirty="0" smtClean="0">
                <a:latin typeface="Candara" panose="020E0502030303020204" pitchFamily="34" charset="0"/>
              </a:rPr>
              <a:t>If </a:t>
            </a:r>
            <a:r>
              <a:rPr lang="en-US" sz="2600" dirty="0">
                <a:latin typeface="Candara" panose="020E0502030303020204" pitchFamily="34" charset="0"/>
              </a:rPr>
              <a:t>console access is not configured to timeout at 10 minutes or less, this is a finding.</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000094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Fix Text:</a:t>
            </a:r>
          </a:p>
          <a:p>
            <a:pPr lvl="1"/>
            <a:r>
              <a:rPr lang="en-US" sz="2600" dirty="0">
                <a:latin typeface="Candara" panose="020E0502030303020204" pitchFamily="34" charset="0"/>
              </a:rPr>
              <a:t>Configure the timeout for idle console connection to 10 minutes or less.</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A Look At DISA </a:t>
            </a:r>
            <a:r>
              <a:rPr lang="en-US" sz="3200" b="1" smtClean="0">
                <a:solidFill>
                  <a:srgbClr val="002060"/>
                </a:solidFill>
                <a:latin typeface="Candara" panose="020E0502030303020204" pitchFamily="34" charset="0"/>
                <a:cs typeface="Arial"/>
              </a:rPr>
              <a:t>STIGs (4)</a:t>
            </a:r>
            <a:endParaRPr lang="en-US" sz="3200" dirty="0">
              <a:solidFill>
                <a:srgbClr val="002060"/>
              </a:solidFill>
              <a:latin typeface="Candara" panose="020E0502030303020204" pitchFamily="34" charset="0"/>
              <a:cs typeface="Arial"/>
            </a:endParaRPr>
          </a:p>
        </p:txBody>
      </p:sp>
      <p:sp>
        <p:nvSpPr>
          <p:cNvPr id="5" name="TextBox 2"/>
          <p:cNvSpPr txBox="1"/>
          <p:nvPr/>
        </p:nvSpPr>
        <p:spPr>
          <a:xfrm>
            <a:off x="1857374" y="5181927"/>
            <a:ext cx="128587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smtClean="0">
                <a:solidFill>
                  <a:srgbClr val="FF0000"/>
                </a:solidFill>
              </a:rPr>
              <a:t>END</a:t>
            </a:r>
            <a:endParaRPr lang="en-US" sz="2800" dirty="0">
              <a:solidFill>
                <a:srgbClr val="FF0000"/>
              </a:solidFill>
            </a:endParaRPr>
          </a:p>
        </p:txBody>
      </p:sp>
    </p:spTree>
    <p:extLst>
      <p:ext uri="{BB962C8B-B14F-4D97-AF65-F5344CB8AC3E}">
        <p14:creationId xmlns:p14="http://schemas.microsoft.com/office/powerpoint/2010/main" val="56617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11977</TotalTime>
  <Words>234</Words>
  <Application>Microsoft Office PowerPoint</Application>
  <PresentationFormat>On-screen Show (4:3)</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Candara</vt:lpstr>
      <vt:lpstr>Office Theme</vt:lpstr>
      <vt:lpstr>A Look At DISA STIGs (4)</vt:lpstr>
      <vt:lpstr>A Look At DISA STIGs (4)</vt:lpstr>
      <vt:lpstr>A Look At DISA STIGs (4)</vt:lpstr>
      <vt:lpstr>A Look At DISA STIGs (4)</vt:lpstr>
      <vt:lpstr>A Look At DISA STIGs (4)</vt:lpstr>
      <vt:lpstr>A Look At DISA STIGs (4)</vt:lpstr>
      <vt:lpstr>A Look At DISA STIGs (4)</vt:lpstr>
      <vt:lpstr>A Look At DISA STIGs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751</cp:revision>
  <dcterms:modified xsi:type="dcterms:W3CDTF">2017-07-10T12:43:03Z</dcterms:modified>
</cp:coreProperties>
</file>