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3" r:id="rId2"/>
    <p:sldId id="346" r:id="rId3"/>
    <p:sldId id="348" r:id="rId4"/>
    <p:sldId id="354" r:id="rId5"/>
    <p:sldId id="362" r:id="rId6"/>
    <p:sldId id="363" r:id="rId7"/>
    <p:sldId id="364" r:id="rId8"/>
    <p:sldId id="349" r:id="rId9"/>
    <p:sldId id="355" r:id="rId10"/>
    <p:sldId id="365" r:id="rId11"/>
    <p:sldId id="356" r:id="rId12"/>
    <p:sldId id="366" r:id="rId13"/>
    <p:sldId id="352" r:id="rId14"/>
    <p:sldId id="367" r:id="rId15"/>
    <p:sldId id="35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300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CIS Benchmarks case study (MS Internet Explorer 11)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IE Browser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Audit: </a:t>
            </a:r>
            <a:r>
              <a:rPr lang="en-US" sz="2800" b="1" dirty="0">
                <a:solidFill>
                  <a:schemeClr val="accent1"/>
                </a:solidFill>
              </a:rPr>
              <a:t>HKEY_LOCAL_MACHINE\Software\Policies\Microsoft\Internet Explorer\Restrictions\</a:t>
            </a:r>
            <a:r>
              <a:rPr lang="en-US" sz="2800" b="1" dirty="0" err="1">
                <a:solidFill>
                  <a:schemeClr val="accent1"/>
                </a:solidFill>
              </a:rPr>
              <a:t>NoExtensionManagement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IE Browser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2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Remediation: </a:t>
            </a:r>
            <a:r>
              <a:rPr lang="en-US" sz="2600" dirty="0">
                <a:latin typeface="Candara" panose="020E0502030303020204" pitchFamily="34" charset="0"/>
              </a:rPr>
              <a:t>To establish the recommended configuration via Group Policy, set the following UI path </a:t>
            </a:r>
            <a:r>
              <a:rPr lang="en-US" sz="2600" dirty="0" smtClean="0">
                <a:latin typeface="Candara" panose="020E0502030303020204" pitchFamily="34" charset="0"/>
              </a:rPr>
              <a:t>to </a:t>
            </a:r>
            <a:r>
              <a:rPr lang="en-US" sz="2600" dirty="0">
                <a:latin typeface="Candara" panose="020E0502030303020204" pitchFamily="34" charset="0"/>
              </a:rPr>
              <a:t>Not Configured.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IE Browser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4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Remediation: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Computer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Configuration\Administrative Templates\Windows Components\Internet Explorer\Do not allow users to enable or disable add-ons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IE Browser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4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Impact: </a:t>
            </a:r>
            <a:r>
              <a:rPr lang="en-US" sz="2600" dirty="0">
                <a:latin typeface="Candara" panose="020E0502030303020204" pitchFamily="34" charset="0"/>
              </a:rPr>
              <a:t>When the Do not allow users to enable or disable add-ons setting is enabled, users will not be able to enable or disable their own Internet Explorer add-ons. If your organization uses add-ons,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IE Browser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7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Impact: …this </a:t>
            </a:r>
            <a:r>
              <a:rPr lang="en-US" sz="2600" dirty="0">
                <a:latin typeface="Candara" panose="020E0502030303020204" pitchFamily="34" charset="0"/>
              </a:rPr>
              <a:t>configuration may affect their ability to work.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IE Browser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83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1.5 Configure 'Do not allow users to enable or disable add-ons' (Not 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Default Value</a:t>
            </a:r>
            <a:r>
              <a:rPr lang="en-US" sz="2600" smtClean="0">
                <a:latin typeface="Candara" panose="020E0502030303020204" pitchFamily="34" charset="0"/>
              </a:rPr>
              <a:t>: Disabled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IE Browser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62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IE Browser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January 12, 2014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178 pages PDF doc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76" y="1814979"/>
            <a:ext cx="7684538" cy="241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8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1.5 Configure 'Do not allow users to enable or disable add-ons' (Not Scored) </a:t>
            </a:r>
            <a:endParaRPr lang="en-US" sz="2600" i="1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Profile applicability: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Level 1 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IE Browser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4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1.5 Configure 'Do not allow users to enable or disable add-ons' (Not 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Description: </a:t>
            </a:r>
            <a:r>
              <a:rPr lang="en-US" sz="2600" dirty="0">
                <a:latin typeface="Candara" panose="020E0502030303020204" pitchFamily="34" charset="0"/>
              </a:rPr>
              <a:t>This policy setting allows you to manage whether users have the ability to allow or deny add-ons through Add-On Manager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IE Browser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0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51073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…Description: </a:t>
            </a:r>
            <a:r>
              <a:rPr lang="en-US" sz="2600" dirty="0" smtClean="0">
                <a:latin typeface="Candara" panose="020E0502030303020204" pitchFamily="34" charset="0"/>
              </a:rPr>
              <a:t>If </a:t>
            </a:r>
            <a:r>
              <a:rPr lang="en-US" sz="2600" dirty="0">
                <a:latin typeface="Candara" panose="020E0502030303020204" pitchFamily="34" charset="0"/>
              </a:rPr>
              <a:t>you enable this policy setting, users cannot enable or disable add-ons through Add-On Manager. The only exception occurs if an add-on has been specifically entered into the 'Add-On List' policy setting in such a way as to </a:t>
            </a:r>
            <a:r>
              <a:rPr lang="en-US" sz="2600" dirty="0" smtClean="0">
                <a:latin typeface="Candara" panose="020E0502030303020204" pitchFamily="34" charset="0"/>
              </a:rPr>
              <a:t>allow…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IE Browser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5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…Description: </a:t>
            </a:r>
            <a:r>
              <a:rPr lang="en-US" sz="2600" dirty="0" smtClean="0">
                <a:latin typeface="Candara" panose="020E0502030303020204" pitchFamily="34" charset="0"/>
              </a:rPr>
              <a:t>users </a:t>
            </a:r>
            <a:r>
              <a:rPr lang="en-US" sz="2600" dirty="0">
                <a:latin typeface="Candara" panose="020E0502030303020204" pitchFamily="34" charset="0"/>
              </a:rPr>
              <a:t>to continue to manage the add-on. In this case, the user can still manage the add-on through the Add-On Manager. If you disable or do not configure this policy setting, the appropriate controls in the </a:t>
            </a:r>
            <a:r>
              <a:rPr lang="en-US" sz="2600" dirty="0" smtClean="0">
                <a:latin typeface="Candara" panose="020E0502030303020204" pitchFamily="34" charset="0"/>
              </a:rPr>
              <a:t>Add-On…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IE Browser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28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…Description: </a:t>
            </a:r>
            <a:r>
              <a:rPr lang="en-US" sz="2600" dirty="0" smtClean="0">
                <a:latin typeface="Candara" panose="020E0502030303020204" pitchFamily="34" charset="0"/>
              </a:rPr>
              <a:t>Manager </a:t>
            </a:r>
            <a:r>
              <a:rPr lang="en-US" sz="2600" dirty="0">
                <a:latin typeface="Candara" panose="020E0502030303020204" pitchFamily="34" charset="0"/>
              </a:rPr>
              <a:t>will be available to the user. Configure this setting in a manner that is consistent with security and operational requirements of your organization. 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IE Browser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28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Rationale: </a:t>
            </a:r>
            <a:r>
              <a:rPr lang="en-US" sz="2600" dirty="0">
                <a:latin typeface="Candara" panose="020E0502030303020204" pitchFamily="34" charset="0"/>
              </a:rPr>
              <a:t>Users often choose to install add-ons that are not permitted by an organization's security policy. Such add-ons can pose a significant security and privacy risk to your network.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IE Browser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2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Audit: </a:t>
            </a:r>
            <a:r>
              <a:rPr lang="en-US" sz="2600" dirty="0">
                <a:latin typeface="Candara" panose="020E0502030303020204" pitchFamily="34" charset="0"/>
              </a:rPr>
              <a:t>Navigate to the UI Path articulated in the Remediation section and confirm it is set as prescribed. This group policy setting is backed by the following registry location: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IE Browser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0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12229</TotalTime>
  <Words>506</Words>
  <Application>Microsoft Office PowerPoint</Application>
  <PresentationFormat>On-screen Show (4:3)</PresentationFormat>
  <Paragraphs>72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Andalus</vt:lpstr>
      <vt:lpstr>Arial</vt:lpstr>
      <vt:lpstr>Calibri</vt:lpstr>
      <vt:lpstr>Candara</vt:lpstr>
      <vt:lpstr>Office Theme</vt:lpstr>
      <vt:lpstr>Case Study Security Hardening – IE Browser</vt:lpstr>
      <vt:lpstr>Case Study Security Hardening – IE Browser</vt:lpstr>
      <vt:lpstr>Case Study Security Hardening – IE Browser</vt:lpstr>
      <vt:lpstr>Case Study Security Hardening – IE Browser</vt:lpstr>
      <vt:lpstr>Case Study Security Hardening – IE Browser</vt:lpstr>
      <vt:lpstr>Case Study Security Hardening – IE Browser</vt:lpstr>
      <vt:lpstr>Case Study Security Hardening – IE Browser</vt:lpstr>
      <vt:lpstr>Case Study Security Hardening – IE Browser</vt:lpstr>
      <vt:lpstr>Case Study Security Hardening – IE Browser</vt:lpstr>
      <vt:lpstr>Case Study Security Hardening – IE Browser</vt:lpstr>
      <vt:lpstr>Case Study Security Hardening – IE Browser</vt:lpstr>
      <vt:lpstr>Case Study Security Hardening – IE Browser</vt:lpstr>
      <vt:lpstr>Case Study Security Hardening – IE Browser</vt:lpstr>
      <vt:lpstr>Case Study Security Hardening – IE Browser</vt:lpstr>
      <vt:lpstr>Case Study Security Hardening – IE Browser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739</cp:revision>
  <dcterms:modified xsi:type="dcterms:W3CDTF">2017-07-11T09:40:35Z</dcterms:modified>
</cp:coreProperties>
</file>