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45" r:id="rId2"/>
    <p:sldId id="347" r:id="rId3"/>
    <p:sldId id="348" r:id="rId4"/>
    <p:sldId id="362" r:id="rId5"/>
    <p:sldId id="349" r:id="rId6"/>
    <p:sldId id="363" r:id="rId7"/>
    <p:sldId id="352" r:id="rId8"/>
    <p:sldId id="353" r:id="rId9"/>
    <p:sldId id="35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09" autoAdjust="0"/>
    <p:restoredTop sz="94660"/>
  </p:normalViewPr>
  <p:slideViewPr>
    <p:cSldViewPr snapToGrid="0">
      <p:cViewPr varScale="1">
        <p:scale>
          <a:sx n="67" d="100"/>
          <a:sy n="67" d="100"/>
        </p:scale>
        <p:origin x="342" y="96"/>
      </p:cViewPr>
      <p:guideLst>
        <p:guide orient="horz" pos="816"/>
        <p:guide pos="2976"/>
        <p:guide pos="288"/>
        <p:guide orient="horz" pos="144"/>
        <p:guide orient="horz" pos="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11-Jul-17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11-Jul-17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11-Jul-17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11-Jul-17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11-Jul-17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11-Jul-17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11-Jul-17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Firewall STIG</a:t>
            </a:r>
          </a:p>
          <a:p>
            <a:r>
              <a:rPr lang="en-US" sz="2600" dirty="0" smtClean="0">
                <a:latin typeface="Candara" panose="020E0502030303020204" pitchFamily="34" charset="0"/>
              </a:rPr>
              <a:t>DISA, Release 22</a:t>
            </a:r>
          </a:p>
          <a:p>
            <a:pPr lvl="1"/>
            <a:r>
              <a:rPr lang="en-US" sz="2600" dirty="0" smtClean="0">
                <a:latin typeface="Candara" panose="020E0502030303020204" pitchFamily="34" charset="0"/>
              </a:rPr>
              <a:t>28 April, 2017</a:t>
            </a: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Security Hardening – Case Study</a:t>
            </a:r>
            <a:r>
              <a:rPr lang="en-US" sz="3200" b="1" dirty="0">
                <a:solidFill>
                  <a:srgbClr val="002060"/>
                </a:solidFill>
                <a:latin typeface="Candara" panose="020E0502030303020204" pitchFamily="34" charset="0"/>
                <a:cs typeface="Arial"/>
              </a:rPr>
              <a:t> </a:t>
            </a:r>
            <a:r>
              <a:rPr lang="en-US" sz="3200" b="1" dirty="0" smtClean="0">
                <a:solidFill>
                  <a:srgbClr val="002060"/>
                </a:solidFill>
                <a:latin typeface="Candara" panose="020E0502030303020204" pitchFamily="34" charset="0"/>
                <a:cs typeface="Arial"/>
              </a:rPr>
              <a:t>-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5183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
        <p:nvSpPr>
          <p:cNvPr id="4" name="TextBox 3"/>
          <p:cNvSpPr txBox="1"/>
          <p:nvPr/>
        </p:nvSpPr>
        <p:spPr>
          <a:xfrm>
            <a:off x="2724561" y="1330234"/>
            <a:ext cx="3972947" cy="584775"/>
          </a:xfrm>
          <a:prstGeom prst="rect">
            <a:avLst/>
          </a:prstGeom>
          <a:noFill/>
        </p:spPr>
        <p:txBody>
          <a:bodyPr wrap="none" rtlCol="0">
            <a:spAutoFit/>
          </a:bodyPr>
          <a:lstStyle/>
          <a:p>
            <a:r>
              <a:rPr lang="en-US" sz="3200" dirty="0" smtClean="0"/>
              <a:t>STIGVIEWER WINDOW</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652" y="1915010"/>
            <a:ext cx="7598156" cy="314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462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General Information:</a:t>
            </a:r>
          </a:p>
          <a:p>
            <a:pPr lvl="1"/>
            <a:r>
              <a:rPr lang="en-US" sz="2600" b="1" dirty="0" smtClean="0">
                <a:latin typeface="Candara" panose="020E0502030303020204" pitchFamily="34" charset="0"/>
              </a:rPr>
              <a:t>Rule Title :</a:t>
            </a:r>
            <a:r>
              <a:rPr lang="en-US" sz="2600" dirty="0">
                <a:latin typeface="Candara" panose="020E0502030303020204" pitchFamily="34" charset="0"/>
              </a:rPr>
              <a:t> The device must be configured to protect the network against denial of service attacks such as Ping of Death, TCP SYN floods, etc.</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62857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General Information:</a:t>
            </a:r>
          </a:p>
          <a:p>
            <a:pPr lvl="1"/>
            <a:r>
              <a:rPr lang="en-US" sz="2600" b="1" dirty="0" err="1" smtClean="0">
                <a:latin typeface="Candara" panose="020E0502030303020204" pitchFamily="34" charset="0"/>
              </a:rPr>
              <a:t>Vuln</a:t>
            </a:r>
            <a:r>
              <a:rPr lang="en-US" sz="2600" b="1" dirty="0" smtClean="0">
                <a:latin typeface="Candara" panose="020E0502030303020204" pitchFamily="34" charset="0"/>
              </a:rPr>
              <a:t> ID: </a:t>
            </a:r>
            <a:r>
              <a:rPr lang="en-US" sz="2600" dirty="0" smtClean="0">
                <a:latin typeface="Candara" panose="020E0502030303020204" pitchFamily="34" charset="0"/>
              </a:rPr>
              <a:t>V-3156</a:t>
            </a:r>
            <a:endParaRPr lang="en-US" sz="2600" b="1" dirty="0" smtClean="0">
              <a:latin typeface="Candara" panose="020E0502030303020204" pitchFamily="34" charset="0"/>
            </a:endParaRPr>
          </a:p>
          <a:p>
            <a:pPr lvl="1"/>
            <a:r>
              <a:rPr lang="en-US" sz="2600" b="1" dirty="0" smtClean="0">
                <a:latin typeface="Candara" panose="020E0502030303020204" pitchFamily="34" charset="0"/>
              </a:rPr>
              <a:t>STIG ID</a:t>
            </a:r>
            <a:r>
              <a:rPr lang="en-US" sz="2600" dirty="0" smtClean="0">
                <a:latin typeface="Candara" panose="020E0502030303020204" pitchFamily="34" charset="0"/>
              </a:rPr>
              <a:t>: NET0375</a:t>
            </a:r>
          </a:p>
          <a:p>
            <a:pPr lvl="1"/>
            <a:r>
              <a:rPr lang="en-US" sz="2600" b="1" dirty="0" smtClean="0">
                <a:latin typeface="Candara" panose="020E0502030303020204" pitchFamily="34" charset="0"/>
              </a:rPr>
              <a:t>Severity</a:t>
            </a:r>
            <a:r>
              <a:rPr lang="en-US" sz="2600" dirty="0" smtClean="0">
                <a:latin typeface="Candara" panose="020E0502030303020204" pitchFamily="34" charset="0"/>
              </a:rPr>
              <a:t>: CAT II</a:t>
            </a: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9672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Discussion:</a:t>
            </a:r>
          </a:p>
          <a:p>
            <a:pPr lvl="1"/>
            <a:r>
              <a:rPr lang="en-US" sz="2600" dirty="0">
                <a:latin typeface="Candara" panose="020E0502030303020204" pitchFamily="34" charset="0"/>
              </a:rPr>
              <a:t>A SYN-flood attack is a denial-of-service attack where the attacker sends a huge amount of please-start-a-connection packets and then nothing else. This causes the device being attacked to be overloaded with </a:t>
            </a:r>
            <a:r>
              <a:rPr lang="en-US" sz="2600" dirty="0" smtClean="0">
                <a:latin typeface="Candara" panose="020E0502030303020204" pitchFamily="34" charset="0"/>
              </a:rPr>
              <a:t>the..</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31503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…Discussion:</a:t>
            </a:r>
          </a:p>
          <a:p>
            <a:pPr lvl="1"/>
            <a:r>
              <a:rPr lang="en-US" sz="2600" dirty="0">
                <a:latin typeface="Candara" panose="020E0502030303020204" pitchFamily="34" charset="0"/>
              </a:rPr>
              <a:t>…open sessions and eventually crash. </a:t>
            </a:r>
            <a:endParaRPr lang="en-US" sz="2600" dirty="0" smtClean="0">
              <a:latin typeface="Candara" panose="020E0502030303020204" pitchFamily="34" charset="0"/>
            </a:endParaRPr>
          </a:p>
          <a:p>
            <a:pPr lvl="1"/>
            <a:r>
              <a:rPr lang="en-US" sz="2600" dirty="0" smtClean="0">
                <a:latin typeface="Candara" panose="020E0502030303020204" pitchFamily="34" charset="0"/>
              </a:rPr>
              <a:t>A </a:t>
            </a:r>
            <a:r>
              <a:rPr lang="en-US" sz="2600" dirty="0">
                <a:latin typeface="Candara" panose="020E0502030303020204" pitchFamily="34" charset="0"/>
              </a:rPr>
              <a:t>ping sweep (also known as an ICMP sweep) is a basic network scanning technique used to determine which of a range of IP addresses map to live hosts (</a:t>
            </a:r>
            <a:r>
              <a:rPr lang="en-US" sz="2600" dirty="0" smtClean="0">
                <a:latin typeface="Candara" panose="020E0502030303020204" pitchFamily="34" charset="0"/>
              </a:rPr>
              <a:t>computers</a:t>
            </a:r>
            <a:r>
              <a:rPr lang="en-US" sz="2600" dirty="0">
                <a:latin typeface="Candara" panose="020E0502030303020204" pitchFamily="34" charset="0"/>
              </a:rPr>
              <a:t>)</a:t>
            </a: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487911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779623" cy="4980233"/>
          </a:xfrm>
        </p:spPr>
        <p:txBody>
          <a:bodyPr>
            <a:noAutofit/>
          </a:bodyPr>
          <a:lstStyle/>
          <a:p>
            <a:r>
              <a:rPr lang="en-US" sz="2600" b="1" dirty="0" smtClean="0">
                <a:latin typeface="Candara" panose="020E0502030303020204" pitchFamily="34" charset="0"/>
              </a:rPr>
              <a:t>Check Content:</a:t>
            </a:r>
          </a:p>
          <a:p>
            <a:pPr lvl="1"/>
            <a:r>
              <a:rPr lang="en-US" sz="2600" dirty="0">
                <a:latin typeface="Candara" panose="020E0502030303020204" pitchFamily="34" charset="0"/>
              </a:rPr>
              <a:t>Review the device configurations to determine if denial of service attacks guarded against. </a:t>
            </a:r>
            <a:endParaRPr lang="en-US" sz="2600" dirty="0" smtClean="0">
              <a:latin typeface="Candara" panose="020E0502030303020204" pitchFamily="34" charset="0"/>
            </a:endParaRPr>
          </a:p>
          <a:p>
            <a:pPr lvl="1"/>
            <a:r>
              <a:rPr lang="en-US" sz="2600" dirty="0" smtClean="0">
                <a:latin typeface="Candara" panose="020E0502030303020204" pitchFamily="34" charset="0"/>
              </a:rPr>
              <a:t>If </a:t>
            </a:r>
            <a:r>
              <a:rPr lang="en-US" sz="2600" dirty="0">
                <a:latin typeface="Candara" panose="020E0502030303020204" pitchFamily="34" charset="0"/>
              </a:rPr>
              <a:t>the device is not configured to mitigate denial of service attacks, this is a finding.</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373182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Fix Text:</a:t>
            </a:r>
          </a:p>
          <a:p>
            <a:pPr lvl="1"/>
            <a:r>
              <a:rPr lang="en-US" sz="2600" dirty="0">
                <a:latin typeface="Candara" panose="020E0502030303020204" pitchFamily="34" charset="0"/>
              </a:rPr>
              <a:t>If the firewall support SYN-flood or ping sweep protection then enable these features. If the firewall does not support these features, enable the security features on the router to protect the network from these attacks.</a:t>
            </a:r>
            <a:br>
              <a:rPr lang="en-US" sz="2600" dirty="0">
                <a:latin typeface="Candara" panose="020E0502030303020204" pitchFamily="34" charset="0"/>
              </a:rPr>
            </a:br>
            <a:endParaRPr lang="en-US" sz="2600" b="1" dirty="0" smtClean="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a:t>
            </a:r>
            <a:r>
              <a:rPr lang="en-US" sz="3200" b="1" dirty="0"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7003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CCI (Control Correlation Identifier):</a:t>
            </a:r>
          </a:p>
          <a:p>
            <a:pPr lvl="1"/>
            <a:r>
              <a:rPr lang="en-US" sz="2600" dirty="0" smtClean="0">
                <a:latin typeface="Candara" panose="020E0502030303020204" pitchFamily="34" charset="0"/>
              </a:rPr>
              <a:t>(</a:t>
            </a:r>
            <a:r>
              <a:rPr lang="en-US" sz="2600" dirty="0" err="1" smtClean="0">
                <a:latin typeface="Candara" panose="020E0502030303020204" pitchFamily="34" charset="0"/>
              </a:rPr>
              <a:t>Misc</a:t>
            </a:r>
            <a:r>
              <a:rPr lang="en-US" sz="2600" dirty="0" smtClean="0">
                <a:latin typeface="Candara" panose="020E0502030303020204" pitchFamily="34" charset="0"/>
              </a:rPr>
              <a:t> info)</a:t>
            </a: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a:t>
            </a:r>
            <a:r>
              <a:rPr lang="en-US" sz="3200" b="1">
                <a:solidFill>
                  <a:srgbClr val="002060"/>
                </a:solidFill>
                <a:latin typeface="Candara" panose="020E0502030303020204" pitchFamily="34" charset="0"/>
                <a:cs typeface="Arial"/>
              </a:rPr>
              <a:t>- </a:t>
            </a:r>
            <a:r>
              <a:rPr lang="en-US" sz="3200" b="1" smtClean="0">
                <a:solidFill>
                  <a:srgbClr val="002060"/>
                </a:solidFill>
                <a:latin typeface="Candara" panose="020E0502030303020204" pitchFamily="34" charset="0"/>
                <a:cs typeface="Arial"/>
              </a:rPr>
              <a:t>FW</a:t>
            </a:r>
            <a:endParaRPr lang="en-US" sz="3200" dirty="0">
              <a:solidFill>
                <a:srgbClr val="002060"/>
              </a:solidFill>
              <a:latin typeface="Candara" panose="020E0502030303020204" pitchFamily="34" charset="0"/>
              <a:cs typeface="Arial"/>
            </a:endParaRPr>
          </a:p>
        </p:txBody>
      </p:sp>
      <p:sp>
        <p:nvSpPr>
          <p:cNvPr id="5" name="TextBox 2"/>
          <p:cNvSpPr txBox="1"/>
          <p:nvPr/>
        </p:nvSpPr>
        <p:spPr>
          <a:xfrm>
            <a:off x="2078832" y="4796165"/>
            <a:ext cx="175736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smtClean="0">
                <a:solidFill>
                  <a:srgbClr val="FF0000"/>
                </a:solidFill>
              </a:rPr>
              <a:t>END</a:t>
            </a:r>
            <a:endParaRPr lang="en-US" sz="2800" b="1" dirty="0">
              <a:solidFill>
                <a:srgbClr val="FF0000"/>
              </a:solidFill>
            </a:endParaRPr>
          </a:p>
        </p:txBody>
      </p:sp>
    </p:spTree>
    <p:extLst>
      <p:ext uri="{BB962C8B-B14F-4D97-AF65-F5344CB8AC3E}">
        <p14:creationId xmlns:p14="http://schemas.microsoft.com/office/powerpoint/2010/main" val="3964107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12271</TotalTime>
  <Words>255</Words>
  <Application>Microsoft Office PowerPoint</Application>
  <PresentationFormat>On-screen Show (4:3)</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Candara</vt:lpstr>
      <vt:lpstr>Office Theme</vt:lpstr>
      <vt:lpstr>Security Hardening – Case Study - FW</vt:lpstr>
      <vt:lpstr>Security Hardening – Case Study - FW</vt:lpstr>
      <vt:lpstr>Security Hardening – Case Study - FW</vt:lpstr>
      <vt:lpstr>Security Hardening – Case Study - FW</vt:lpstr>
      <vt:lpstr>Security Hardening – Case Study - FW</vt:lpstr>
      <vt:lpstr>Security Hardening – Case Study - FW</vt:lpstr>
      <vt:lpstr>Security Hardening – Case Study - FW</vt:lpstr>
      <vt:lpstr>Security Hardening – Case Study - FW</vt:lpstr>
      <vt:lpstr>Security Hardening – Case Study - FW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811</cp:revision>
  <dcterms:modified xsi:type="dcterms:W3CDTF">2017-07-11T09:59:02Z</dcterms:modified>
</cp:coreProperties>
</file>