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3" r:id="rId2"/>
    <p:sldId id="346" r:id="rId3"/>
    <p:sldId id="348" r:id="rId4"/>
    <p:sldId id="354" r:id="rId5"/>
    <p:sldId id="349" r:id="rId6"/>
    <p:sldId id="355" r:id="rId7"/>
    <p:sldId id="356" r:id="rId8"/>
    <p:sldId id="359" r:id="rId9"/>
    <p:sldId id="360" r:id="rId10"/>
    <p:sldId id="361" r:id="rId11"/>
    <p:sldId id="35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09" autoAdjust="0"/>
    <p:restoredTop sz="94660"/>
  </p:normalViewPr>
  <p:slideViewPr>
    <p:cSldViewPr snapToGrid="0">
      <p:cViewPr varScale="1">
        <p:scale>
          <a:sx n="67" d="100"/>
          <a:sy n="67" d="100"/>
        </p:scale>
        <p:origin x="342" y="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11-Jul-17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11-Jul-17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11-Jul-17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CIS Benchmarks case study (Cisco IOS 15)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For Cisco routers running IOS 15M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Cisco IOS 15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7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3.3.2.2 Set '</a:t>
            </a:r>
            <a:r>
              <a:rPr lang="en-US" sz="2600" i="1" dirty="0" err="1">
                <a:latin typeface="Candara" panose="020E0502030303020204" pitchFamily="34" charset="0"/>
              </a:rPr>
              <a:t>ip</a:t>
            </a:r>
            <a:r>
              <a:rPr lang="en-US" sz="2600" i="1" dirty="0">
                <a:latin typeface="Candara" panose="020E0502030303020204" pitchFamily="34" charset="0"/>
              </a:rPr>
              <a:t> </a:t>
            </a:r>
            <a:r>
              <a:rPr lang="en-US" sz="2600" i="1" dirty="0" err="1">
                <a:latin typeface="Candara" panose="020E0502030303020204" pitchFamily="34" charset="0"/>
              </a:rPr>
              <a:t>ospf</a:t>
            </a:r>
            <a:r>
              <a:rPr lang="en-US" sz="2600" i="1" dirty="0">
                <a:latin typeface="Candara" panose="020E0502030303020204" pitchFamily="34" charset="0"/>
              </a:rPr>
              <a:t> message-digest-key md5' (Scored) 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</a:rPr>
              <a:t>Impact: </a:t>
            </a:r>
            <a:r>
              <a:rPr lang="en-US" sz="2600" dirty="0" smtClean="0">
                <a:latin typeface="Candara" panose="020E0502030303020204" pitchFamily="34" charset="0"/>
              </a:rPr>
              <a:t>…Configuring </a:t>
            </a:r>
            <a:r>
              <a:rPr lang="en-US" sz="2600" dirty="0">
                <a:latin typeface="Candara" panose="020E0502030303020204" pitchFamily="34" charset="0"/>
              </a:rPr>
              <a:t>the proper interface(s) for '</a:t>
            </a:r>
            <a:r>
              <a:rPr lang="en-US" sz="2600" dirty="0" err="1">
                <a:latin typeface="Candara" panose="020E0502030303020204" pitchFamily="34" charset="0"/>
              </a:rPr>
              <a:t>ip</a:t>
            </a:r>
            <a:r>
              <a:rPr lang="en-US" sz="2600" dirty="0">
                <a:latin typeface="Candara" panose="020E0502030303020204" pitchFamily="34" charset="0"/>
              </a:rPr>
              <a:t> </a:t>
            </a:r>
            <a:r>
              <a:rPr lang="en-US" sz="2600" dirty="0" err="1">
                <a:latin typeface="Candara" panose="020E0502030303020204" pitchFamily="34" charset="0"/>
              </a:rPr>
              <a:t>ospf</a:t>
            </a:r>
            <a:r>
              <a:rPr lang="en-US" sz="2600" dirty="0">
                <a:latin typeface="Candara" panose="020E0502030303020204" pitchFamily="34" charset="0"/>
              </a:rPr>
              <a:t> message-digest-key md5' enforces these policies by restricting exchanges between network devices. 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Cisco IOS 15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45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3.3.2.2 Set '</a:t>
            </a:r>
            <a:r>
              <a:rPr lang="en-US" sz="2600" i="1" dirty="0" err="1">
                <a:latin typeface="Candara" panose="020E0502030303020204" pitchFamily="34" charset="0"/>
              </a:rPr>
              <a:t>ip</a:t>
            </a:r>
            <a:r>
              <a:rPr lang="en-US" sz="2600" i="1" dirty="0">
                <a:latin typeface="Candara" panose="020E0502030303020204" pitchFamily="34" charset="0"/>
              </a:rPr>
              <a:t> </a:t>
            </a:r>
            <a:r>
              <a:rPr lang="en-US" sz="2600" i="1" dirty="0" err="1">
                <a:latin typeface="Candara" panose="020E0502030303020204" pitchFamily="34" charset="0"/>
              </a:rPr>
              <a:t>ospf</a:t>
            </a:r>
            <a:r>
              <a:rPr lang="en-US" sz="2600" i="1" dirty="0">
                <a:latin typeface="Candara" panose="020E0502030303020204" pitchFamily="34" charset="0"/>
              </a:rPr>
              <a:t> message-digest-key md5' (Scored) 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</a:rPr>
              <a:t>Default Value: </a:t>
            </a:r>
            <a:r>
              <a:rPr lang="en-US" sz="2600" dirty="0" smtClean="0">
                <a:latin typeface="Candara" panose="020E0502030303020204" pitchFamily="34" charset="0"/>
              </a:rPr>
              <a:t>Not set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Cisco IOS 15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993107" y="4796165"/>
            <a:ext cx="1757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rgbClr val="FF0000"/>
                </a:solidFill>
              </a:rPr>
              <a:t>END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24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Cisco IOS 15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June 30, 2015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151 pages PDF doc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10" y="1719618"/>
            <a:ext cx="7558088" cy="228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8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3.3.2.2 Set '</a:t>
            </a:r>
            <a:r>
              <a:rPr lang="en-US" sz="2600" i="1" dirty="0" err="1">
                <a:latin typeface="Candara" panose="020E0502030303020204" pitchFamily="34" charset="0"/>
              </a:rPr>
              <a:t>ip</a:t>
            </a:r>
            <a:r>
              <a:rPr lang="en-US" sz="2600" i="1" dirty="0">
                <a:latin typeface="Candara" panose="020E0502030303020204" pitchFamily="34" charset="0"/>
              </a:rPr>
              <a:t> </a:t>
            </a:r>
            <a:r>
              <a:rPr lang="en-US" sz="2600" i="1" dirty="0" err="1">
                <a:latin typeface="Candara" panose="020E0502030303020204" pitchFamily="34" charset="0"/>
              </a:rPr>
              <a:t>ospf</a:t>
            </a:r>
            <a:r>
              <a:rPr lang="en-US" sz="2600" i="1" dirty="0">
                <a:latin typeface="Candara" panose="020E0502030303020204" pitchFamily="34" charset="0"/>
              </a:rPr>
              <a:t> message-digest-key md5' (Scored) </a:t>
            </a:r>
            <a:endParaRPr lang="en-US" sz="2600" i="1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  <a:cs typeface="Andalus" panose="02020603050405020304" pitchFamily="18" charset="-78"/>
              </a:rPr>
              <a:t>Profile applicability: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Level 2</a:t>
            </a:r>
            <a:endParaRPr lang="en-US" sz="2600" dirty="0" smtClean="0">
              <a:latin typeface="Candara" panose="020E0502030303020204" pitchFamily="34" charset="0"/>
              <a:cs typeface="Andalus" panose="02020603050405020304" pitchFamily="18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Cisco IOS 15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940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3.3.2.2 Set '</a:t>
            </a:r>
            <a:r>
              <a:rPr lang="en-US" sz="2600" i="1" dirty="0" err="1">
                <a:latin typeface="Candara" panose="020E0502030303020204" pitchFamily="34" charset="0"/>
              </a:rPr>
              <a:t>ip</a:t>
            </a:r>
            <a:r>
              <a:rPr lang="en-US" sz="2600" i="1" dirty="0">
                <a:latin typeface="Candara" panose="020E0502030303020204" pitchFamily="34" charset="0"/>
              </a:rPr>
              <a:t> </a:t>
            </a:r>
            <a:r>
              <a:rPr lang="en-US" sz="2600" i="1" dirty="0" err="1">
                <a:latin typeface="Candara" panose="020E0502030303020204" pitchFamily="34" charset="0"/>
              </a:rPr>
              <a:t>ospf</a:t>
            </a:r>
            <a:r>
              <a:rPr lang="en-US" sz="2600" i="1" dirty="0">
                <a:latin typeface="Candara" panose="020E0502030303020204" pitchFamily="34" charset="0"/>
              </a:rPr>
              <a:t> message-digest-key md5' (Scored) 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  <a:cs typeface="Andalus" panose="02020603050405020304" pitchFamily="18" charset="-78"/>
              </a:rPr>
              <a:t>Description: </a:t>
            </a:r>
            <a:r>
              <a:rPr lang="en-US" sz="2600" dirty="0">
                <a:latin typeface="Candara" panose="020E0502030303020204" pitchFamily="34" charset="0"/>
              </a:rPr>
              <a:t>Enable Open Shortest Path First (OSPF) Message Digest 5 (MD5) authentication. </a:t>
            </a:r>
            <a:endParaRPr lang="en-US" sz="2600" dirty="0" smtClean="0">
              <a:latin typeface="Candara" panose="020E0502030303020204" pitchFamily="34" charset="0"/>
              <a:cs typeface="Andalus" panose="02020603050405020304" pitchFamily="18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Cisco IOS 15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607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3.3.2.2 Set '</a:t>
            </a:r>
            <a:r>
              <a:rPr lang="en-US" sz="2600" i="1" dirty="0" err="1">
                <a:latin typeface="Candara" panose="020E0502030303020204" pitchFamily="34" charset="0"/>
              </a:rPr>
              <a:t>ip</a:t>
            </a:r>
            <a:r>
              <a:rPr lang="en-US" sz="2600" i="1" dirty="0">
                <a:latin typeface="Candara" panose="020E0502030303020204" pitchFamily="34" charset="0"/>
              </a:rPr>
              <a:t> </a:t>
            </a:r>
            <a:r>
              <a:rPr lang="en-US" sz="2600" i="1" dirty="0" err="1">
                <a:latin typeface="Candara" panose="020E0502030303020204" pitchFamily="34" charset="0"/>
              </a:rPr>
              <a:t>ospf</a:t>
            </a:r>
            <a:r>
              <a:rPr lang="en-US" sz="2600" i="1" dirty="0">
                <a:latin typeface="Candara" panose="020E0502030303020204" pitchFamily="34" charset="0"/>
              </a:rPr>
              <a:t> message-digest-key md5' (Scored) 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</a:rPr>
              <a:t>Rationale: </a:t>
            </a:r>
            <a:r>
              <a:rPr lang="en-US" sz="2600" dirty="0">
                <a:latin typeface="Candara" panose="020E0502030303020204" pitchFamily="34" charset="0"/>
              </a:rPr>
              <a:t>This is part of the OSPF authentication setup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Cisco IOS 15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329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3.3.2.2 Set '</a:t>
            </a:r>
            <a:r>
              <a:rPr lang="en-US" sz="2600" i="1" dirty="0" err="1">
                <a:latin typeface="Candara" panose="020E0502030303020204" pitchFamily="34" charset="0"/>
              </a:rPr>
              <a:t>ip</a:t>
            </a:r>
            <a:r>
              <a:rPr lang="en-US" sz="2600" i="1" dirty="0">
                <a:latin typeface="Candara" panose="020E0502030303020204" pitchFamily="34" charset="0"/>
              </a:rPr>
              <a:t> </a:t>
            </a:r>
            <a:r>
              <a:rPr lang="en-US" sz="2600" i="1" dirty="0" err="1">
                <a:latin typeface="Candara" panose="020E0502030303020204" pitchFamily="34" charset="0"/>
              </a:rPr>
              <a:t>ospf</a:t>
            </a:r>
            <a:r>
              <a:rPr lang="en-US" sz="2600" i="1" dirty="0">
                <a:latin typeface="Candara" panose="020E0502030303020204" pitchFamily="34" charset="0"/>
              </a:rPr>
              <a:t> message-digest-key md5' (Scored) 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</a:rPr>
              <a:t>Audit: </a:t>
            </a:r>
            <a:r>
              <a:rPr lang="en-US" sz="2600" dirty="0">
                <a:latin typeface="Candara" panose="020E0502030303020204" pitchFamily="34" charset="0"/>
              </a:rPr>
              <a:t>Verify the appropriate md5 key is defined on the appropriate interface(s) 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457200" lvl="1" indent="0">
              <a:buNone/>
            </a:pPr>
            <a:r>
              <a:rPr lang="en-US" sz="2600" b="1" dirty="0" err="1">
                <a:solidFill>
                  <a:schemeClr val="accent1"/>
                </a:solidFill>
                <a:latin typeface="Candara" panose="020E0502030303020204" pitchFamily="34" charset="0"/>
              </a:rPr>
              <a:t>hostname#sh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 run </a:t>
            </a:r>
            <a:r>
              <a:rPr lang="en-US" sz="2600" b="1" dirty="0" err="1">
                <a:solidFill>
                  <a:schemeClr val="accent1"/>
                </a:solidFill>
                <a:latin typeface="Candara" panose="020E0502030303020204" pitchFamily="34" charset="0"/>
              </a:rPr>
              <a:t>int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 {</a:t>
            </a:r>
            <a:r>
              <a:rPr lang="en-US" sz="2600" b="1" i="1" dirty="0">
                <a:solidFill>
                  <a:schemeClr val="accent1"/>
                </a:solidFill>
                <a:latin typeface="Candara" panose="020E0502030303020204" pitchFamily="34" charset="0"/>
              </a:rPr>
              <a:t>interface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} 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Cisco IOS 15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80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3.3.2.2 Set '</a:t>
            </a:r>
            <a:r>
              <a:rPr lang="en-US" sz="2600" i="1" dirty="0" err="1">
                <a:latin typeface="Candara" panose="020E0502030303020204" pitchFamily="34" charset="0"/>
              </a:rPr>
              <a:t>ip</a:t>
            </a:r>
            <a:r>
              <a:rPr lang="en-US" sz="2600" i="1" dirty="0">
                <a:latin typeface="Candara" panose="020E0502030303020204" pitchFamily="34" charset="0"/>
              </a:rPr>
              <a:t> </a:t>
            </a:r>
            <a:r>
              <a:rPr lang="en-US" sz="2600" i="1" dirty="0" err="1">
                <a:latin typeface="Candara" panose="020E0502030303020204" pitchFamily="34" charset="0"/>
              </a:rPr>
              <a:t>ospf</a:t>
            </a:r>
            <a:r>
              <a:rPr lang="en-US" sz="2600" i="1" dirty="0">
                <a:latin typeface="Candara" panose="020E0502030303020204" pitchFamily="34" charset="0"/>
              </a:rPr>
              <a:t> message-digest-key md5' (Scored) 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</a:rPr>
              <a:t>Remediation: C</a:t>
            </a:r>
            <a:r>
              <a:rPr lang="en-US" sz="2600" dirty="0" smtClean="0">
                <a:latin typeface="Candara" panose="020E0502030303020204" pitchFamily="34" charset="0"/>
              </a:rPr>
              <a:t>onfigure </a:t>
            </a:r>
            <a:r>
              <a:rPr lang="en-US" sz="2600" dirty="0">
                <a:latin typeface="Candara" panose="020E0502030303020204" pitchFamily="34" charset="0"/>
              </a:rPr>
              <a:t>the appropriate interface(s) for Message Digest authentication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Cisco IOS 15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246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3.3.2.2 Set '</a:t>
            </a:r>
            <a:r>
              <a:rPr lang="en-US" sz="2600" i="1" dirty="0" err="1">
                <a:latin typeface="Candara" panose="020E0502030303020204" pitchFamily="34" charset="0"/>
              </a:rPr>
              <a:t>ip</a:t>
            </a:r>
            <a:r>
              <a:rPr lang="en-US" sz="2600" i="1" dirty="0">
                <a:latin typeface="Candara" panose="020E0502030303020204" pitchFamily="34" charset="0"/>
              </a:rPr>
              <a:t> </a:t>
            </a:r>
            <a:r>
              <a:rPr lang="en-US" sz="2600" i="1" dirty="0" err="1">
                <a:latin typeface="Candara" panose="020E0502030303020204" pitchFamily="34" charset="0"/>
              </a:rPr>
              <a:t>ospf</a:t>
            </a:r>
            <a:r>
              <a:rPr lang="en-US" sz="2600" i="1" dirty="0">
                <a:latin typeface="Candara" panose="020E0502030303020204" pitchFamily="34" charset="0"/>
              </a:rPr>
              <a:t> message-digest-key md5' (Scored) 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</a:rPr>
              <a:t>Remediation:…</a:t>
            </a:r>
          </a:p>
          <a:p>
            <a:pPr marL="457200" lvl="1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hostname(</a:t>
            </a:r>
            <a:r>
              <a:rPr lang="en-US" sz="2600" b="1" dirty="0" err="1" smtClean="0">
                <a:solidFill>
                  <a:schemeClr val="accent1"/>
                </a:solidFill>
                <a:latin typeface="Candara" panose="020E0502030303020204" pitchFamily="34" charset="0"/>
              </a:rPr>
              <a:t>config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)#interface {</a:t>
            </a:r>
            <a:r>
              <a:rPr lang="en-US" sz="2600" b="1" i="1" dirty="0" err="1">
                <a:solidFill>
                  <a:schemeClr val="accent1"/>
                </a:solidFill>
                <a:latin typeface="Candara" panose="020E0502030303020204" pitchFamily="34" charset="0"/>
              </a:rPr>
              <a:t>interface_name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} hostname(</a:t>
            </a:r>
            <a:r>
              <a:rPr lang="en-US" sz="2600" b="1" dirty="0" err="1">
                <a:solidFill>
                  <a:schemeClr val="accent1"/>
                </a:solidFill>
                <a:latin typeface="Candara" panose="020E0502030303020204" pitchFamily="34" charset="0"/>
              </a:rPr>
              <a:t>config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-if)#</a:t>
            </a:r>
            <a:r>
              <a:rPr lang="en-US" sz="2600" b="1" dirty="0" err="1">
                <a:solidFill>
                  <a:schemeClr val="accent1"/>
                </a:solidFill>
                <a:latin typeface="Candara" panose="020E0502030303020204" pitchFamily="34" charset="0"/>
              </a:rPr>
              <a:t>ip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 </a:t>
            </a:r>
            <a:r>
              <a:rPr lang="en-US" sz="2600" b="1" dirty="0" err="1">
                <a:solidFill>
                  <a:schemeClr val="accent1"/>
                </a:solidFill>
                <a:latin typeface="Candara" panose="020E0502030303020204" pitchFamily="34" charset="0"/>
              </a:rPr>
              <a:t>ospf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 message-digest-key {</a:t>
            </a:r>
            <a:r>
              <a:rPr lang="en-US" sz="2600" b="1" i="1" dirty="0">
                <a:solidFill>
                  <a:schemeClr val="accent1"/>
                </a:solidFill>
                <a:latin typeface="Candara" panose="020E0502030303020204" pitchFamily="34" charset="0"/>
              </a:rPr>
              <a:t>ospf_md5_key-id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} md5 {</a:t>
            </a:r>
            <a:r>
              <a:rPr lang="en-US" sz="2600" b="1" i="1" dirty="0">
                <a:solidFill>
                  <a:schemeClr val="accent1"/>
                </a:solidFill>
                <a:latin typeface="Candara" panose="020E0502030303020204" pitchFamily="34" charset="0"/>
              </a:rPr>
              <a:t>ospf_md5_key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} 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Cisco IOS 15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07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3.3.2.2 Set '</a:t>
            </a:r>
            <a:r>
              <a:rPr lang="en-US" sz="2600" i="1" dirty="0" err="1">
                <a:latin typeface="Candara" panose="020E0502030303020204" pitchFamily="34" charset="0"/>
              </a:rPr>
              <a:t>ip</a:t>
            </a:r>
            <a:r>
              <a:rPr lang="en-US" sz="2600" i="1" dirty="0">
                <a:latin typeface="Candara" panose="020E0502030303020204" pitchFamily="34" charset="0"/>
              </a:rPr>
              <a:t> </a:t>
            </a:r>
            <a:r>
              <a:rPr lang="en-US" sz="2600" i="1" dirty="0" err="1">
                <a:latin typeface="Candara" panose="020E0502030303020204" pitchFamily="34" charset="0"/>
              </a:rPr>
              <a:t>ospf</a:t>
            </a:r>
            <a:r>
              <a:rPr lang="en-US" sz="2600" i="1" dirty="0">
                <a:latin typeface="Candara" panose="020E0502030303020204" pitchFamily="34" charset="0"/>
              </a:rPr>
              <a:t> message-digest-key md5' (Scored) 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</a:rPr>
              <a:t>Impact: </a:t>
            </a:r>
            <a:r>
              <a:rPr lang="en-US" sz="2600" dirty="0">
                <a:latin typeface="Candara" panose="020E0502030303020204" pitchFamily="34" charset="0"/>
              </a:rPr>
              <a:t>Organizations should plan and implement enterprise security policies that require rigorous authentication methods for routing </a:t>
            </a:r>
            <a:r>
              <a:rPr lang="en-US" sz="2600" dirty="0" smtClean="0">
                <a:latin typeface="Candara" panose="020E0502030303020204" pitchFamily="34" charset="0"/>
              </a:rPr>
              <a:t>protocols…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Cisco IOS 15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710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12262</TotalTime>
  <Words>356</Words>
  <Application>Microsoft Office PowerPoint</Application>
  <PresentationFormat>On-screen Show (4:3)</PresentationFormat>
  <Paragraphs>66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Andalus</vt:lpstr>
      <vt:lpstr>Arial</vt:lpstr>
      <vt:lpstr>Calibri</vt:lpstr>
      <vt:lpstr>Candara</vt:lpstr>
      <vt:lpstr>Office Theme</vt:lpstr>
      <vt:lpstr>Case Study Security Hardening – Cisco IOS 15</vt:lpstr>
      <vt:lpstr>Case Study Security Hardening – Cisco IOS 15</vt:lpstr>
      <vt:lpstr>Case Study Security Hardening – Cisco IOS 15</vt:lpstr>
      <vt:lpstr>Case Study Security Hardening – Cisco IOS 15</vt:lpstr>
      <vt:lpstr>Case Study Security Hardening – Cisco IOS 15</vt:lpstr>
      <vt:lpstr>Case Study Security Hardening – Cisco IOS 15</vt:lpstr>
      <vt:lpstr>Case Study Security Hardening – Cisco IOS 15</vt:lpstr>
      <vt:lpstr>Case Study Security Hardening – Cisco IOS 15</vt:lpstr>
      <vt:lpstr>Case Study Security Hardening – Cisco IOS 15</vt:lpstr>
      <vt:lpstr>Case Study Security Hardening – Cisco IOS 15</vt:lpstr>
      <vt:lpstr>Case Study Security Hardening – Cisco IOS 15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745</cp:revision>
  <dcterms:modified xsi:type="dcterms:W3CDTF">2017-07-11T09:44:31Z</dcterms:modified>
</cp:coreProperties>
</file>