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3" r:id="rId2"/>
    <p:sldId id="346" r:id="rId3"/>
    <p:sldId id="348" r:id="rId4"/>
    <p:sldId id="354" r:id="rId5"/>
    <p:sldId id="362" r:id="rId6"/>
    <p:sldId id="369" r:id="rId7"/>
    <p:sldId id="349" r:id="rId8"/>
    <p:sldId id="363" r:id="rId9"/>
    <p:sldId id="364" r:id="rId10"/>
    <p:sldId id="355" r:id="rId11"/>
    <p:sldId id="366" r:id="rId12"/>
    <p:sldId id="356" r:id="rId13"/>
    <p:sldId id="3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03" autoAdjust="0"/>
    <p:restoredTop sz="94660"/>
  </p:normalViewPr>
  <p:slideViewPr>
    <p:cSldViewPr snapToGrid="0">
      <p:cViewPr varScale="1">
        <p:scale>
          <a:sx n="67" d="100"/>
          <a:sy n="67" d="100"/>
        </p:scale>
        <p:origin x="498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11-Jul-17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11-Jul-17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ws.amazon.com/IAM/latest/UserGuide/id_credentials_mfa_enable_virtual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ocs.aws.amazon.com/IAM/latest/UserGuide/id_credentials_mfa_enable_physical.html#enable-hw-mfa-for-roo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CIS Benchmarks case study (Cloud – Amazon Web Services Foundations)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Cloud AWS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51073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Audit: </a:t>
            </a:r>
            <a:r>
              <a:rPr lang="en-US" sz="2600" dirty="0">
                <a:latin typeface="Candara" panose="020E0502030303020204" pitchFamily="34" charset="0"/>
              </a:rPr>
              <a:t>Perform the following to determine if the root account has a hardware MFA setup: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1. Run the following command to list all virtual MFA devices: </a:t>
            </a:r>
          </a:p>
          <a:p>
            <a:pPr marL="0" indent="0">
              <a:buNone/>
            </a:pPr>
            <a:r>
              <a:rPr lang="en-US" sz="2600" b="1" dirty="0" err="1" smtClean="0">
                <a:solidFill>
                  <a:schemeClr val="accent1"/>
                </a:solidFill>
                <a:latin typeface="Candara" panose="020E0502030303020204" pitchFamily="34" charset="0"/>
              </a:rPr>
              <a:t>aws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 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iam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 list-virtual-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mfa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-devices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Cloud AWS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80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Audit: …</a:t>
            </a: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2. If the output contains one MFA with the following Serial Number, it means the MFA is virtual, not hardware and the account is not compliant with this recommendation: 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"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SerialNumber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": "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arn:aws:iam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::</a:t>
            </a:r>
            <a:r>
              <a:rPr lang="en-US" sz="2600" b="1" i="1" dirty="0">
                <a:solidFill>
                  <a:schemeClr val="accent1"/>
                </a:solidFill>
                <a:latin typeface="Candara" panose="020E0502030303020204" pitchFamily="34" charset="0"/>
              </a:rPr>
              <a:t>&lt;</a:t>
            </a:r>
            <a:r>
              <a:rPr lang="en-US" sz="2600" b="1" i="1" dirty="0" err="1">
                <a:solidFill>
                  <a:schemeClr val="accent1"/>
                </a:solidFill>
                <a:latin typeface="Candara" panose="020E0502030303020204" pitchFamily="34" charset="0"/>
              </a:rPr>
              <a:t>aws_account_number</a:t>
            </a:r>
            <a:r>
              <a:rPr lang="en-US" sz="2600" b="1" i="1" dirty="0">
                <a:solidFill>
                  <a:schemeClr val="accent1"/>
                </a:solidFill>
                <a:latin typeface="Candara" panose="020E0502030303020204" pitchFamily="34" charset="0"/>
              </a:rPr>
              <a:t>&gt;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: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mfa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/root-account-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mfa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-device"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Cloud AWS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653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Remediation: </a:t>
            </a:r>
            <a:r>
              <a:rPr lang="en-US" sz="2600" dirty="0" smtClean="0">
                <a:latin typeface="Candara" panose="020E0502030303020204" pitchFamily="34" charset="0"/>
              </a:rPr>
              <a:t>[8 step process…check the benchmark]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Cloud AWS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24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References:</a:t>
            </a:r>
            <a:endParaRPr lang="en-US" sz="2600" dirty="0">
              <a:latin typeface="Candara" panose="020E0502030303020204" pitchFamily="34" charset="0"/>
            </a:endParaRPr>
          </a:p>
          <a:p>
            <a:pPr lvl="1"/>
            <a:r>
              <a:rPr lang="en-US" sz="2600" dirty="0">
                <a:latin typeface="Candara" panose="020E0502030303020204" pitchFamily="34" charset="0"/>
                <a:hlinkClick r:id="rId3"/>
              </a:rPr>
              <a:t>http://</a:t>
            </a:r>
            <a:r>
              <a:rPr lang="en-US" sz="2600" dirty="0" smtClean="0">
                <a:latin typeface="Candara" panose="020E0502030303020204" pitchFamily="34" charset="0"/>
                <a:hlinkClick r:id="rId3"/>
              </a:rPr>
              <a:t>docs.aws.amazon.com/IAM/latest/UserGuide/id_credentials_mfa_enable_virtual.html</a:t>
            </a:r>
            <a:r>
              <a:rPr lang="en-US" sz="2600" dirty="0" smtClean="0">
                <a:latin typeface="Candara" panose="020E0502030303020204" pitchFamily="34" charset="0"/>
              </a:rPr>
              <a:t>  </a:t>
            </a:r>
            <a:endParaRPr lang="en-US" sz="2600" dirty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  <a:hlinkClick r:id="rId4"/>
              </a:rPr>
              <a:t>http</a:t>
            </a:r>
            <a:r>
              <a:rPr lang="en-US" sz="2600" dirty="0">
                <a:latin typeface="Candara" panose="020E0502030303020204" pitchFamily="34" charset="0"/>
                <a:hlinkClick r:id="rId4"/>
              </a:rPr>
              <a:t>://</a:t>
            </a:r>
            <a:r>
              <a:rPr lang="en-US" sz="2600" dirty="0" smtClean="0">
                <a:latin typeface="Candara" panose="020E0502030303020204" pitchFamily="34" charset="0"/>
                <a:hlinkClick r:id="rId4"/>
              </a:rPr>
              <a:t>docs.aws.amazon.com/IAM/latest/UserGuide/id_credentials_mfa_enable_physical.html#enable-hw-mfa-for-root</a:t>
            </a:r>
            <a:r>
              <a:rPr lang="en-US" sz="2600" dirty="0" smtClean="0">
                <a:latin typeface="Candara" panose="020E0502030303020204" pitchFamily="34" charset="0"/>
              </a:rPr>
              <a:t>  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Cloud AWS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2107407" y="5053340"/>
            <a:ext cx="1757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FF0000"/>
                </a:solidFill>
              </a:rPr>
              <a:t>END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1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Cloud AWS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November 29, 2016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148 pages PDF doc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92" y="1581222"/>
            <a:ext cx="6925815" cy="2710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8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1.14 Ensure hardware MFA is enabled for the "root" account (Scored) </a:t>
            </a:r>
            <a:endParaRPr lang="en-US" sz="2600" i="1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Profile applicability: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Level 2</a:t>
            </a:r>
            <a:endParaRPr lang="en-US" sz="2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Cloud AWS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4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1.14 Ensure hardware MFA is enabled for the "root" account (Scored) 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  <a:cs typeface="Andalus" panose="02020603050405020304" pitchFamily="18" charset="-78"/>
              </a:rPr>
              <a:t>Description: </a:t>
            </a:r>
            <a:r>
              <a:rPr lang="en-US" sz="2600" dirty="0">
                <a:latin typeface="Candara" panose="020E0502030303020204" pitchFamily="34" charset="0"/>
              </a:rPr>
              <a:t>The root account is the most privileged user in an AWS account. MFA adds an extra layer of protection on top of a user name and </a:t>
            </a:r>
            <a:r>
              <a:rPr lang="en-US" sz="2600" dirty="0" smtClean="0">
                <a:latin typeface="Candara" panose="020E0502030303020204" pitchFamily="34" charset="0"/>
              </a:rPr>
              <a:t>password</a:t>
            </a:r>
            <a:r>
              <a:rPr lang="en-US" sz="2600" dirty="0">
                <a:latin typeface="Candara" panose="020E0502030303020204" pitchFamily="34" charset="0"/>
              </a:rPr>
              <a:t>;</a:t>
            </a:r>
            <a:endParaRPr lang="en-US" sz="2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Cloud AWS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0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1.14 Ensure hardware MFA is enabled for the "root" account (Scored) 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  <a:cs typeface="Andalus" panose="02020603050405020304" pitchFamily="18" charset="-78"/>
              </a:rPr>
              <a:t>Description: …</a:t>
            </a:r>
            <a:r>
              <a:rPr lang="en-US" sz="2600" dirty="0">
                <a:latin typeface="Candara" panose="020E0502030303020204" pitchFamily="34" charset="0"/>
              </a:rPr>
              <a:t>With MFA enabled, when a user signs in to an AWS website, they will be prompted for their user name and password as well as for an </a:t>
            </a:r>
            <a:r>
              <a:rPr lang="en-US" sz="2600" dirty="0" smtClean="0">
                <a:latin typeface="Candara" panose="020E0502030303020204" pitchFamily="34" charset="0"/>
              </a:rPr>
              <a:t>authentication…</a:t>
            </a:r>
            <a:endParaRPr lang="en-US" sz="2600" dirty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Cloud AWS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02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1.14 Ensure hardware MFA is enabled for the "root" account (Scored) 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  <a:cs typeface="Andalus" panose="02020603050405020304" pitchFamily="18" charset="-78"/>
              </a:rPr>
              <a:t>Description: …</a:t>
            </a:r>
            <a:r>
              <a:rPr lang="en-US" sz="2600" dirty="0">
                <a:latin typeface="Candara" panose="020E0502030303020204" pitchFamily="34" charset="0"/>
              </a:rPr>
              <a:t>code from their AWS MFA device. For Level 2, it is recommended that the root account be protected with a hardware MFA. </a:t>
            </a:r>
            <a:endParaRPr lang="en-US" sz="2600" dirty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Cloud AWS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385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Rationale: 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A hardware MFA has a smaller attack surface than a virtual MFA. For example, a hardware MFA does not suffer the attack surface introduced by the mobile smartphone on which a virtual MFA </a:t>
            </a:r>
            <a:r>
              <a:rPr lang="en-US" sz="2600" dirty="0" smtClean="0">
                <a:latin typeface="Candara" panose="020E0502030303020204" pitchFamily="34" charset="0"/>
              </a:rPr>
              <a:t>resides;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Cloud AWS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329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Rationale: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</a:t>
            </a:r>
            <a:r>
              <a:rPr lang="en-US" sz="2600" b="1" dirty="0">
                <a:latin typeface="Candara" panose="020E0502030303020204" pitchFamily="34" charset="0"/>
              </a:rPr>
              <a:t>Note</a:t>
            </a:r>
            <a:r>
              <a:rPr lang="en-US" sz="2600" dirty="0">
                <a:latin typeface="Candara" panose="020E0502030303020204" pitchFamily="34" charset="0"/>
              </a:rPr>
              <a:t>: Using hardware MFA for many, many AWS accounts may create a logistical device management issue. If this is the case, consider implementing this Level 2 </a:t>
            </a:r>
            <a:r>
              <a:rPr lang="en-US" sz="2600" dirty="0" smtClean="0">
                <a:latin typeface="Candara" panose="020E0502030303020204" pitchFamily="34" charset="0"/>
              </a:rPr>
              <a:t>recommendation…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Cloud AWS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621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Rationale: 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…selectively to the highest security AWS accounts and the Level 1 recommendation applied to the remaining accounts.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Cloud AWS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621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12310</TotalTime>
  <Words>487</Words>
  <Application>Microsoft Office PowerPoint</Application>
  <PresentationFormat>On-screen Show (4:3)</PresentationFormat>
  <Paragraphs>75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Andalus</vt:lpstr>
      <vt:lpstr>Arial</vt:lpstr>
      <vt:lpstr>Calibri</vt:lpstr>
      <vt:lpstr>Candara</vt:lpstr>
      <vt:lpstr>Office Theme</vt:lpstr>
      <vt:lpstr>Case Study Security Hardening – Cloud AWS</vt:lpstr>
      <vt:lpstr>Case Study Security Hardening – Cloud AWS</vt:lpstr>
      <vt:lpstr>Case Study Security Hardening – Cloud AWS</vt:lpstr>
      <vt:lpstr>Case Study Security Hardening – Cloud AWS</vt:lpstr>
      <vt:lpstr>Case Study Security Hardening – Cloud AWS</vt:lpstr>
      <vt:lpstr>Case Study Security Hardening – Cloud AWS</vt:lpstr>
      <vt:lpstr>Case Study Security Hardening – Cloud AWS</vt:lpstr>
      <vt:lpstr>Case Study Security Hardening – Cloud AWS</vt:lpstr>
      <vt:lpstr>Case Study Security Hardening – Cloud AWS</vt:lpstr>
      <vt:lpstr>Case Study Security Hardening – Cloud AWS</vt:lpstr>
      <vt:lpstr>Case Study Security Hardening – Cloud AWS</vt:lpstr>
      <vt:lpstr>Case Study Security Hardening – Cloud AWS</vt:lpstr>
      <vt:lpstr>Case Study Security Hardening – Cloud AWS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751</cp:revision>
  <dcterms:modified xsi:type="dcterms:W3CDTF">2017-07-11T09:47:23Z</dcterms:modified>
</cp:coreProperties>
</file>