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99" r:id="rId2"/>
    <p:sldId id="400" r:id="rId3"/>
    <p:sldId id="384" r:id="rId4"/>
    <p:sldId id="385" r:id="rId5"/>
    <p:sldId id="389" r:id="rId6"/>
    <p:sldId id="390" r:id="rId7"/>
    <p:sldId id="395" r:id="rId8"/>
    <p:sldId id="391" r:id="rId9"/>
    <p:sldId id="392" r:id="rId10"/>
    <p:sldId id="396" r:id="rId11"/>
    <p:sldId id="393" r:id="rId12"/>
    <p:sldId id="394" r:id="rId13"/>
    <p:sldId id="397" r:id="rId14"/>
    <p:sldId id="39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420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Software Assurance Maturity Model (SAMM) developed by OWASP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A guide to building security into software development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96 page PDF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Fundamentals-SAMM-2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88257" y="5589731"/>
            <a:ext cx="34597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http://www.opensamm.org/downloads/SAMM-1.0.pdf</a:t>
            </a:r>
          </a:p>
        </p:txBody>
      </p:sp>
    </p:spTree>
    <p:extLst>
      <p:ext uri="{BB962C8B-B14F-4D97-AF65-F5344CB8AC3E}">
        <p14:creationId xmlns:p14="http://schemas.microsoft.com/office/powerpoint/2010/main" val="23149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Fundamentals-SAMM-2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34" y="1360292"/>
            <a:ext cx="7697838" cy="322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latin typeface="Candara" panose="020E0502030303020204" pitchFamily="34" charset="0"/>
              </a:rPr>
              <a:t>Secure Architecture: 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F</a:t>
            </a:r>
            <a:r>
              <a:rPr lang="en-US" sz="2600" dirty="0" smtClean="0">
                <a:latin typeface="Candara" panose="020E0502030303020204" pitchFamily="34" charset="0"/>
              </a:rPr>
              <a:t>ocused </a:t>
            </a:r>
            <a:r>
              <a:rPr lang="en-US" sz="2600" dirty="0">
                <a:latin typeface="Candara" panose="020E0502030303020204" pitchFamily="34" charset="0"/>
              </a:rPr>
              <a:t>on proactive steps for an organization to design </a:t>
            </a:r>
            <a:r>
              <a:rPr lang="en-US" sz="2600" dirty="0" smtClean="0">
                <a:latin typeface="Candara" panose="020E0502030303020204" pitchFamily="34" charset="0"/>
              </a:rPr>
              <a:t>and build </a:t>
            </a:r>
            <a:r>
              <a:rPr lang="en-US" sz="2600" dirty="0">
                <a:latin typeface="Candara" panose="020E0502030303020204" pitchFamily="34" charset="0"/>
              </a:rPr>
              <a:t>secure software by </a:t>
            </a:r>
            <a:r>
              <a:rPr lang="en-US" sz="2600" dirty="0" smtClean="0">
                <a:latin typeface="Candara" panose="020E0502030303020204" pitchFamily="34" charset="0"/>
              </a:rPr>
              <a:t>default</a:t>
            </a:r>
            <a:endParaRPr lang="en-US" sz="2600" b="1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Fundamentals-SAMM-2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02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latin typeface="Candara" panose="020E0502030303020204" pitchFamily="34" charset="0"/>
              </a:rPr>
              <a:t>Secure Architecture</a:t>
            </a:r>
            <a:r>
              <a:rPr lang="en-US" sz="2600" b="1" dirty="0" smtClean="0">
                <a:latin typeface="Candara" panose="020E0502030303020204" pitchFamily="34" charset="0"/>
              </a:rPr>
              <a:t>:</a:t>
            </a:r>
            <a:endParaRPr lang="en-US" sz="2600" b="1" dirty="0" smtClean="0">
              <a:latin typeface="Candara" panose="020E0502030303020204" pitchFamily="34" charset="0"/>
            </a:endParaRPr>
          </a:p>
          <a:p>
            <a:pPr lvl="1"/>
            <a:r>
              <a:rPr lang="en-US" sz="2800" dirty="0"/>
              <a:t>By enhancing the software design process with reusable services and components, the overall security risk from software development can be dramatically reduced.</a:t>
            </a:r>
            <a:endParaRPr lang="en-US" sz="8000" b="1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Fundamentals-SAMM-2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02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Fundamentals-SAMM-2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80" y="1450426"/>
            <a:ext cx="7544597" cy="3719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13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792811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SAMM is an excellent model for software security and we look at the verification and deployment phases as part of testing and validation (future module)…</a:t>
            </a:r>
            <a:endParaRPr lang="en-US" sz="2600" b="1" dirty="0" smtClean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Fundamentals-SAMM-2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3767" y="57730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5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Fundamentals-SAMM-2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578" y="1419367"/>
            <a:ext cx="3360508" cy="92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2" y="2544922"/>
            <a:ext cx="7741953" cy="245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51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Fundamentals-SAMM-2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72" y="1733266"/>
            <a:ext cx="7805486" cy="3313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4237893" y="2795955"/>
            <a:ext cx="4246554" cy="2549768"/>
          </a:xfrm>
          <a:prstGeom prst="roundRect">
            <a:avLst/>
          </a:prstGeom>
          <a:noFill/>
          <a:ln w="57150">
            <a:prstDash val="dash"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4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OWASP Software Assurance Maturity Model (SAMM)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</a:rPr>
              <a:t>Construction Phase: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Security Requirements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Threat Assessment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Secure Architecture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Fundamentals-SAMM-2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55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latin typeface="Candara" panose="020E0502030303020204" pitchFamily="34" charset="0"/>
              </a:rPr>
              <a:t>Security Requirements: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F</a:t>
            </a:r>
            <a:r>
              <a:rPr lang="en-US" sz="2600" dirty="0" smtClean="0">
                <a:latin typeface="Candara" panose="020E0502030303020204" pitchFamily="34" charset="0"/>
              </a:rPr>
              <a:t>ocused </a:t>
            </a:r>
            <a:r>
              <a:rPr lang="en-US" sz="2600" dirty="0">
                <a:latin typeface="Candara" panose="020E0502030303020204" pitchFamily="34" charset="0"/>
              </a:rPr>
              <a:t>on proactively specifying the expected </a:t>
            </a:r>
            <a:r>
              <a:rPr lang="en-US" sz="2600" dirty="0" smtClean="0">
                <a:latin typeface="Candara" panose="020E0502030303020204" pitchFamily="34" charset="0"/>
              </a:rPr>
              <a:t>behavior of </a:t>
            </a:r>
            <a:r>
              <a:rPr lang="en-US" sz="2600" dirty="0">
                <a:latin typeface="Candara" panose="020E0502030303020204" pitchFamily="34" charset="0"/>
              </a:rPr>
              <a:t>software with respect to </a:t>
            </a:r>
            <a:r>
              <a:rPr lang="en-US" sz="2600" dirty="0" smtClean="0">
                <a:latin typeface="Candara" panose="020E0502030303020204" pitchFamily="34" charset="0"/>
              </a:rPr>
              <a:t>security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Fundamentals-SAMM-2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8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7802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latin typeface="Candara" panose="020E0502030303020204" pitchFamily="34" charset="0"/>
              </a:rPr>
              <a:t>Security Requirements:</a:t>
            </a:r>
            <a:endParaRPr lang="en-US" sz="2600" b="1" dirty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</a:t>
            </a:r>
            <a:r>
              <a:rPr lang="en-US" sz="2600" dirty="0">
                <a:latin typeface="Candara" panose="020E0502030303020204" pitchFamily="34" charset="0"/>
              </a:rPr>
              <a:t>Through addition of analysis activities at the project level, security requirements are initially gathered based on the high-level business purpose of the software</a:t>
            </a:r>
          </a:p>
          <a:p>
            <a:pPr marL="914400" lvl="1" indent="-457200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Fundamentals-SAMM-2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8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Fundamentals-SAMM-2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05" y="1487247"/>
            <a:ext cx="7470271" cy="315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92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latin typeface="Candara" panose="020E0502030303020204" pitchFamily="34" charset="0"/>
              </a:rPr>
              <a:t>Threat Assessment: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C</a:t>
            </a:r>
            <a:r>
              <a:rPr lang="en-US" sz="2600" dirty="0" smtClean="0">
                <a:latin typeface="Candara" panose="020E0502030303020204" pitchFamily="34" charset="0"/>
              </a:rPr>
              <a:t>entered </a:t>
            </a:r>
            <a:r>
              <a:rPr lang="en-US" sz="2600" dirty="0">
                <a:latin typeface="Candara" panose="020E0502030303020204" pitchFamily="34" charset="0"/>
              </a:rPr>
              <a:t>on identification and understanding the </a:t>
            </a:r>
            <a:r>
              <a:rPr lang="en-US" sz="2600" dirty="0" smtClean="0">
                <a:latin typeface="Candara" panose="020E0502030303020204" pitchFamily="34" charset="0"/>
              </a:rPr>
              <a:t>project-level risks </a:t>
            </a:r>
            <a:r>
              <a:rPr lang="en-US" sz="2600" dirty="0">
                <a:latin typeface="Candara" panose="020E0502030303020204" pitchFamily="34" charset="0"/>
              </a:rPr>
              <a:t>based on the functionality of the software being developed and characteristics of the </a:t>
            </a:r>
            <a:r>
              <a:rPr lang="en-US" sz="2600" dirty="0" smtClean="0">
                <a:latin typeface="Candara" panose="020E0502030303020204" pitchFamily="34" charset="0"/>
              </a:rPr>
              <a:t>runtime environment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Fundamentals-SAMM-2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805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latin typeface="Candara" panose="020E0502030303020204" pitchFamily="34" charset="0"/>
              </a:rPr>
              <a:t>Threat Assessment: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</a:t>
            </a:r>
            <a:r>
              <a:rPr lang="en-US" sz="2600" dirty="0">
                <a:latin typeface="Candara" panose="020E0502030303020204" pitchFamily="34" charset="0"/>
              </a:rPr>
              <a:t>From details about threats and likely attacks against each project, the organization as </a:t>
            </a:r>
            <a:r>
              <a:rPr lang="en-US" sz="2600" dirty="0" smtClean="0">
                <a:latin typeface="Candara" panose="020E0502030303020204" pitchFamily="34" charset="0"/>
              </a:rPr>
              <a:t>a whole </a:t>
            </a:r>
            <a:r>
              <a:rPr lang="en-US" sz="2600" dirty="0">
                <a:latin typeface="Candara" panose="020E0502030303020204" pitchFamily="34" charset="0"/>
              </a:rPr>
              <a:t>operates more effectively through better decisions about prioritization of initiatives for security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Fundamentals-SAMM-2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805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18473</TotalTime>
  <Words>286</Words>
  <Application>Microsoft Office PowerPoint</Application>
  <PresentationFormat>On-screen Show (4:3)</PresentationFormat>
  <Paragraphs>64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Candara</vt:lpstr>
      <vt:lpstr>Office Theme</vt:lpstr>
      <vt:lpstr>Software Security Fundamentals-SAMM-2</vt:lpstr>
      <vt:lpstr>Software Security Fundamentals-SAMM-2</vt:lpstr>
      <vt:lpstr>Software Security Fundamentals-SAMM-2</vt:lpstr>
      <vt:lpstr>Software Security Fundamentals-SAMM-2</vt:lpstr>
      <vt:lpstr>Software Security Fundamentals-SAMM-2</vt:lpstr>
      <vt:lpstr>Software Security Fundamentals-SAMM-2</vt:lpstr>
      <vt:lpstr>Software Security Fundamentals-SAMM-2</vt:lpstr>
      <vt:lpstr>Software Security Fundamentals-SAMM-2</vt:lpstr>
      <vt:lpstr>Software Security Fundamentals-SAMM-2</vt:lpstr>
      <vt:lpstr>Software Security Fundamentals-SAMM-2</vt:lpstr>
      <vt:lpstr>Software Security Fundamentals-SAMM-2</vt:lpstr>
      <vt:lpstr>Software Security Fundamentals-SAMM-2</vt:lpstr>
      <vt:lpstr>Software Security Fundamentals-SAMM-2</vt:lpstr>
      <vt:lpstr>Software Security Fundamentals-SAMM-2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1556</cp:revision>
  <cp:lastPrinted>2017-07-15T17:14:51Z</cp:lastPrinted>
  <dcterms:modified xsi:type="dcterms:W3CDTF">2017-07-31T10:45:57Z</dcterms:modified>
</cp:coreProperties>
</file>