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83" r:id="rId2"/>
    <p:sldId id="384" r:id="rId3"/>
    <p:sldId id="385" r:id="rId4"/>
    <p:sldId id="386" r:id="rId5"/>
    <p:sldId id="387" r:id="rId6"/>
    <p:sldId id="388" r:id="rId7"/>
    <p:sldId id="389" r:id="rId8"/>
    <p:sldId id="39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326" autoAdjust="0"/>
    <p:restoredTop sz="94660"/>
  </p:normalViewPr>
  <p:slideViewPr>
    <p:cSldViewPr snapToGrid="0">
      <p:cViewPr varScale="1">
        <p:scale>
          <a:sx n="55" d="100"/>
          <a:sy n="55" d="100"/>
        </p:scale>
        <p:origin x="90" y="420"/>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10/21/2017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10/21/2017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10/21/2017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10/21/2017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10/21/2017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10/21/2017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wasp.org/index.php/.NET_Security_Cheat_She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722473" cy="4980233"/>
          </a:xfrm>
        </p:spPr>
        <p:txBody>
          <a:bodyPr>
            <a:noAutofit/>
          </a:bodyPr>
          <a:lstStyle/>
          <a:p>
            <a:r>
              <a:rPr lang="en-US" sz="2600" dirty="0" smtClean="0">
                <a:latin typeface="Candara" panose="020E0502030303020204" pitchFamily="34" charset="0"/>
                <a:cs typeface="Arial"/>
              </a:rPr>
              <a:t>OWASP ASP.NET Cheat Sheet</a:t>
            </a:r>
          </a:p>
          <a:p>
            <a:r>
              <a:rPr lang="en-US" sz="2600" dirty="0">
                <a:latin typeface="Candara" panose="020E0502030303020204" pitchFamily="34" charset="0"/>
                <a:cs typeface="Arial"/>
                <a:hlinkClick r:id="rId3"/>
              </a:rPr>
              <a:t>https://www.owasp.org/index.php/.</a:t>
            </a:r>
            <a:r>
              <a:rPr lang="en-US" sz="2600" dirty="0" smtClean="0">
                <a:latin typeface="Candara" panose="020E0502030303020204" pitchFamily="34" charset="0"/>
                <a:cs typeface="Arial"/>
                <a:hlinkClick r:id="rId3"/>
              </a:rPr>
              <a:t>NET_Security_Cheat_Sheet</a:t>
            </a:r>
            <a:r>
              <a:rPr lang="en-US" sz="2600" dirty="0" smtClean="0">
                <a:latin typeface="Candara" panose="020E0502030303020204" pitchFamily="34" charset="0"/>
                <a:cs typeface="Arial"/>
              </a:rPr>
              <a:t> </a:t>
            </a: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ASP.NET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.NET Framework Guidance</a:t>
            </a:r>
          </a:p>
          <a:p>
            <a:r>
              <a:rPr lang="en-US" sz="2600" dirty="0" smtClean="0">
                <a:latin typeface="Candara" panose="020E0502030303020204" pitchFamily="34" charset="0"/>
                <a:cs typeface="Arial"/>
              </a:rPr>
              <a:t>ASP.NET Web Forms Guidance</a:t>
            </a:r>
          </a:p>
          <a:p>
            <a:r>
              <a:rPr lang="en-US" sz="2600" dirty="0" smtClean="0">
                <a:latin typeface="Candara" panose="020E0502030303020204" pitchFamily="34" charset="0"/>
                <a:cs typeface="Arial"/>
              </a:rPr>
              <a:t>ASP.NET MVC Framework Guidance</a:t>
            </a:r>
          </a:p>
          <a:p>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ASP.NET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952467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.NET Framework Guidance</a:t>
            </a:r>
          </a:p>
          <a:p>
            <a:pPr lvl="1"/>
            <a:r>
              <a:rPr lang="en-US" sz="2600" b="1" dirty="0" smtClean="0">
                <a:solidFill>
                  <a:schemeClr val="accent1"/>
                </a:solidFill>
                <a:latin typeface="Candara" panose="020E0502030303020204" pitchFamily="34" charset="0"/>
                <a:cs typeface="Arial"/>
              </a:rPr>
              <a:t>Data access</a:t>
            </a:r>
          </a:p>
          <a:p>
            <a:pPr lvl="1"/>
            <a:r>
              <a:rPr lang="en-US" sz="2600" dirty="0" smtClean="0">
                <a:latin typeface="Candara" panose="020E0502030303020204" pitchFamily="34" charset="0"/>
                <a:cs typeface="Arial"/>
              </a:rPr>
              <a:t>Encryption</a:t>
            </a:r>
          </a:p>
          <a:p>
            <a:pPr lvl="1"/>
            <a:r>
              <a:rPr lang="en-US" sz="2600" dirty="0" smtClean="0">
                <a:latin typeface="Candara" panose="020E0502030303020204" pitchFamily="34" charset="0"/>
                <a:cs typeface="Arial"/>
              </a:rPr>
              <a:t>General guidelines</a:t>
            </a: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ASP.NET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941138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ASP.NET SECURITY HARDENING</a:t>
            </a:r>
            <a:endParaRPr lang="en-US" sz="2400" dirty="0">
              <a:solidFill>
                <a:srgbClr val="002060"/>
              </a:solidFill>
              <a:latin typeface="Candara" panose="020E0502030303020204" pitchFamily="34" charset="0"/>
              <a:cs typeface="Arial"/>
            </a:endParaRPr>
          </a:p>
        </p:txBody>
      </p:sp>
      <p:sp>
        <p:nvSpPr>
          <p:cNvPr id="3" name="Content Placeholder 2"/>
          <p:cNvSpPr>
            <a:spLocks noGrp="1"/>
          </p:cNvSpPr>
          <p:nvPr>
            <p:ph sz="half" idx="2"/>
          </p:nvPr>
        </p:nvSpPr>
        <p:spPr>
          <a:xfrm>
            <a:off x="641445" y="1313592"/>
            <a:ext cx="8045355" cy="4525963"/>
          </a:xfrm>
        </p:spPr>
        <p:txBody>
          <a:bodyPr>
            <a:noAutofit/>
          </a:bodyPr>
          <a:lstStyle/>
          <a:p>
            <a:pPr marL="0" indent="0">
              <a:buNone/>
            </a:pPr>
            <a:r>
              <a:rPr lang="en-US" dirty="0" smtClean="0">
                <a:solidFill>
                  <a:schemeClr val="accent1"/>
                </a:solidFill>
                <a:latin typeface="Candara" panose="020E0502030303020204" pitchFamily="34" charset="0"/>
              </a:rPr>
              <a:t>.NET FRAMEWORK, DATA ACCESS GUIDANCE:</a:t>
            </a:r>
          </a:p>
          <a:p>
            <a:r>
              <a:rPr lang="en-US" dirty="0" smtClean="0">
                <a:latin typeface="Candara" panose="020E0502030303020204" pitchFamily="34" charset="0"/>
              </a:rPr>
              <a:t>Use </a:t>
            </a:r>
            <a:r>
              <a:rPr lang="en-US" dirty="0">
                <a:latin typeface="Candara" panose="020E0502030303020204" pitchFamily="34" charset="0"/>
              </a:rPr>
              <a:t>Parameterized SQL commands for all data access, without exception</a:t>
            </a:r>
            <a:r>
              <a:rPr lang="en-US" dirty="0" smtClean="0">
                <a:latin typeface="Candara" panose="020E0502030303020204" pitchFamily="34" charset="0"/>
              </a:rPr>
              <a:t>.</a:t>
            </a:r>
            <a:endParaRPr lang="en-US" dirty="0">
              <a:latin typeface="Candara" panose="020E0502030303020204" pitchFamily="34" charset="0"/>
            </a:endParaRPr>
          </a:p>
          <a:p>
            <a:r>
              <a:rPr lang="en-US" dirty="0">
                <a:latin typeface="Candara" panose="020E0502030303020204" pitchFamily="34" charset="0"/>
              </a:rPr>
              <a:t>Do not use </a:t>
            </a:r>
            <a:r>
              <a:rPr lang="en-US" dirty="0" err="1">
                <a:latin typeface="Candara" panose="020E0502030303020204" pitchFamily="34" charset="0"/>
              </a:rPr>
              <a:t>SqlCommand</a:t>
            </a:r>
            <a:r>
              <a:rPr lang="en-US" dirty="0">
                <a:latin typeface="Candara" panose="020E0502030303020204" pitchFamily="34" charset="0"/>
              </a:rPr>
              <a:t> with a string parameter made up of a concatenated SQL String</a:t>
            </a:r>
            <a:r>
              <a:rPr lang="en-US" dirty="0" smtClean="0">
                <a:latin typeface="Candara" panose="020E0502030303020204" pitchFamily="34" charset="0"/>
              </a:rPr>
              <a:t>.</a:t>
            </a:r>
            <a:endParaRPr lang="en-US" dirty="0">
              <a:latin typeface="Candara" panose="020E0502030303020204" pitchFamily="34" charset="0"/>
            </a:endParaRPr>
          </a:p>
          <a:p>
            <a:r>
              <a:rPr lang="en-US" dirty="0">
                <a:latin typeface="Candara" panose="020E0502030303020204" pitchFamily="34" charset="0"/>
              </a:rPr>
              <a:t>Whitelist allowable values coming from the user. Use </a:t>
            </a:r>
            <a:r>
              <a:rPr lang="en-US" dirty="0" err="1">
                <a:latin typeface="Candara" panose="020E0502030303020204" pitchFamily="34" charset="0"/>
              </a:rPr>
              <a:t>enums</a:t>
            </a:r>
            <a:r>
              <a:rPr lang="en-US" dirty="0">
                <a:latin typeface="Candara" panose="020E0502030303020204" pitchFamily="34" charset="0"/>
              </a:rPr>
              <a:t>, </a:t>
            </a:r>
            <a:r>
              <a:rPr lang="en-US" dirty="0" err="1">
                <a:latin typeface="Candara" panose="020E0502030303020204" pitchFamily="34" charset="0"/>
              </a:rPr>
              <a:t>TryParse</a:t>
            </a:r>
            <a:r>
              <a:rPr lang="en-US" dirty="0">
                <a:latin typeface="Candara" panose="020E0502030303020204" pitchFamily="34" charset="0"/>
              </a:rPr>
              <a:t> or lookup values to assure that the data coming from the user is as expected</a:t>
            </a:r>
            <a:r>
              <a:rPr lang="en-US" dirty="0" smtClean="0">
                <a:latin typeface="Candara" panose="020E0502030303020204" pitchFamily="34" charset="0"/>
              </a:rPr>
              <a:t>.</a:t>
            </a:r>
          </a:p>
        </p:txBody>
      </p:sp>
    </p:spTree>
    <p:extLst>
      <p:ext uri="{BB962C8B-B14F-4D97-AF65-F5344CB8AC3E}">
        <p14:creationId xmlns:p14="http://schemas.microsoft.com/office/powerpoint/2010/main" val="4086845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ASP.NET SECURITY HARDENING</a:t>
            </a:r>
            <a:endParaRPr lang="en-US" sz="2400" dirty="0">
              <a:solidFill>
                <a:srgbClr val="002060"/>
              </a:solidFill>
              <a:latin typeface="Candara" panose="020E0502030303020204" pitchFamily="34" charset="0"/>
              <a:cs typeface="Arial"/>
            </a:endParaRPr>
          </a:p>
        </p:txBody>
      </p:sp>
      <p:sp>
        <p:nvSpPr>
          <p:cNvPr id="3" name="Content Placeholder 2"/>
          <p:cNvSpPr>
            <a:spLocks noGrp="1"/>
          </p:cNvSpPr>
          <p:nvPr>
            <p:ph sz="half" idx="2"/>
          </p:nvPr>
        </p:nvSpPr>
        <p:spPr>
          <a:xfrm>
            <a:off x="795773" y="1247189"/>
            <a:ext cx="7750353" cy="4525963"/>
          </a:xfrm>
        </p:spPr>
        <p:txBody>
          <a:bodyPr>
            <a:noAutofit/>
          </a:bodyPr>
          <a:lstStyle/>
          <a:p>
            <a:r>
              <a:rPr lang="en-US" dirty="0" smtClean="0">
                <a:latin typeface="Candara" panose="020E0502030303020204" pitchFamily="34" charset="0"/>
              </a:rPr>
              <a:t>Apply </a:t>
            </a:r>
            <a:r>
              <a:rPr lang="en-US" dirty="0">
                <a:latin typeface="Candara" panose="020E0502030303020204" pitchFamily="34" charset="0"/>
              </a:rPr>
              <a:t>the principle of least privilege when setting up the Database User in your database of choice. The database user should only be able to access items that make sense for the use case</a:t>
            </a:r>
            <a:r>
              <a:rPr lang="en-US" dirty="0" smtClean="0">
                <a:latin typeface="Candara" panose="020E0502030303020204" pitchFamily="34" charset="0"/>
              </a:rPr>
              <a:t>.</a:t>
            </a:r>
            <a:endParaRPr lang="en-US" dirty="0">
              <a:latin typeface="Candara" panose="020E0502030303020204" pitchFamily="34" charset="0"/>
            </a:endParaRPr>
          </a:p>
          <a:p>
            <a:r>
              <a:rPr lang="en-US" dirty="0">
                <a:latin typeface="Candara" panose="020E0502030303020204" pitchFamily="34" charset="0"/>
              </a:rPr>
              <a:t>Use of the Entity Framework is a very effective SQL injection prevention mechanism. </a:t>
            </a:r>
            <a:r>
              <a:rPr lang="en-US" dirty="0" smtClean="0">
                <a:latin typeface="Candara" panose="020E0502030303020204" pitchFamily="34" charset="0"/>
              </a:rPr>
              <a:t>When </a:t>
            </a:r>
            <a:r>
              <a:rPr lang="en-US" dirty="0">
                <a:latin typeface="Candara" panose="020E0502030303020204" pitchFamily="34" charset="0"/>
              </a:rPr>
              <a:t>using SQL Server, prefer integrated authentication over SQL authentication</a:t>
            </a:r>
            <a:r>
              <a:rPr lang="en-US" dirty="0" smtClean="0">
                <a:latin typeface="Candara" panose="020E0502030303020204" pitchFamily="34" charset="0"/>
              </a:rPr>
              <a:t>.</a:t>
            </a:r>
            <a:endParaRPr lang="en-US" dirty="0">
              <a:latin typeface="Candara" panose="020E0502030303020204" pitchFamily="34" charset="0"/>
            </a:endParaRPr>
          </a:p>
          <a:p>
            <a:r>
              <a:rPr lang="en-US" dirty="0">
                <a:latin typeface="Candara" panose="020E0502030303020204" pitchFamily="34" charset="0"/>
              </a:rPr>
              <a:t>Use Always Encrypted where possible for sensitive data (SQL Server 2016 and SQL Azure</a:t>
            </a:r>
            <a:r>
              <a:rPr lang="en-US" dirty="0" smtClean="0">
                <a:latin typeface="Candara" panose="020E0502030303020204" pitchFamily="34" charset="0"/>
              </a:rPr>
              <a:t>)</a:t>
            </a:r>
            <a:endParaRPr lang="en-US" dirty="0">
              <a:latin typeface="Candara" panose="020E0502030303020204" pitchFamily="34" charset="0"/>
            </a:endParaRPr>
          </a:p>
        </p:txBody>
      </p:sp>
    </p:spTree>
    <p:extLst>
      <p:ext uri="{BB962C8B-B14F-4D97-AF65-F5344CB8AC3E}">
        <p14:creationId xmlns:p14="http://schemas.microsoft.com/office/powerpoint/2010/main" val="2974193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ASP.NET SECURITY HARDENING</a:t>
            </a:r>
            <a:endParaRPr lang="en-US" sz="2400" dirty="0">
              <a:solidFill>
                <a:srgbClr val="002060"/>
              </a:solidFill>
              <a:latin typeface="Candara" panose="020E0502030303020204" pitchFamily="34" charset="0"/>
              <a:cs typeface="Arial"/>
            </a:endParaRPr>
          </a:p>
        </p:txBody>
      </p:sp>
      <p:sp>
        <p:nvSpPr>
          <p:cNvPr id="3" name="Content Placeholder 2"/>
          <p:cNvSpPr>
            <a:spLocks noGrp="1"/>
          </p:cNvSpPr>
          <p:nvPr>
            <p:ph sz="half" idx="2"/>
          </p:nvPr>
        </p:nvSpPr>
        <p:spPr>
          <a:xfrm>
            <a:off x="641445" y="1313592"/>
            <a:ext cx="8045355" cy="4525963"/>
          </a:xfrm>
        </p:spPr>
        <p:txBody>
          <a:bodyPr>
            <a:noAutofit/>
          </a:bodyPr>
          <a:lstStyle/>
          <a:p>
            <a:pPr marL="0" indent="0">
              <a:buNone/>
            </a:pPr>
            <a:r>
              <a:rPr lang="en-US" dirty="0" smtClean="0">
                <a:solidFill>
                  <a:schemeClr val="accent1"/>
                </a:solidFill>
                <a:latin typeface="Candara" panose="020E0502030303020204" pitchFamily="34" charset="0"/>
              </a:rPr>
              <a:t>.NET FRAMEWORK, GENERAL GUIDANCE:</a:t>
            </a:r>
          </a:p>
          <a:p>
            <a:r>
              <a:rPr lang="en-US" dirty="0">
                <a:latin typeface="Candara" panose="020E0502030303020204" pitchFamily="34" charset="0"/>
              </a:rPr>
              <a:t>Lock down the </a:t>
            </a:r>
            <a:r>
              <a:rPr lang="en-US" dirty="0" err="1">
                <a:latin typeface="Candara" panose="020E0502030303020204" pitchFamily="34" charset="0"/>
              </a:rPr>
              <a:t>config</a:t>
            </a:r>
            <a:r>
              <a:rPr lang="en-US" dirty="0">
                <a:latin typeface="Candara" panose="020E0502030303020204" pitchFamily="34" charset="0"/>
              </a:rPr>
              <a:t> file.</a:t>
            </a:r>
          </a:p>
          <a:p>
            <a:r>
              <a:rPr lang="en-US" dirty="0">
                <a:latin typeface="Candara" panose="020E0502030303020204" pitchFamily="34" charset="0"/>
              </a:rPr>
              <a:t>Remove all aspects of configuration that are not in use.</a:t>
            </a:r>
          </a:p>
          <a:p>
            <a:r>
              <a:rPr lang="en-US" dirty="0">
                <a:latin typeface="Candara" panose="020E0502030303020204" pitchFamily="34" charset="0"/>
              </a:rPr>
              <a:t>Encrypt sensitive parts of the </a:t>
            </a:r>
            <a:r>
              <a:rPr lang="en-US" dirty="0" err="1">
                <a:latin typeface="Candara" panose="020E0502030303020204" pitchFamily="34" charset="0"/>
              </a:rPr>
              <a:t>web.config</a:t>
            </a:r>
            <a:r>
              <a:rPr lang="en-US" dirty="0">
                <a:latin typeface="Candara" panose="020E0502030303020204" pitchFamily="34" charset="0"/>
              </a:rPr>
              <a:t> using </a:t>
            </a:r>
            <a:r>
              <a:rPr lang="en-US" dirty="0" err="1">
                <a:latin typeface="Candara" panose="020E0502030303020204" pitchFamily="34" charset="0"/>
              </a:rPr>
              <a:t>aspnet_regiis</a:t>
            </a:r>
            <a:r>
              <a:rPr lang="en-US" dirty="0">
                <a:latin typeface="Candara" panose="020E0502030303020204" pitchFamily="34" charset="0"/>
              </a:rPr>
              <a:t> -</a:t>
            </a:r>
            <a:r>
              <a:rPr lang="en-US" dirty="0" err="1">
                <a:latin typeface="Candara" panose="020E0502030303020204" pitchFamily="34" charset="0"/>
              </a:rPr>
              <a:t>pe</a:t>
            </a:r>
            <a:endParaRPr lang="en-US" dirty="0">
              <a:latin typeface="Candara" panose="020E0502030303020204" pitchFamily="34" charset="0"/>
            </a:endParaRPr>
          </a:p>
          <a:p>
            <a:r>
              <a:rPr lang="en-US" dirty="0">
                <a:latin typeface="Candara" panose="020E0502030303020204" pitchFamily="34" charset="0"/>
              </a:rPr>
              <a:t>For Click Once applications the </a:t>
            </a:r>
            <a:r>
              <a:rPr lang="en-US" dirty="0" err="1">
                <a:latin typeface="Candara" panose="020E0502030303020204" pitchFamily="34" charset="0"/>
              </a:rPr>
              <a:t>.Net</a:t>
            </a:r>
            <a:r>
              <a:rPr lang="en-US" dirty="0">
                <a:latin typeface="Candara" panose="020E0502030303020204" pitchFamily="34" charset="0"/>
              </a:rPr>
              <a:t> Framework should be upgraded to use version 4.6.2 to ensure TLS 1.1/1.2 support.</a:t>
            </a:r>
            <a:endParaRPr lang="en-US" dirty="0" smtClean="0">
              <a:latin typeface="Candara" panose="020E0502030303020204" pitchFamily="34" charset="0"/>
            </a:endParaRPr>
          </a:p>
        </p:txBody>
      </p:sp>
    </p:spTree>
    <p:extLst>
      <p:ext uri="{BB962C8B-B14F-4D97-AF65-F5344CB8AC3E}">
        <p14:creationId xmlns:p14="http://schemas.microsoft.com/office/powerpoint/2010/main" val="915998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b="1" dirty="0" smtClean="0">
                <a:solidFill>
                  <a:schemeClr val="accent1"/>
                </a:solidFill>
                <a:latin typeface="Candara" panose="020E0502030303020204" pitchFamily="34" charset="0"/>
                <a:cs typeface="Arial"/>
              </a:rPr>
              <a:t>ASP.NET Web Forms Guidance</a:t>
            </a:r>
          </a:p>
          <a:p>
            <a:pPr lvl="1"/>
            <a:r>
              <a:rPr lang="en-US" sz="2600" dirty="0" smtClean="0">
                <a:latin typeface="Candara" panose="020E0502030303020204" pitchFamily="34" charset="0"/>
                <a:cs typeface="Arial"/>
              </a:rPr>
              <a:t>HTTPS &amp; some general configuration</a:t>
            </a:r>
          </a:p>
          <a:p>
            <a:pPr lvl="1"/>
            <a:r>
              <a:rPr lang="en-US" sz="2600" dirty="0" smtClean="0">
                <a:latin typeface="Candara" panose="020E0502030303020204" pitchFamily="34" charset="0"/>
                <a:cs typeface="Arial"/>
              </a:rPr>
              <a:t>HTTP validation &amp; encoding</a:t>
            </a:r>
          </a:p>
          <a:p>
            <a:pPr lvl="1"/>
            <a:r>
              <a:rPr lang="en-US" sz="2600" dirty="0" smtClean="0">
                <a:latin typeface="Candara" panose="020E0502030303020204" pitchFamily="34" charset="0"/>
                <a:cs typeface="Arial"/>
              </a:rPr>
              <a:t>Forms authentication</a:t>
            </a:r>
          </a:p>
          <a:p>
            <a:pPr lvl="1"/>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ASP.NET SECURITY HARDENING</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273668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b="1" dirty="0" smtClean="0">
                <a:solidFill>
                  <a:schemeClr val="accent1"/>
                </a:solidFill>
                <a:latin typeface="Candara" panose="020E0502030303020204" pitchFamily="34" charset="0"/>
                <a:cs typeface="Arial"/>
              </a:rPr>
              <a:t>ASP.NET MVC Guidance</a:t>
            </a:r>
          </a:p>
          <a:p>
            <a:pPr lvl="1"/>
            <a:r>
              <a:rPr lang="en-US" sz="2600" dirty="0">
                <a:latin typeface="Candara" panose="020E0502030303020204" pitchFamily="34" charset="0"/>
              </a:rPr>
              <a:t>ASP.NET MVC (Model-View-Controller) is a contemporary web application framework that uses more standardized HTTP communication </a:t>
            </a:r>
            <a:endParaRPr lang="en-US" sz="2600" dirty="0" smtClean="0">
              <a:latin typeface="Candara" panose="020E0502030303020204" pitchFamily="34" charset="0"/>
            </a:endParaRPr>
          </a:p>
          <a:p>
            <a:pPr lvl="1"/>
            <a:r>
              <a:rPr lang="en-US" sz="2600" dirty="0" smtClean="0">
                <a:latin typeface="Candara" panose="020E0502030303020204" pitchFamily="34" charset="0"/>
                <a:cs typeface="Arial"/>
              </a:rPr>
              <a:t>Based on OWASP Top 10</a:t>
            </a:r>
          </a:p>
          <a:p>
            <a:pPr lvl="1"/>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a:p>
            <a:pPr marL="0" indent="0">
              <a:buNone/>
            </a:pPr>
            <a:endParaRPr lang="en-US" sz="2600" dirty="0" smtClean="0">
              <a:latin typeface="Candara" panose="020E0502030303020204" pitchFamily="34" charset="0"/>
              <a:cs typeface="Arial"/>
            </a:endParaRPr>
          </a:p>
          <a:p>
            <a:pPr lvl="1"/>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CASE STUDY – ASP.NET SECURITY HARDENING</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074460" y="5622878"/>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2651007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20506</TotalTime>
  <Words>332</Words>
  <Application>Microsoft Office PowerPoint</Application>
  <PresentationFormat>On-screen Show (4:3)</PresentationFormat>
  <Paragraphs>61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Candara</vt:lpstr>
      <vt:lpstr>Office Theme</vt:lpstr>
      <vt:lpstr>CASE STUDY – ASP.NET SECURITY HARDENING</vt:lpstr>
      <vt:lpstr>CASE STUDY – ASP.NET SECURITY HARDENING</vt:lpstr>
      <vt:lpstr>CASE STUDY – ASP.NET SECURITY HARDENING</vt:lpstr>
      <vt:lpstr>CASE STUDY – ASP.NET SECURITY HARDENING</vt:lpstr>
      <vt:lpstr>CASE STUDY – ASP.NET SECURITY HARDENING</vt:lpstr>
      <vt:lpstr>CASE STUDY – ASP.NET SECURITY HARDENING</vt:lpstr>
      <vt:lpstr>CASE STUDY – ASP.NET SECURITY HARDENING</vt:lpstr>
      <vt:lpstr>CASE STUDY – ASP.NET SECURITY HARDENING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1730</cp:revision>
  <cp:lastPrinted>2017-07-15T17:14:51Z</cp:lastPrinted>
  <dcterms:modified xsi:type="dcterms:W3CDTF">2017-10-21T06:20:21Z</dcterms:modified>
</cp:coreProperties>
</file>