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383" r:id="rId2"/>
    <p:sldId id="384" r:id="rId3"/>
    <p:sldId id="385" r:id="rId4"/>
    <p:sldId id="386" r:id="rId5"/>
    <p:sldId id="387" r:id="rId6"/>
    <p:sldId id="388" r:id="rId7"/>
    <p:sldId id="389" r:id="rId8"/>
    <p:sldId id="390" r:id="rId9"/>
    <p:sldId id="391"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326" autoAdjust="0"/>
    <p:restoredTop sz="94660"/>
  </p:normalViewPr>
  <p:slideViewPr>
    <p:cSldViewPr snapToGrid="0">
      <p:cViewPr varScale="1">
        <p:scale>
          <a:sx n="70" d="100"/>
          <a:sy n="70" d="100"/>
        </p:scale>
        <p:origin x="-1068" y="-96"/>
      </p:cViewPr>
      <p:guideLst>
        <p:guide orient="horz" pos="809"/>
        <p:guide orient="horz" pos="144"/>
        <p:guide pos="2976"/>
        <p:guide pos="2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9/9/2018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9/9/2018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8</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9</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9/9/2018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9/9/2018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9/9/2018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9/9/2018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php.earth/security/intro/"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psecio/versionscan"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psecio/iniscan"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docs.php.earth/security/intro/"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cs typeface="Arial"/>
              </a:rPr>
              <a:t>PHP Security Guidelines</a:t>
            </a:r>
            <a:endParaRPr lang="en-US" sz="2600" dirty="0" smtClean="0">
              <a:latin typeface="Candara" panose="020E0502030303020204" pitchFamily="34" charset="0"/>
              <a:cs typeface="Arial"/>
            </a:endParaRPr>
          </a:p>
          <a:p>
            <a:r>
              <a:rPr lang="en-US" sz="2600" dirty="0" smtClean="0">
                <a:latin typeface="Candara" panose="020E0502030303020204" pitchFamily="34" charset="0"/>
                <a:cs typeface="Arial"/>
                <a:hlinkClick r:id="rId3"/>
              </a:rPr>
              <a:t>https</a:t>
            </a:r>
            <a:r>
              <a:rPr lang="en-US" sz="2600" dirty="0">
                <a:latin typeface="Candara" panose="020E0502030303020204" pitchFamily="34" charset="0"/>
                <a:cs typeface="Arial"/>
                <a:hlinkClick r:id="rId3"/>
              </a:rPr>
              <a:t>://docs.php.earth/security/intro</a:t>
            </a:r>
            <a:r>
              <a:rPr lang="en-US" sz="2600" dirty="0" smtClean="0">
                <a:latin typeface="Candara" panose="020E0502030303020204" pitchFamily="34" charset="0"/>
                <a:cs typeface="Arial"/>
                <a:hlinkClick r:id="rId3"/>
              </a:rPr>
              <a:t>/</a:t>
            </a:r>
            <a:r>
              <a:rPr lang="en-US" sz="2600" dirty="0" smtClean="0">
                <a:latin typeface="Candara" panose="020E0502030303020204" pitchFamily="34" charset="0"/>
                <a:cs typeface="Arial"/>
              </a:rPr>
              <a:t> </a:t>
            </a:r>
            <a:endParaRPr lang="en-US" sz="2600" dirty="0" smtClean="0">
              <a:latin typeface="Candara" panose="020E0502030303020204" pitchFamily="34" charset="0"/>
              <a:cs typeface="Arial"/>
            </a:endParaRPr>
          </a:p>
          <a:p>
            <a:pPr marL="0" indent="0">
              <a:buNone/>
            </a:pPr>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PHP</a:t>
            </a:r>
            <a:r>
              <a:rPr lang="en-US" sz="2400" b="1" dirty="0" smtClean="0">
                <a:solidFill>
                  <a:srgbClr val="002060"/>
                </a:solidFill>
                <a:latin typeface="Candara" panose="020E0502030303020204" pitchFamily="34" charset="0"/>
                <a:cs typeface="Arial"/>
              </a:rPr>
              <a:t> </a:t>
            </a:r>
            <a:r>
              <a:rPr lang="en-US" sz="2400" b="1" dirty="0" smtClean="0">
                <a:solidFill>
                  <a:srgbClr val="002060"/>
                </a:solidFill>
                <a:latin typeface="Candara" panose="020E0502030303020204" pitchFamily="34" charset="0"/>
                <a:cs typeface="Arial"/>
              </a:rPr>
              <a:t>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007371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dirty="0" smtClean="0">
                <a:latin typeface="Candara" panose="020E0502030303020204" pitchFamily="34" charset="0"/>
                <a:cs typeface="Arial"/>
              </a:rPr>
              <a:t>1. Cross site scripting (XSS)</a:t>
            </a:r>
          </a:p>
          <a:p>
            <a:pPr marL="0" indent="0">
              <a:buNone/>
            </a:pPr>
            <a:r>
              <a:rPr lang="en-US" sz="2600" dirty="0" smtClean="0">
                <a:latin typeface="Candara" panose="020E0502030303020204" pitchFamily="34" charset="0"/>
                <a:cs typeface="Arial"/>
              </a:rPr>
              <a:t>2. Injections</a:t>
            </a:r>
          </a:p>
          <a:p>
            <a:pPr lvl="1"/>
            <a:r>
              <a:rPr lang="en-US" sz="2600" dirty="0" smtClean="0">
                <a:latin typeface="Candara" panose="020E0502030303020204" pitchFamily="34" charset="0"/>
                <a:cs typeface="Arial"/>
              </a:rPr>
              <a:t>SQL injection</a:t>
            </a:r>
          </a:p>
          <a:p>
            <a:pPr lvl="1"/>
            <a:r>
              <a:rPr lang="en-US" sz="2600" dirty="0" smtClean="0">
                <a:latin typeface="Candara" panose="020E0502030303020204" pitchFamily="34" charset="0"/>
                <a:cs typeface="Arial"/>
              </a:rPr>
              <a:t>Directory traversal (path injection)</a:t>
            </a:r>
          </a:p>
          <a:p>
            <a:pPr lvl="1"/>
            <a:r>
              <a:rPr lang="en-US" sz="2600" dirty="0" smtClean="0">
                <a:latin typeface="Candara" panose="020E0502030303020204" pitchFamily="34" charset="0"/>
                <a:cs typeface="Arial"/>
              </a:rPr>
              <a:t>Command injection</a:t>
            </a:r>
          </a:p>
          <a:p>
            <a:pPr lvl="1"/>
            <a:r>
              <a:rPr lang="en-US" sz="2600" dirty="0" smtClean="0">
                <a:latin typeface="Candara" panose="020E0502030303020204" pitchFamily="34" charset="0"/>
                <a:cs typeface="Arial"/>
              </a:rPr>
              <a:t>Code injection</a:t>
            </a:r>
          </a:p>
          <a:p>
            <a:pPr marL="0" indent="0">
              <a:buNone/>
            </a:pPr>
            <a:r>
              <a:rPr lang="en-US" sz="2600" dirty="0" smtClean="0">
                <a:latin typeface="Candara" panose="020E0502030303020204" pitchFamily="34" charset="0"/>
                <a:cs typeface="Arial"/>
              </a:rPr>
              <a:t>3. Cross site request forgery (XSRF/CSRF)</a:t>
            </a:r>
          </a:p>
          <a:p>
            <a:pPr marL="0" indent="0">
              <a:buNone/>
            </a:pPr>
            <a:r>
              <a:rPr lang="en-US" sz="2600" dirty="0" smtClean="0">
                <a:latin typeface="Candara" panose="020E0502030303020204" pitchFamily="34" charset="0"/>
                <a:cs typeface="Arial"/>
              </a:rPr>
              <a:t>4. Public files</a:t>
            </a:r>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a:p>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a:p>
            <a:pPr marL="0" indent="0">
              <a:buNone/>
            </a:pPr>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PHP</a:t>
            </a:r>
            <a:r>
              <a:rPr lang="en-US" sz="2400" b="1" dirty="0" smtClean="0">
                <a:solidFill>
                  <a:srgbClr val="002060"/>
                </a:solidFill>
                <a:latin typeface="Candara" panose="020E0502030303020204" pitchFamily="34" charset="0"/>
                <a:cs typeface="Arial"/>
              </a:rPr>
              <a:t> </a:t>
            </a:r>
            <a:r>
              <a:rPr lang="en-US" sz="2400" b="1" dirty="0" smtClean="0">
                <a:solidFill>
                  <a:srgbClr val="002060"/>
                </a:solidFill>
                <a:latin typeface="Candara" panose="020E0502030303020204" pitchFamily="34" charset="0"/>
                <a:cs typeface="Arial"/>
              </a:rPr>
              <a:t>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952467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dirty="0" smtClean="0">
                <a:latin typeface="Candara" panose="020E0502030303020204" pitchFamily="34" charset="0"/>
                <a:cs typeface="Arial"/>
              </a:rPr>
              <a:t>5. Passwords</a:t>
            </a:r>
          </a:p>
          <a:p>
            <a:pPr marL="0" indent="0">
              <a:buNone/>
            </a:pPr>
            <a:r>
              <a:rPr lang="en-US" sz="2600" dirty="0" smtClean="0">
                <a:latin typeface="Candara" panose="020E0502030303020204" pitchFamily="34" charset="0"/>
                <a:cs typeface="Arial"/>
              </a:rPr>
              <a:t>6. Uploading files</a:t>
            </a:r>
          </a:p>
          <a:p>
            <a:pPr marL="0" indent="0">
              <a:buNone/>
            </a:pPr>
            <a:r>
              <a:rPr lang="en-US" sz="2600" dirty="0" smtClean="0">
                <a:latin typeface="Candara" panose="020E0502030303020204" pitchFamily="34" charset="0"/>
                <a:cs typeface="Arial"/>
              </a:rPr>
              <a:t>7. Session hijacking</a:t>
            </a:r>
          </a:p>
          <a:p>
            <a:pPr marL="0" indent="0">
              <a:buNone/>
            </a:pPr>
            <a:r>
              <a:rPr lang="en-US" sz="2600" dirty="0" smtClean="0">
                <a:latin typeface="Candara" panose="020E0502030303020204" pitchFamily="34" charset="0"/>
                <a:cs typeface="Arial"/>
              </a:rPr>
              <a:t>8. Remote file inclusion</a:t>
            </a:r>
          </a:p>
          <a:p>
            <a:pPr marL="0" indent="0">
              <a:buNone/>
            </a:pPr>
            <a:r>
              <a:rPr lang="en-US" sz="2600" dirty="0" smtClean="0">
                <a:latin typeface="Candara" panose="020E0502030303020204" pitchFamily="34" charset="0"/>
                <a:cs typeface="Arial"/>
              </a:rPr>
              <a:t>9. PHP configuration</a:t>
            </a:r>
          </a:p>
          <a:p>
            <a:pPr lvl="1"/>
            <a:r>
              <a:rPr lang="en-US" sz="2600" dirty="0" smtClean="0">
                <a:latin typeface="Candara" panose="020E0502030303020204" pitchFamily="34" charset="0"/>
                <a:cs typeface="Arial"/>
              </a:rPr>
              <a:t>Error reporting</a:t>
            </a:r>
          </a:p>
          <a:p>
            <a:pPr lvl="1"/>
            <a:r>
              <a:rPr lang="en-US" sz="2600" dirty="0" smtClean="0">
                <a:latin typeface="Candara" panose="020E0502030303020204" pitchFamily="34" charset="0"/>
                <a:cs typeface="Arial"/>
              </a:rPr>
              <a:t>Exposing PHP version</a:t>
            </a:r>
          </a:p>
          <a:p>
            <a:pPr lvl="1"/>
            <a:r>
              <a:rPr lang="en-US" sz="2600" dirty="0" smtClean="0">
                <a:latin typeface="Candara" panose="020E0502030303020204" pitchFamily="34" charset="0"/>
                <a:cs typeface="Arial"/>
              </a:rPr>
              <a:t>Remote files</a:t>
            </a:r>
          </a:p>
          <a:p>
            <a:pPr lvl="1"/>
            <a:r>
              <a:rPr lang="en-US" sz="2600" dirty="0" err="1" smtClean="0">
                <a:latin typeface="Candara" panose="020E0502030303020204" pitchFamily="34" charset="0"/>
                <a:cs typeface="Arial"/>
              </a:rPr>
              <a:t>Open_basedir</a:t>
            </a:r>
            <a:endParaRPr lang="en-US" sz="2600" dirty="0" smtClean="0">
              <a:latin typeface="Candara" panose="020E0502030303020204" pitchFamily="34" charset="0"/>
              <a:cs typeface="Arial"/>
            </a:endParaRPr>
          </a:p>
          <a:p>
            <a:pPr lvl="1"/>
            <a:r>
              <a:rPr lang="en-US" sz="2600" dirty="0" smtClean="0">
                <a:latin typeface="Candara" panose="020E0502030303020204" pitchFamily="34" charset="0"/>
                <a:cs typeface="Arial"/>
              </a:rPr>
              <a:t>Session settings</a:t>
            </a:r>
          </a:p>
          <a:p>
            <a:endParaRPr lang="en-US" sz="2600" dirty="0" smtClean="0">
              <a:latin typeface="Candara" panose="020E0502030303020204" pitchFamily="34" charset="0"/>
              <a:cs typeface="Arial"/>
            </a:endParaRPr>
          </a:p>
          <a:p>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a:p>
            <a:pPr marL="0" indent="0">
              <a:buNone/>
            </a:pPr>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PHP</a:t>
            </a:r>
            <a:r>
              <a:rPr lang="en-US" sz="2400" b="1" dirty="0" smtClean="0">
                <a:solidFill>
                  <a:srgbClr val="002060"/>
                </a:solidFill>
                <a:latin typeface="Candara" panose="020E0502030303020204" pitchFamily="34" charset="0"/>
                <a:cs typeface="Arial"/>
              </a:rPr>
              <a:t> </a:t>
            </a:r>
            <a:r>
              <a:rPr lang="en-US" sz="2400" b="1" dirty="0" smtClean="0">
                <a:solidFill>
                  <a:srgbClr val="002060"/>
                </a:solidFill>
                <a:latin typeface="Candara" panose="020E0502030303020204" pitchFamily="34" charset="0"/>
                <a:cs typeface="Arial"/>
              </a:rPr>
              <a:t>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93432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dirty="0" smtClean="0">
                <a:latin typeface="Candara" panose="020E0502030303020204" pitchFamily="34" charset="0"/>
                <a:cs typeface="Arial"/>
              </a:rPr>
              <a:t>10. Use HTTPS</a:t>
            </a:r>
          </a:p>
          <a:p>
            <a:pPr marL="0" indent="0">
              <a:buNone/>
            </a:pPr>
            <a:r>
              <a:rPr lang="en-US" sz="2600" dirty="0" smtClean="0">
                <a:latin typeface="Candara" panose="020E0502030303020204" pitchFamily="34" charset="0"/>
                <a:cs typeface="Arial"/>
              </a:rPr>
              <a:t>11. Things not listed</a:t>
            </a:r>
            <a:endParaRPr lang="en-US" sz="2600" dirty="0" smtClean="0">
              <a:latin typeface="Candara" panose="020E0502030303020204" pitchFamily="34" charset="0"/>
              <a:cs typeface="Arial"/>
            </a:endParaRPr>
          </a:p>
          <a:p>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a:p>
            <a:pPr marL="0" indent="0">
              <a:buNone/>
            </a:pPr>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PHP</a:t>
            </a:r>
            <a:r>
              <a:rPr lang="en-US" sz="2400" b="1" dirty="0" smtClean="0">
                <a:solidFill>
                  <a:srgbClr val="002060"/>
                </a:solidFill>
                <a:latin typeface="Candara" panose="020E0502030303020204" pitchFamily="34" charset="0"/>
                <a:cs typeface="Arial"/>
              </a:rPr>
              <a:t> </a:t>
            </a:r>
            <a:r>
              <a:rPr lang="en-US" sz="2400" b="1" dirty="0" smtClean="0">
                <a:solidFill>
                  <a:srgbClr val="002060"/>
                </a:solidFill>
                <a:latin typeface="Candara" panose="020E0502030303020204" pitchFamily="34" charset="0"/>
                <a:cs typeface="Arial"/>
              </a:rPr>
              <a:t>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447802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cs typeface="Arial"/>
              </a:rPr>
              <a:t>9. PHP Configuration</a:t>
            </a:r>
          </a:p>
          <a:p>
            <a:pPr marL="0" indent="0">
              <a:buNone/>
            </a:pPr>
            <a:r>
              <a:rPr lang="en-US" sz="2600" dirty="0">
                <a:latin typeface="Candara" panose="020E0502030303020204" pitchFamily="34" charset="0"/>
              </a:rPr>
              <a:t>Always keep the installed PHP version updated. You can use </a:t>
            </a:r>
            <a:r>
              <a:rPr lang="en-US" sz="2600" dirty="0" err="1">
                <a:latin typeface="Candara" panose="020E0502030303020204" pitchFamily="34" charset="0"/>
                <a:hlinkClick r:id="rId3"/>
              </a:rPr>
              <a:t>versionscan</a:t>
            </a:r>
            <a:r>
              <a:rPr lang="en-US" sz="2600" dirty="0">
                <a:latin typeface="Candara" panose="020E0502030303020204" pitchFamily="34" charset="0"/>
              </a:rPr>
              <a:t> to check for possible vulnerabilities of your PHP version. Update open source libraries and applications, and keep your web server well maintained.</a:t>
            </a:r>
            <a:endParaRPr lang="en-US" sz="2600" dirty="0" smtClean="0">
              <a:latin typeface="Candara" panose="020E0502030303020204" pitchFamily="34" charset="0"/>
              <a:cs typeface="Arial"/>
            </a:endParaRPr>
          </a:p>
          <a:p>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a:p>
            <a:pPr marL="0" indent="0">
              <a:buNone/>
            </a:pPr>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PHP</a:t>
            </a:r>
            <a:r>
              <a:rPr lang="en-US" sz="2400" b="1" dirty="0" smtClean="0">
                <a:solidFill>
                  <a:srgbClr val="002060"/>
                </a:solidFill>
                <a:latin typeface="Candara" panose="020E0502030303020204" pitchFamily="34" charset="0"/>
                <a:cs typeface="Arial"/>
              </a:rPr>
              <a:t> </a:t>
            </a:r>
            <a:r>
              <a:rPr lang="en-US" sz="2400" b="1" dirty="0" smtClean="0">
                <a:solidFill>
                  <a:srgbClr val="002060"/>
                </a:solidFill>
                <a:latin typeface="Candara" panose="020E0502030303020204" pitchFamily="34" charset="0"/>
                <a:cs typeface="Arial"/>
              </a:rPr>
              <a:t>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097941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cs typeface="Arial"/>
              </a:rPr>
              <a:t>9. PHP Configuration…</a:t>
            </a:r>
          </a:p>
          <a:p>
            <a:pPr marL="0" indent="0">
              <a:buNone/>
            </a:pPr>
            <a:r>
              <a:rPr lang="en-US" sz="2600" dirty="0">
                <a:latin typeface="Candara" panose="020E0502030303020204" pitchFamily="34" charset="0"/>
              </a:rPr>
              <a:t>Here are some of the important settings from </a:t>
            </a:r>
            <a:r>
              <a:rPr lang="en-US" sz="2600" dirty="0">
                <a:latin typeface="Candara" panose="020E0502030303020204" pitchFamily="34" charset="0"/>
              </a:rPr>
              <a:t>php.ini</a:t>
            </a:r>
            <a:r>
              <a:rPr lang="en-US" sz="2600" dirty="0">
                <a:latin typeface="Candara" panose="020E0502030303020204" pitchFamily="34" charset="0"/>
              </a:rPr>
              <a:t> that you should check out. You can also use </a:t>
            </a:r>
            <a:r>
              <a:rPr lang="en-US" sz="2600" dirty="0" err="1">
                <a:latin typeface="Candara" panose="020E0502030303020204" pitchFamily="34" charset="0"/>
                <a:hlinkClick r:id="rId3"/>
              </a:rPr>
              <a:t>iniscan</a:t>
            </a:r>
            <a:r>
              <a:rPr lang="en-US" sz="2600" dirty="0">
                <a:latin typeface="Candara" panose="020E0502030303020204" pitchFamily="34" charset="0"/>
              </a:rPr>
              <a:t> to scan your </a:t>
            </a:r>
            <a:r>
              <a:rPr lang="en-US" sz="2600" dirty="0">
                <a:latin typeface="Candara" panose="020E0502030303020204" pitchFamily="34" charset="0"/>
              </a:rPr>
              <a:t>php.ini</a:t>
            </a:r>
            <a:r>
              <a:rPr lang="en-US" sz="2600" dirty="0">
                <a:latin typeface="Candara" panose="020E0502030303020204" pitchFamily="34" charset="0"/>
              </a:rPr>
              <a:t> files for best security practices.</a:t>
            </a:r>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a:p>
            <a:pPr marL="0" indent="0">
              <a:buNone/>
            </a:pPr>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PHP</a:t>
            </a:r>
            <a:r>
              <a:rPr lang="en-US" sz="2400" b="1" dirty="0" smtClean="0">
                <a:solidFill>
                  <a:srgbClr val="002060"/>
                </a:solidFill>
                <a:latin typeface="Candara" panose="020E0502030303020204" pitchFamily="34" charset="0"/>
                <a:cs typeface="Arial"/>
              </a:rPr>
              <a:t> </a:t>
            </a:r>
            <a:r>
              <a:rPr lang="en-US" sz="2400" b="1" dirty="0" smtClean="0">
                <a:solidFill>
                  <a:srgbClr val="002060"/>
                </a:solidFill>
                <a:latin typeface="Candara" panose="020E0502030303020204" pitchFamily="34" charset="0"/>
                <a:cs typeface="Arial"/>
              </a:rPr>
              <a:t>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746787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cs typeface="Arial"/>
              </a:rPr>
              <a:t>9. </a:t>
            </a:r>
            <a:r>
              <a:rPr lang="en-US" sz="2600" b="1" dirty="0" smtClean="0">
                <a:solidFill>
                  <a:schemeClr val="accent1"/>
                </a:solidFill>
                <a:latin typeface="Candara" panose="020E0502030303020204" pitchFamily="34" charset="0"/>
                <a:cs typeface="Arial"/>
              </a:rPr>
              <a:t>Error Reporting</a:t>
            </a:r>
          </a:p>
          <a:p>
            <a:pPr marL="0" indent="0">
              <a:buNone/>
            </a:pPr>
            <a:r>
              <a:rPr lang="en-US" sz="2600" dirty="0">
                <a:latin typeface="Candara" panose="020E0502030303020204" pitchFamily="34" charset="0"/>
              </a:rPr>
              <a:t>In your production environment, you must always turn off displaying errors to the screen. If errors occur in your application and they are visible to the outside world, an attacker could get valuable data for attacking your application. </a:t>
            </a:r>
          </a:p>
        </p:txBody>
      </p:sp>
      <p:sp>
        <p:nvSpPr>
          <p:cNvPr id="2" name="Slide Number Placeholder 1"/>
          <p:cNvSpPr>
            <a:spLocks noGrp="1"/>
          </p:cNvSpPr>
          <p:nvPr>
            <p:ph type="sldNum" sz="quarter" idx="12"/>
          </p:nvPr>
        </p:nvSpPr>
        <p:spPr/>
        <p:txBody>
          <a:bodyPr/>
          <a:lstStyle/>
          <a:p>
            <a:fld id="{16F07172-BAF6-F344-A163-E77E2B783464}" type="slidenum">
              <a:rPr lang="en-US" smtClean="0"/>
              <a:t>7</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PHP</a:t>
            </a:r>
            <a:r>
              <a:rPr lang="en-US" sz="2400" b="1" dirty="0" smtClean="0">
                <a:solidFill>
                  <a:srgbClr val="002060"/>
                </a:solidFill>
                <a:latin typeface="Candara" panose="020E0502030303020204" pitchFamily="34" charset="0"/>
                <a:cs typeface="Arial"/>
              </a:rPr>
              <a:t> </a:t>
            </a:r>
            <a:r>
              <a:rPr lang="en-US" sz="2400" b="1" dirty="0" smtClean="0">
                <a:solidFill>
                  <a:srgbClr val="002060"/>
                </a:solidFill>
                <a:latin typeface="Candara" panose="020E0502030303020204" pitchFamily="34" charset="0"/>
                <a:cs typeface="Arial"/>
              </a:rPr>
              <a:t>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386086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8</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PHP</a:t>
            </a:r>
            <a:r>
              <a:rPr lang="en-US" sz="2400" b="1" dirty="0" smtClean="0">
                <a:solidFill>
                  <a:srgbClr val="002060"/>
                </a:solidFill>
                <a:latin typeface="Candara" panose="020E0502030303020204" pitchFamily="34" charset="0"/>
                <a:cs typeface="Arial"/>
              </a:rPr>
              <a:t> </a:t>
            </a:r>
            <a:r>
              <a:rPr lang="en-US" sz="2400" b="1" dirty="0" smtClean="0">
                <a:solidFill>
                  <a:srgbClr val="002060"/>
                </a:solidFill>
                <a:latin typeface="Candara" panose="020E0502030303020204" pitchFamily="34" charset="0"/>
                <a:cs typeface="Arial"/>
              </a:rPr>
              <a:t>SECURITY HARDENING</a:t>
            </a:r>
            <a:endParaRPr lang="en-US" sz="2400" dirty="0">
              <a:solidFill>
                <a:srgbClr val="002060"/>
              </a:solidFill>
              <a:latin typeface="Candara" panose="020E0502030303020204" pitchFamily="34" charset="0"/>
              <a:cs typeface="Aria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948" y="1542188"/>
            <a:ext cx="6627130" cy="242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528549" y="4306859"/>
            <a:ext cx="6496529" cy="369332"/>
          </a:xfrm>
          <a:prstGeom prst="rect">
            <a:avLst/>
          </a:prstGeom>
        </p:spPr>
        <p:txBody>
          <a:bodyPr wrap="square">
            <a:spAutoFit/>
          </a:bodyPr>
          <a:lstStyle/>
          <a:p>
            <a:r>
              <a:rPr lang="en-US" dirty="0"/>
              <a:t>https://docs.php.earth/security/intro/#php-configuration</a:t>
            </a:r>
          </a:p>
        </p:txBody>
      </p:sp>
    </p:spTree>
    <p:extLst>
      <p:ext uri="{BB962C8B-B14F-4D97-AF65-F5344CB8AC3E}">
        <p14:creationId xmlns:p14="http://schemas.microsoft.com/office/powerpoint/2010/main" val="3183455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cs typeface="Arial"/>
              </a:rPr>
              <a:t>PHP Security Guidelines</a:t>
            </a:r>
            <a:endParaRPr lang="en-US" sz="2600" dirty="0" smtClean="0">
              <a:latin typeface="Candara" panose="020E0502030303020204" pitchFamily="34" charset="0"/>
              <a:cs typeface="Arial"/>
            </a:endParaRPr>
          </a:p>
          <a:p>
            <a:r>
              <a:rPr lang="en-US" sz="2600" dirty="0" smtClean="0">
                <a:latin typeface="Candara" panose="020E0502030303020204" pitchFamily="34" charset="0"/>
                <a:cs typeface="Arial"/>
                <a:hlinkClick r:id="rId3"/>
              </a:rPr>
              <a:t>https</a:t>
            </a:r>
            <a:r>
              <a:rPr lang="en-US" sz="2600" dirty="0">
                <a:latin typeface="Candara" panose="020E0502030303020204" pitchFamily="34" charset="0"/>
                <a:cs typeface="Arial"/>
                <a:hlinkClick r:id="rId3"/>
              </a:rPr>
              <a:t>://docs.php.earth/security/intro</a:t>
            </a:r>
            <a:r>
              <a:rPr lang="en-US" sz="2600" dirty="0" smtClean="0">
                <a:latin typeface="Candara" panose="020E0502030303020204" pitchFamily="34" charset="0"/>
                <a:cs typeface="Arial"/>
                <a:hlinkClick r:id="rId3"/>
              </a:rPr>
              <a:t>/</a:t>
            </a:r>
            <a:r>
              <a:rPr lang="en-US" sz="2600" dirty="0" smtClean="0">
                <a:latin typeface="Candara" panose="020E0502030303020204" pitchFamily="34" charset="0"/>
                <a:cs typeface="Arial"/>
              </a:rPr>
              <a:t> </a:t>
            </a:r>
            <a:endParaRPr lang="en-US" sz="2600" dirty="0" smtClean="0">
              <a:latin typeface="Candara" panose="020E0502030303020204" pitchFamily="34" charset="0"/>
              <a:cs typeface="Arial"/>
            </a:endParaRPr>
          </a:p>
          <a:p>
            <a:pPr marL="0" indent="0">
              <a:buNone/>
            </a:pPr>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9</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PHP</a:t>
            </a:r>
            <a:r>
              <a:rPr lang="en-US" sz="2400" b="1" dirty="0" smtClean="0">
                <a:solidFill>
                  <a:srgbClr val="002060"/>
                </a:solidFill>
                <a:latin typeface="Candara" panose="020E0502030303020204" pitchFamily="34" charset="0"/>
                <a:cs typeface="Arial"/>
              </a:rPr>
              <a:t> </a:t>
            </a:r>
            <a:r>
              <a:rPr lang="en-US" sz="2400" b="1" dirty="0" smtClean="0">
                <a:solidFill>
                  <a:srgbClr val="002060"/>
                </a:solidFill>
                <a:latin typeface="Candara" panose="020E0502030303020204" pitchFamily="34" charset="0"/>
                <a:cs typeface="Arial"/>
              </a:rPr>
              <a:t>SECURITY HARDENING</a:t>
            </a:r>
            <a:endParaRPr lang="en-US" sz="2400" dirty="0">
              <a:solidFill>
                <a:srgbClr val="002060"/>
              </a:solidFill>
              <a:latin typeface="Candara" panose="020E0502030303020204" pitchFamily="34" charset="0"/>
              <a:cs typeface="Arial"/>
            </a:endParaRPr>
          </a:p>
        </p:txBody>
      </p:sp>
      <p:sp>
        <p:nvSpPr>
          <p:cNvPr id="3" name="TextBox 2"/>
          <p:cNvSpPr txBox="1"/>
          <p:nvPr/>
        </p:nvSpPr>
        <p:spPr>
          <a:xfrm>
            <a:off x="2388367" y="5691116"/>
            <a:ext cx="595035" cy="369332"/>
          </a:xfrm>
          <a:prstGeom prst="rect">
            <a:avLst/>
          </a:prstGeom>
          <a:noFill/>
        </p:spPr>
        <p:txBody>
          <a:bodyPr wrap="none" rtlCol="0">
            <a:spAutoFit/>
          </a:bodyPr>
          <a:lstStyle/>
          <a:p>
            <a:r>
              <a:rPr lang="en-US" b="1" dirty="0" smtClean="0">
                <a:solidFill>
                  <a:srgbClr val="FF0000"/>
                </a:solidFill>
              </a:rPr>
              <a:t>END</a:t>
            </a:r>
            <a:endParaRPr lang="en-US" b="1" dirty="0">
              <a:solidFill>
                <a:srgbClr val="FF0000"/>
              </a:solidFill>
            </a:endParaRPr>
          </a:p>
        </p:txBody>
      </p:sp>
    </p:spTree>
    <p:extLst>
      <p:ext uri="{BB962C8B-B14F-4D97-AF65-F5344CB8AC3E}">
        <p14:creationId xmlns:p14="http://schemas.microsoft.com/office/powerpoint/2010/main" val="978380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20570</TotalTime>
  <Words>241</Words>
  <Application>Microsoft Office PowerPoint</Application>
  <PresentationFormat>On-screen Show (4:3)</PresentationFormat>
  <Paragraphs>70</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CASE STUDY – PHP SECURITY HARDENING</vt:lpstr>
      <vt:lpstr>CASE STUDY – PHP SECURITY HARDENING</vt:lpstr>
      <vt:lpstr>CASE STUDY – PHP SECURITY HARDENING</vt:lpstr>
      <vt:lpstr>CASE STUDY – PHP SECURITY HARDENING</vt:lpstr>
      <vt:lpstr>CASE STUDY – PHP SECURITY HARDENING</vt:lpstr>
      <vt:lpstr>CASE STUDY – PHP SECURITY HARDENING</vt:lpstr>
      <vt:lpstr>CASE STUDY – PHP SECURITY HARDENING</vt:lpstr>
      <vt:lpstr>CASE STUDY – PHP SECURITY HARDENING</vt:lpstr>
      <vt:lpstr>CASE STUDY – PHP SECURITY HARDENING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Nahil</cp:lastModifiedBy>
  <cp:revision>1739</cp:revision>
  <cp:lastPrinted>2017-07-15T17:14:51Z</cp:lastPrinted>
  <dcterms:modified xsi:type="dcterms:W3CDTF">2018-09-08T20:35:41Z</dcterms:modified>
</cp:coreProperties>
</file>