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83" r:id="rId2"/>
    <p:sldId id="384" r:id="rId3"/>
    <p:sldId id="385" r:id="rId4"/>
    <p:sldId id="386" r:id="rId5"/>
    <p:sldId id="387" r:id="rId6"/>
    <p:sldId id="388" r:id="rId7"/>
    <p:sldId id="389" r:id="rId8"/>
    <p:sldId id="390" r:id="rId9"/>
    <p:sldId id="391" r:id="rId10"/>
    <p:sldId id="392" r:id="rId11"/>
    <p:sldId id="39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326" autoAdjust="0"/>
    <p:restoredTop sz="94660"/>
  </p:normalViewPr>
  <p:slideViewPr>
    <p:cSldViewPr snapToGrid="0">
      <p:cViewPr varScale="1">
        <p:scale>
          <a:sx n="70" d="100"/>
          <a:sy n="70" d="100"/>
        </p:scale>
        <p:origin x="-1068" y="-96"/>
      </p:cViewPr>
      <p:guideLst>
        <p:guide orient="horz" pos="809"/>
        <p:guide orient="horz" pos="144"/>
        <p:guide pos="2976"/>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9/9/2018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9/9/2018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9/9/2018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wasp.org/index.php/.NET_Security_Cheat_Sheet#ASP.NET_MVC_Guidance"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www.ssllabs.com/projects/best-practise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www.ssllabs.com/ssltes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ohnstaveley/SecurityEssentials/blob/master/SecurityEssentials/Core/HttpHeaders.c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github.com/Dionach/StripHead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startssl.co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letsencryp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ASP.NET</a:t>
            </a:r>
            <a:r>
              <a:rPr lang="en-US" sz="2600" dirty="0" smtClean="0">
                <a:latin typeface="Candara" panose="020E0502030303020204" pitchFamily="34" charset="0"/>
                <a:cs typeface="Arial"/>
              </a:rPr>
              <a:t> </a:t>
            </a:r>
            <a:r>
              <a:rPr lang="en-US" sz="2600" dirty="0" smtClean="0">
                <a:latin typeface="Candara" panose="020E0502030303020204" pitchFamily="34" charset="0"/>
                <a:cs typeface="Arial"/>
              </a:rPr>
              <a:t>MVC </a:t>
            </a:r>
            <a:r>
              <a:rPr lang="en-US" sz="2600" dirty="0" smtClean="0">
                <a:latin typeface="Candara" panose="020E0502030303020204" pitchFamily="34" charset="0"/>
                <a:cs typeface="Arial"/>
              </a:rPr>
              <a:t>Security Guidelines</a:t>
            </a:r>
            <a:endParaRPr lang="en-US" sz="2600" dirty="0" smtClean="0">
              <a:latin typeface="Candara" panose="020E0502030303020204" pitchFamily="34" charset="0"/>
              <a:cs typeface="Arial"/>
            </a:endParaRPr>
          </a:p>
          <a:p>
            <a:r>
              <a:rPr lang="en-US" sz="2600" dirty="0">
                <a:latin typeface="Candara" panose="020E0502030303020204" pitchFamily="34" charset="0"/>
                <a:cs typeface="Arial"/>
                <a:hlinkClick r:id="rId3"/>
              </a:rPr>
              <a:t>https://www.owasp.org/index.php/.</a:t>
            </a:r>
            <a:r>
              <a:rPr lang="en-US" sz="2600" dirty="0" smtClean="0">
                <a:latin typeface="Candara" panose="020E0502030303020204" pitchFamily="34" charset="0"/>
                <a:cs typeface="Arial"/>
                <a:hlinkClick r:id="rId3"/>
              </a:rPr>
              <a:t>NET_Security_Cheat_Sheet#ASP.NET_MVC_Guidance</a:t>
            </a:r>
            <a:r>
              <a:rPr lang="en-US" sz="2600" dirty="0" smtClean="0">
                <a:latin typeface="Candara" panose="020E0502030303020204" pitchFamily="34" charset="0"/>
                <a:cs typeface="Arial"/>
              </a:rPr>
              <a:t>  </a:t>
            </a:r>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rPr>
              <a:t>A.6 Sensitive data exposure…</a:t>
            </a:r>
          </a:p>
          <a:p>
            <a:r>
              <a:rPr lang="en-US" sz="2600" dirty="0" smtClean="0">
                <a:latin typeface="Candara" panose="020E0502030303020204" pitchFamily="34" charset="0"/>
              </a:rPr>
              <a:t>DO: Have a strong TLS policy (see </a:t>
            </a:r>
            <a:r>
              <a:rPr lang="en-US" sz="2600" dirty="0" smtClean="0">
                <a:latin typeface="Candara" panose="020E0502030303020204" pitchFamily="34" charset="0"/>
                <a:hlinkClick r:id="rId3"/>
              </a:rPr>
              <a:t>SSL Best </a:t>
            </a:r>
            <a:r>
              <a:rPr lang="en-US" sz="2600" dirty="0" err="1" smtClean="0">
                <a:latin typeface="Candara" panose="020E0502030303020204" pitchFamily="34" charset="0"/>
                <a:hlinkClick r:id="rId3"/>
              </a:rPr>
              <a:t>Practises</a:t>
            </a:r>
            <a:r>
              <a:rPr lang="en-US" sz="2600" dirty="0" smtClean="0">
                <a:latin typeface="Candara" panose="020E0502030303020204" pitchFamily="34" charset="0"/>
              </a:rPr>
              <a:t>), use TLS 1.2 wherever possible. Then check the configuration using </a:t>
            </a:r>
            <a:r>
              <a:rPr lang="en-US" sz="2600" dirty="0" smtClean="0">
                <a:latin typeface="Candara" panose="020E0502030303020204" pitchFamily="34" charset="0"/>
                <a:hlinkClick r:id="rId4"/>
              </a:rPr>
              <a:t>SSL Test</a:t>
            </a:r>
            <a:endParaRPr lang="en-US" sz="2600" dirty="0" smtClean="0">
              <a:latin typeface="Candara" panose="020E0502030303020204" pitchFamily="34" charset="0"/>
            </a:endParaRPr>
          </a:p>
          <a:p>
            <a:r>
              <a:rPr lang="en-US" sz="2600" dirty="0" smtClean="0">
                <a:latin typeface="Candara" panose="020E0502030303020204" pitchFamily="34" charset="0"/>
              </a:rPr>
              <a:t>DO: Ensure headers are not disclosing information about your application.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694012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rPr>
              <a:t>A.6 Sensitive data exposure…</a:t>
            </a:r>
          </a:p>
          <a:p>
            <a:r>
              <a:rPr lang="en-US" sz="2600" dirty="0" smtClean="0">
                <a:latin typeface="Candara" panose="020E0502030303020204" pitchFamily="34" charset="0"/>
              </a:rPr>
              <a:t>See </a:t>
            </a:r>
            <a:r>
              <a:rPr lang="en-US" sz="2600" dirty="0" err="1" smtClean="0">
                <a:latin typeface="Candara" panose="020E0502030303020204" pitchFamily="34" charset="0"/>
                <a:hlinkClick r:id="rId3"/>
              </a:rPr>
              <a:t>HttpHeaders.cs</a:t>
            </a:r>
            <a:r>
              <a:rPr lang="en-US" sz="2600" dirty="0" smtClean="0">
                <a:latin typeface="Candara" panose="020E0502030303020204" pitchFamily="34" charset="0"/>
              </a:rPr>
              <a:t> , </a:t>
            </a:r>
            <a:r>
              <a:rPr lang="en-US" sz="2600" dirty="0" err="1" smtClean="0">
                <a:latin typeface="Candara" panose="020E0502030303020204" pitchFamily="34" charset="0"/>
                <a:hlinkClick r:id="rId4"/>
              </a:rPr>
              <a:t>Dionach</a:t>
            </a:r>
            <a:r>
              <a:rPr lang="en-US" sz="2600" dirty="0" smtClean="0">
                <a:latin typeface="Candara" panose="020E0502030303020204" pitchFamily="34" charset="0"/>
                <a:hlinkClick r:id="rId4"/>
              </a:rPr>
              <a:t> </a:t>
            </a:r>
            <a:r>
              <a:rPr lang="en-US" sz="2600" dirty="0" err="1" smtClean="0">
                <a:latin typeface="Candara" panose="020E0502030303020204" pitchFamily="34" charset="0"/>
                <a:hlinkClick r:id="rId4"/>
              </a:rPr>
              <a:t>StripHeaders</a:t>
            </a:r>
            <a:r>
              <a:rPr lang="en-US" sz="2600" dirty="0" smtClean="0">
                <a:latin typeface="Candara" panose="020E0502030303020204" pitchFamily="34" charset="0"/>
              </a:rPr>
              <a:t> or disable via </a:t>
            </a:r>
            <a:r>
              <a:rPr lang="en-US" sz="2600" dirty="0" err="1" smtClean="0">
                <a:latin typeface="Candara" panose="020E0502030303020204" pitchFamily="34" charset="0"/>
              </a:rPr>
              <a:t>web.config</a:t>
            </a:r>
            <a:r>
              <a:rPr lang="en-US" sz="2600" dirty="0" smtClean="0">
                <a:latin typeface="Candara" panose="020E0502030303020204" pitchFamily="34" charset="0"/>
              </a:rPr>
              <a:t>:</a:t>
            </a:r>
          </a:p>
          <a:p>
            <a:pPr marL="0" indent="0">
              <a:buNone/>
            </a:pPr>
            <a:r>
              <a:rPr lang="en-US" sz="2600" dirty="0" smtClean="0">
                <a:latin typeface="Candara" panose="020E0502030303020204" pitchFamily="34" charset="0"/>
              </a:rPr>
              <a:t/>
            </a:r>
            <a:br>
              <a:rPr lang="en-US" sz="2600" dirty="0" smtClean="0">
                <a:latin typeface="Candara" panose="020E0502030303020204" pitchFamily="34" charset="0"/>
              </a:rPr>
            </a:b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1992573" y="5732060"/>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3068055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rPr>
              <a:t>ASP.NET MVC (Model-View-Controller) is a contemporary web application framework that uses more standardized HTTP communication than the Web Forms </a:t>
            </a:r>
            <a:r>
              <a:rPr lang="en-US" sz="2600" dirty="0" err="1">
                <a:latin typeface="Candara" panose="020E0502030303020204" pitchFamily="34" charset="0"/>
              </a:rPr>
              <a:t>postback</a:t>
            </a:r>
            <a:r>
              <a:rPr lang="en-US" sz="2600" dirty="0">
                <a:latin typeface="Candara" panose="020E0502030303020204" pitchFamily="34" charset="0"/>
              </a:rPr>
              <a:t> model.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314659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rPr>
              <a:t>The </a:t>
            </a:r>
            <a:r>
              <a:rPr lang="en-US" sz="2600" dirty="0">
                <a:latin typeface="Candara" panose="020E0502030303020204" pitchFamily="34" charset="0"/>
              </a:rPr>
              <a:t>OWASP Top 10 lists the most prevalent and dangerous threats to web security in the world today and is reviewed every 3 years</a:t>
            </a:r>
            <a:r>
              <a:rPr lang="en-US" sz="2600" dirty="0" smtClean="0">
                <a:latin typeface="Candara" panose="020E0502030303020204" pitchFamily="34" charset="0"/>
              </a:rPr>
              <a:t>.</a:t>
            </a:r>
          </a:p>
          <a:p>
            <a:r>
              <a:rPr lang="en-US" sz="2600" dirty="0">
                <a:latin typeface="Candara" panose="020E0502030303020204" pitchFamily="34" charset="0"/>
              </a:rPr>
              <a:t>After covering the top 10 it is </a:t>
            </a:r>
            <a:r>
              <a:rPr lang="en-US" sz="2600" dirty="0" smtClean="0">
                <a:latin typeface="Candara" panose="020E0502030303020204" pitchFamily="34" charset="0"/>
              </a:rPr>
              <a:t>generally advisable </a:t>
            </a:r>
            <a:r>
              <a:rPr lang="en-US" sz="2600" dirty="0">
                <a:latin typeface="Candara" panose="020E0502030303020204" pitchFamily="34" charset="0"/>
              </a:rPr>
              <a:t>to assess for other threats or get a </a:t>
            </a:r>
            <a:r>
              <a:rPr lang="en-US" sz="2600" dirty="0" smtClean="0">
                <a:latin typeface="Candara" panose="020E0502030303020204" pitchFamily="34" charset="0"/>
              </a:rPr>
              <a:t>professional Penetration </a:t>
            </a:r>
            <a:r>
              <a:rPr lang="en-US" sz="2600" dirty="0">
                <a:latin typeface="Candara" panose="020E0502030303020204" pitchFamily="34" charset="0"/>
              </a:rPr>
              <a:t>Test</a:t>
            </a:r>
            <a:r>
              <a:rPr lang="en-US" sz="2600" dirty="0" smtClean="0">
                <a:latin typeface="Candara" panose="020E0502030303020204" pitchFamily="34" charset="0"/>
              </a:rPr>
              <a:t>.</a:t>
            </a:r>
            <a:r>
              <a:rPr lang="en-US" sz="2600" dirty="0">
                <a:latin typeface="Candara" panose="020E0502030303020204" pitchFamily="34" charset="0"/>
              </a:rPr>
              <a:t/>
            </a:r>
            <a:br>
              <a:rPr lang="en-US" sz="2600" dirty="0">
                <a:latin typeface="Candara" panose="020E0502030303020204" pitchFamily="34" charset="0"/>
              </a:rPr>
            </a:br>
            <a:endParaRPr lang="en-US" sz="2600" dirty="0">
              <a:latin typeface="Candara" panose="020E0502030303020204" pitchFamily="34" charset="0"/>
              <a:cs typeface="Arial"/>
            </a:endParaRPr>
          </a:p>
          <a:p>
            <a:pPr lvl="1"/>
            <a:endParaRPr lang="en-US" sz="2600" dirty="0">
              <a:latin typeface="Candara" panose="020E0502030303020204" pitchFamily="34" charset="0"/>
              <a:cs typeface="Arial"/>
            </a:endParaRPr>
          </a:p>
          <a:p>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944456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rPr>
              <a:t>Your </a:t>
            </a:r>
            <a:r>
              <a:rPr lang="en-US" sz="2600" dirty="0">
                <a:latin typeface="Candara" panose="020E0502030303020204" pitchFamily="34" charset="0"/>
              </a:rPr>
              <a:t>approach to securing your web application should be to start at the top threat A1 below and work down, this will ensure that any time spent on security will be spent most effectively </a:t>
            </a:r>
            <a:r>
              <a:rPr lang="en-US" sz="2600" dirty="0" smtClean="0">
                <a:latin typeface="Candara" panose="020E0502030303020204" pitchFamily="34" charset="0"/>
              </a:rPr>
              <a:t>and </a:t>
            </a:r>
            <a:r>
              <a:rPr lang="en-US" sz="2600" dirty="0">
                <a:latin typeface="Candara" panose="020E0502030303020204" pitchFamily="34" charset="0"/>
              </a:rPr>
              <a:t>cover the top threats first and lesser threats afterwards</a:t>
            </a:r>
            <a:r>
              <a:rPr lang="en-US" sz="2600">
                <a:latin typeface="Candara" panose="020E0502030303020204" pitchFamily="34" charset="0"/>
              </a:rPr>
              <a:t>.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86418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rPr>
              <a:t>A.6 Sensitive data exposure</a:t>
            </a:r>
          </a:p>
          <a:p>
            <a:r>
              <a:rPr lang="en-US" sz="2600" dirty="0">
                <a:latin typeface="Candara" panose="020E0502030303020204" pitchFamily="34" charset="0"/>
              </a:rPr>
              <a:t>DO NOT: Store encrypted passwords.</a:t>
            </a:r>
          </a:p>
          <a:p>
            <a:r>
              <a:rPr lang="en-US" sz="2600" dirty="0">
                <a:latin typeface="Candara" panose="020E0502030303020204" pitchFamily="34" charset="0"/>
              </a:rPr>
              <a:t>DO: Use a strong hash to store password credentials. Use PBKDF2, </a:t>
            </a:r>
            <a:r>
              <a:rPr lang="en-US" sz="2600" dirty="0" err="1">
                <a:latin typeface="Candara" panose="020E0502030303020204" pitchFamily="34" charset="0"/>
              </a:rPr>
              <a:t>BCrypt</a:t>
            </a:r>
            <a:r>
              <a:rPr lang="en-US" sz="2600" dirty="0">
                <a:latin typeface="Candara" panose="020E0502030303020204" pitchFamily="34" charset="0"/>
              </a:rPr>
              <a:t> or </a:t>
            </a:r>
            <a:r>
              <a:rPr lang="en-US" sz="2600" dirty="0" err="1">
                <a:latin typeface="Candara" panose="020E0502030303020204" pitchFamily="34" charset="0"/>
              </a:rPr>
              <a:t>SCrypt</a:t>
            </a:r>
            <a:r>
              <a:rPr lang="en-US" sz="2600" dirty="0">
                <a:latin typeface="Candara" panose="020E0502030303020204" pitchFamily="34" charset="0"/>
              </a:rPr>
              <a:t> with at least 8000 iterations and a strong key</a:t>
            </a:r>
            <a:r>
              <a:rPr lang="en-US" sz="2600" dirty="0" smtClean="0">
                <a:latin typeface="Candara" panose="020E0502030303020204" pitchFamily="34" charset="0"/>
              </a:rPr>
              <a:t>.</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269917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rPr>
              <a:t>A.6 Sensitive data exposure…</a:t>
            </a:r>
          </a:p>
          <a:p>
            <a:r>
              <a:rPr lang="en-US" sz="2600" dirty="0" smtClean="0">
                <a:latin typeface="Candara" panose="020E0502030303020204" pitchFamily="34" charset="0"/>
              </a:rPr>
              <a:t>DO</a:t>
            </a:r>
            <a:r>
              <a:rPr lang="en-US" sz="2600" dirty="0">
                <a:latin typeface="Candara" panose="020E0502030303020204" pitchFamily="34" charset="0"/>
              </a:rPr>
              <a:t>: Enforce passwords with a minimum complexity that will survive a dictionary attack i.e. longer passwords that use the full character set (numbers, symbols and letters) to increase the entropy</a:t>
            </a:r>
            <a:r>
              <a:rPr lang="en-US" sz="2600" dirty="0" smtClean="0">
                <a:latin typeface="Candara" panose="020E0502030303020204" pitchFamily="34" charset="0"/>
              </a:rPr>
              <a:t>.</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875937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rPr>
              <a:t>A.6 Sensitive data exposure…</a:t>
            </a:r>
          </a:p>
          <a:p>
            <a:r>
              <a:rPr lang="en-US" sz="2600" dirty="0" smtClean="0">
                <a:latin typeface="Candara" panose="020E0502030303020204" pitchFamily="34" charset="0"/>
              </a:rPr>
              <a:t>DO</a:t>
            </a:r>
            <a:r>
              <a:rPr lang="en-US" sz="2600" dirty="0">
                <a:latin typeface="Candara" panose="020E0502030303020204" pitchFamily="34" charset="0"/>
              </a:rPr>
              <a:t>: Use a strong encryption routine such as AES-512 where personally identifiable data needs to be restored to it's original format. Do not encrypt passwords. Protect encryption keys more than any other asset.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779322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rPr>
              <a:t>A.6 Sensitive data exposure…</a:t>
            </a:r>
          </a:p>
          <a:p>
            <a:r>
              <a:rPr lang="en-US" sz="2600" dirty="0" smtClean="0">
                <a:latin typeface="Candara" panose="020E0502030303020204" pitchFamily="34" charset="0"/>
              </a:rPr>
              <a:t>Apply the following test: Would you be happy leaving the data on a spreadsheet on a bus for everyone to read. Assume the attacker can get direct access to your database and protect it accordingly.</a:t>
            </a: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4312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rPr>
              <a:t>A.6 Sensitive data exposure…</a:t>
            </a:r>
          </a:p>
          <a:p>
            <a:r>
              <a:rPr lang="en-US" sz="2600" dirty="0" smtClean="0">
                <a:latin typeface="Candara" panose="020E0502030303020204" pitchFamily="34" charset="0"/>
              </a:rPr>
              <a:t>DO: Use TLS 1.2 for your entire site. Get a free certificate from </a:t>
            </a:r>
            <a:r>
              <a:rPr lang="en-US" sz="2600" dirty="0" smtClean="0">
                <a:latin typeface="Candara" panose="020E0502030303020204" pitchFamily="34" charset="0"/>
                <a:hlinkClick r:id="rId3"/>
              </a:rPr>
              <a:t>StartSSL.com</a:t>
            </a:r>
            <a:r>
              <a:rPr lang="en-US" sz="2600" dirty="0" smtClean="0">
                <a:latin typeface="Candara" panose="020E0502030303020204" pitchFamily="34" charset="0"/>
              </a:rPr>
              <a:t> or </a:t>
            </a:r>
            <a:r>
              <a:rPr lang="en-US" sz="2600" dirty="0" smtClean="0">
                <a:latin typeface="Candara" panose="020E0502030303020204" pitchFamily="34" charset="0"/>
                <a:hlinkClick r:id="rId4"/>
              </a:rPr>
              <a:t>LetsEncrypt.org</a:t>
            </a:r>
            <a:r>
              <a:rPr lang="en-US" sz="2600" dirty="0" smtClean="0">
                <a:latin typeface="Candara" panose="020E0502030303020204" pitchFamily="34" charset="0"/>
              </a:rPr>
              <a:t>.</a:t>
            </a:r>
          </a:p>
          <a:p>
            <a:r>
              <a:rPr lang="en-US" sz="2600" dirty="0" smtClean="0">
                <a:latin typeface="Candara" panose="020E0502030303020204" pitchFamily="34" charset="0"/>
              </a:rPr>
              <a:t>DO NOT: Allow SSL, this is now obsolete</a:t>
            </a: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t>
            </a:r>
            <a:r>
              <a:rPr lang="en-US" sz="2400" b="1" dirty="0" smtClean="0">
                <a:solidFill>
                  <a:srgbClr val="002060"/>
                </a:solidFill>
                <a:latin typeface="Candara" panose="020E0502030303020204" pitchFamily="34" charset="0"/>
                <a:cs typeface="Arial"/>
              </a:rPr>
              <a:t>ASP.NET MVC </a:t>
            </a:r>
            <a:r>
              <a:rPr lang="en-US" sz="2400" b="1" dirty="0" smtClean="0">
                <a:solidFill>
                  <a:srgbClr val="002060"/>
                </a:solidFill>
                <a:latin typeface="Candara" panose="020E0502030303020204" pitchFamily="34" charset="0"/>
                <a:cs typeface="Arial"/>
              </a:rPr>
              <a:t>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490415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20597</TotalTime>
  <Words>429</Words>
  <Application>Microsoft Office PowerPoint</Application>
  <PresentationFormat>On-screen Show (4:3)</PresentationFormat>
  <Paragraphs>58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CASE STUDY – ASP.NET MVC SECURITY HARDENING</vt:lpstr>
      <vt:lpstr>CASE STUDY – ASP.NET MVC SECURITY HARDENING</vt:lpstr>
      <vt:lpstr>CASE STUDY – ASP.NET MVC SECURITY HARDENING</vt:lpstr>
      <vt:lpstr>CASE STUDY – ASP.NET MVC SECURITY HARDENING</vt:lpstr>
      <vt:lpstr>CASE STUDY – ASP.NET MVC SECURITY HARDENING</vt:lpstr>
      <vt:lpstr>CASE STUDY – ASP.NET MVC SECURITY HARDENING</vt:lpstr>
      <vt:lpstr>CASE STUDY – ASP.NET MVC SECURITY HARDENING</vt:lpstr>
      <vt:lpstr>CASE STUDY – ASP.NET MVC SECURITY HARDENING</vt:lpstr>
      <vt:lpstr>CASE STUDY – ASP.NET MVC SECURITY HARDENING</vt:lpstr>
      <vt:lpstr>CASE STUDY – ASP.NET MVC SECURITY HARDENING</vt:lpstr>
      <vt:lpstr>CASE STUDY – ASP.NET MVC SECURITY HARDENING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Nahil</cp:lastModifiedBy>
  <cp:revision>1746</cp:revision>
  <cp:lastPrinted>2017-07-15T17:14:51Z</cp:lastPrinted>
  <dcterms:modified xsi:type="dcterms:W3CDTF">2018-09-08T21:02:48Z</dcterms:modified>
</cp:coreProperties>
</file>