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56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seccode/SEI+CERT+Coding+Standar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iki.sei.cmu.edu/confluence/display/c/SEI+CERT+C+Coding+Standar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iki.sei.cmu.edu/confluence/display/seccode/SEI+CERT+Coding+Standar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c/BB.+Definitions#BB.Definitions-implem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Carnegie Mellon Software Engineering Institute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3"/>
              </a:rPr>
              <a:t>wiki.sei.cmu.edu/confluence/display/seccode/SEI+CERT+Coding+Standards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r>
              <a:rPr lang="en-US" sz="2600" dirty="0">
                <a:latin typeface="Candara" panose="020E0502030303020204" pitchFamily="34" charset="0"/>
                <a:cs typeface="Arial"/>
                <a:hlinkClick r:id="rId4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4"/>
              </a:rPr>
              <a:t>wiki.sei.cmu.edu/confluence/display/c/SEI+CERT+C+Coding+Standard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 APPLICATIONS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 APPLICATIONS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4" y="1607346"/>
            <a:ext cx="7902052" cy="315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4274" y="5002907"/>
            <a:ext cx="79020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  <a:hlinkClick r:id="rId4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4"/>
              </a:rPr>
              <a:t>wiki.sei.cmu.edu/confluence/display/seccode/SEI+CERT+Coding+Standards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There are existing compiler 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implementations</a:t>
            </a:r>
            <a:r>
              <a:rPr lang="en-US" sz="2600" dirty="0">
                <a:latin typeface="Candara" panose="020E0502030303020204" pitchFamily="34" charset="0"/>
              </a:rPr>
              <a:t> that allow </a:t>
            </a:r>
            <a:r>
              <a:rPr lang="en-US" sz="2600" dirty="0" err="1">
                <a:latin typeface="Candara" panose="020E0502030303020204" pitchFamily="34" charset="0"/>
              </a:rPr>
              <a:t>const</a:t>
            </a:r>
            <a:r>
              <a:rPr lang="en-US" sz="2600" dirty="0">
                <a:latin typeface="Candara" panose="020E0502030303020204" pitchFamily="34" charset="0"/>
              </a:rPr>
              <a:t>-qualified objects to be modified without generating a warning message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 APPLICATIONS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Avoid </a:t>
            </a:r>
            <a:r>
              <a:rPr lang="en-US" sz="2600" dirty="0">
                <a:latin typeface="Candara" panose="020E0502030303020204" pitchFamily="34" charset="0"/>
              </a:rPr>
              <a:t>casting away </a:t>
            </a:r>
            <a:r>
              <a:rPr lang="en-US" sz="2600" dirty="0" err="1">
                <a:latin typeface="Candara" panose="020E0502030303020204" pitchFamily="34" charset="0"/>
              </a:rPr>
              <a:t>const</a:t>
            </a:r>
            <a:r>
              <a:rPr lang="en-US" sz="2600" dirty="0">
                <a:latin typeface="Candara" panose="020E0502030303020204" pitchFamily="34" charset="0"/>
              </a:rPr>
              <a:t> qualification because doing so makes it possible </a:t>
            </a:r>
            <a:r>
              <a:rPr lang="en-US" sz="2600" dirty="0" smtClean="0">
                <a:latin typeface="Candara" panose="020E0502030303020204" pitchFamily="34" charset="0"/>
              </a:rPr>
              <a:t>to modify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err="1" smtClean="0">
                <a:latin typeface="Candara" panose="020E0502030303020204" pitchFamily="34" charset="0"/>
              </a:rPr>
              <a:t>const</a:t>
            </a:r>
            <a:r>
              <a:rPr lang="en-US" sz="2600" dirty="0" smtClean="0">
                <a:latin typeface="Candara" panose="020E0502030303020204" pitchFamily="34" charset="0"/>
              </a:rPr>
              <a:t>-qualified </a:t>
            </a:r>
            <a:r>
              <a:rPr lang="en-US" sz="2600" dirty="0">
                <a:latin typeface="Candara" panose="020E0502030303020204" pitchFamily="34" charset="0"/>
              </a:rPr>
              <a:t>objects without issuing diagnostics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 APPLICATIONS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7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 APPLICATIONS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4" y="1319114"/>
            <a:ext cx="7014950" cy="4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4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first assignment is unsafe because it allows the code that follows it to attempt to change the value </a:t>
            </a:r>
            <a:r>
              <a:rPr lang="en-US" sz="2600" dirty="0" smtClean="0">
                <a:latin typeface="Candara" panose="020E0502030303020204" pitchFamily="34" charset="0"/>
              </a:rPr>
              <a:t>of the </a:t>
            </a:r>
            <a:r>
              <a:rPr lang="en-US" sz="2600" dirty="0" err="1" smtClean="0">
                <a:latin typeface="Candara" panose="020E0502030303020204" pitchFamily="34" charset="0"/>
              </a:rPr>
              <a:t>const</a:t>
            </a:r>
            <a:r>
              <a:rPr lang="en-US" sz="2600" dirty="0" smtClean="0">
                <a:latin typeface="Candara" panose="020E0502030303020204" pitchFamily="34" charset="0"/>
              </a:rPr>
              <a:t>  object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r>
              <a:rPr lang="en-US" sz="2600" dirty="0" err="1">
                <a:latin typeface="Candara" panose="020E0502030303020204" pitchFamily="34" charset="0"/>
              </a:rPr>
              <a:t>i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 APPLICATIONS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9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 APPLICATIONS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72" y="1456050"/>
            <a:ext cx="4790364" cy="430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The compliant solution depends on the intent of the programmer. If the intent is that the value of </a:t>
            </a:r>
            <a:r>
              <a:rPr lang="en-US" sz="2600" dirty="0" err="1">
                <a:latin typeface="Candara" panose="020E0502030303020204" pitchFamily="34" charset="0"/>
              </a:rPr>
              <a:t>i</a:t>
            </a:r>
            <a:r>
              <a:rPr lang="en-US" sz="2600" dirty="0">
                <a:latin typeface="Candara" panose="020E0502030303020204" pitchFamily="34" charset="0"/>
              </a:rPr>
              <a:t> is modifiable, then it should not be declared as a constant, as in this compliant solution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 APPLICATIONS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7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If </a:t>
            </a:r>
            <a:r>
              <a:rPr lang="en-US" sz="2600" dirty="0">
                <a:latin typeface="Candara" panose="020E0502030303020204" pitchFamily="34" charset="0"/>
              </a:rPr>
              <a:t>the intent is that the value of </a:t>
            </a:r>
            <a:r>
              <a:rPr lang="en-US" sz="2600" dirty="0" err="1">
                <a:latin typeface="Candara" panose="020E0502030303020204" pitchFamily="34" charset="0"/>
              </a:rPr>
              <a:t>i</a:t>
            </a:r>
            <a:r>
              <a:rPr lang="en-US" sz="2600" dirty="0">
                <a:latin typeface="Candara" panose="020E0502030303020204" pitchFamily="34" charset="0"/>
              </a:rPr>
              <a:t> is not meant to change, then do not write noncompliant code that attempts to modify it. 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Risk Assessment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Automated detection</a:t>
            </a:r>
          </a:p>
          <a:p>
            <a:r>
              <a:rPr lang="en-US" sz="2600" smtClean="0">
                <a:latin typeface="Candara" panose="020E0502030303020204" pitchFamily="34" charset="0"/>
              </a:rPr>
              <a:t>Related vulnerabilities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 APPLICATIONS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243" y="551370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21158</TotalTime>
  <Words>153</Words>
  <Application>Microsoft Office PowerPoint</Application>
  <PresentationFormat>On-screen Show (4:3)</PresentationFormat>
  <Paragraphs>41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CASE STUDY – C APPLICATIONS SECURITY HARDENING</vt:lpstr>
      <vt:lpstr>CASE STUDY – C APPLICATIONS SECURITY HARDENING</vt:lpstr>
      <vt:lpstr>CASE STUDY – C APPLICATIONS SECURITY HARDENING</vt:lpstr>
      <vt:lpstr>CASE STUDY – C APPLICATIONS SECURITY HARDENING</vt:lpstr>
      <vt:lpstr>CASE STUDY – C APPLICATIONS SECURITY HARDENING</vt:lpstr>
      <vt:lpstr>CASE STUDY – C APPLICATIONS SECURITY HARDENING</vt:lpstr>
      <vt:lpstr>CASE STUDY – C APPLICATIONS SECURITY HARDENING</vt:lpstr>
      <vt:lpstr>CASE STUDY – C APPLICATIONS SECURITY HARDENING</vt:lpstr>
      <vt:lpstr>CASE STUDY – C APPLICATIONS SECURITY HARDENING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1758</cp:revision>
  <cp:lastPrinted>2017-07-15T17:14:51Z</cp:lastPrinted>
  <dcterms:modified xsi:type="dcterms:W3CDTF">2018-09-09T06:23:40Z</dcterms:modified>
</cp:coreProperties>
</file>