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52" r:id="rId2"/>
    <p:sldId id="353" r:id="rId3"/>
    <p:sldId id="354" r:id="rId4"/>
    <p:sldId id="355" r:id="rId5"/>
    <p:sldId id="356" r:id="rId6"/>
    <p:sldId id="357" r:id="rId7"/>
    <p:sldId id="358" r:id="rId8"/>
    <p:sldId id="359" r:id="rId9"/>
    <p:sldId id="360" r:id="rId10"/>
    <p:sldId id="361" r:id="rId11"/>
    <p:sldId id="3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26" d="100"/>
          <a:sy n="26" d="100"/>
        </p:scale>
        <p:origin x="72" y="972"/>
      </p:cViewPr>
      <p:guideLst>
        <p:guide orient="horz" pos="816"/>
        <p:guide pos="2976"/>
        <p:guide pos="288"/>
        <p:guide orient="horz" pos="144"/>
        <p:guide orient="horz" pos="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16-Jul-17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16-Jul-17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16-Jul-17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16-Jul-17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16-Jul-17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16-Jul-17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16-Jul-17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16-Jul-17</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16-Jul-17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16-Jul-17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16-Jul-17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16-Jul-17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16-Jul-17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16-Jul-17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Lets take a look at </a:t>
            </a:r>
            <a:r>
              <a:rPr lang="en-US" sz="2600" dirty="0" err="1" smtClean="0">
                <a:latin typeface="Candara" panose="020E0502030303020204" pitchFamily="34" charset="0"/>
              </a:rPr>
              <a:t>Qualys</a:t>
            </a:r>
            <a:r>
              <a:rPr lang="en-US" sz="2600" dirty="0" smtClean="0">
                <a:latin typeface="Candara" panose="020E0502030303020204" pitchFamily="34" charset="0"/>
              </a:rPr>
              <a:t> scanning technique: </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How Do VM Scanners Work ?</a:t>
            </a:r>
            <a:endParaRPr lang="en-US" sz="3200" dirty="0">
              <a:solidFill>
                <a:srgbClr val="002060"/>
              </a:solidFill>
              <a:latin typeface="Candara" panose="020E0502030303020204" pitchFamily="34" charset="0"/>
              <a:cs typeface="Arial"/>
            </a:endParaRPr>
          </a:p>
        </p:txBody>
      </p:sp>
      <p:sp>
        <p:nvSpPr>
          <p:cNvPr id="3" name="Rectangle 2"/>
          <p:cNvSpPr/>
          <p:nvPr/>
        </p:nvSpPr>
        <p:spPr>
          <a:xfrm>
            <a:off x="4947314" y="3419663"/>
            <a:ext cx="3787254" cy="584775"/>
          </a:xfrm>
          <a:prstGeom prst="rect">
            <a:avLst/>
          </a:prstGeom>
        </p:spPr>
        <p:txBody>
          <a:bodyPr wrap="square">
            <a:spAutoFit/>
          </a:bodyPr>
          <a:lstStyle/>
          <a:p>
            <a:r>
              <a:rPr lang="en-US" sz="1600" dirty="0"/>
              <a:t>https://community.qualys.com/docs/DOC-1068</a:t>
            </a:r>
          </a:p>
        </p:txBody>
      </p:sp>
    </p:spTree>
    <p:extLst>
      <p:ext uri="{BB962C8B-B14F-4D97-AF65-F5344CB8AC3E}">
        <p14:creationId xmlns:p14="http://schemas.microsoft.com/office/powerpoint/2010/main" val="1370940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a:latin typeface="Candara" panose="020E0502030303020204" pitchFamily="34" charset="0"/>
              </a:rPr>
              <a:t>6. Vulnerability assessment based on the services </a:t>
            </a:r>
            <a:r>
              <a:rPr lang="en-US" sz="2600" b="1" dirty="0" smtClean="0">
                <a:latin typeface="Candara" panose="020E0502030303020204" pitchFamily="34" charset="0"/>
              </a:rPr>
              <a:t>detected</a:t>
            </a:r>
            <a:endParaRPr lang="en-US" sz="2600" dirty="0">
              <a:latin typeface="Candara" panose="020E0502030303020204" pitchFamily="34" charset="0"/>
            </a:endParaRPr>
          </a:p>
          <a:p>
            <a:pPr marL="0" indent="0">
              <a:buNone/>
            </a:pPr>
            <a:r>
              <a:rPr lang="en-US" sz="2600" dirty="0" smtClean="0">
                <a:latin typeface="Candara" panose="020E0502030303020204" pitchFamily="34" charset="0"/>
              </a:rPr>
              <a:t>…only </a:t>
            </a:r>
            <a:r>
              <a:rPr lang="en-US" sz="2600" dirty="0">
                <a:latin typeface="Candara" panose="020E0502030303020204" pitchFamily="34" charset="0"/>
              </a:rPr>
              <a:t>vulnerabilities applicable to this specific service version. Every vulnerability detection is non-intrusive, meaning that the scanner never exploits a vulnerability if it could negatively affect the host in any way.</a:t>
            </a: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How Do VM Scanners Work ?</a:t>
            </a:r>
            <a:endParaRPr lang="en-US" sz="3200" dirty="0">
              <a:solidFill>
                <a:srgbClr val="002060"/>
              </a:solidFill>
              <a:latin typeface="Candara" panose="020E0502030303020204" pitchFamily="34" charset="0"/>
              <a:cs typeface="Arial"/>
            </a:endParaRPr>
          </a:p>
        </p:txBody>
      </p:sp>
      <p:sp>
        <p:nvSpPr>
          <p:cNvPr id="3" name="Rectangle 2"/>
          <p:cNvSpPr/>
          <p:nvPr/>
        </p:nvSpPr>
        <p:spPr>
          <a:xfrm>
            <a:off x="4724400" y="6108342"/>
            <a:ext cx="4114800" cy="338554"/>
          </a:xfrm>
          <a:prstGeom prst="rect">
            <a:avLst/>
          </a:prstGeom>
        </p:spPr>
        <p:txBody>
          <a:bodyPr wrap="square">
            <a:spAutoFit/>
          </a:bodyPr>
          <a:lstStyle/>
          <a:p>
            <a:r>
              <a:rPr lang="en-US" sz="1600" dirty="0"/>
              <a:t>https://community.qualys.com/docs/DOC-1068</a:t>
            </a:r>
          </a:p>
        </p:txBody>
      </p:sp>
    </p:spTree>
    <p:extLst>
      <p:ext uri="{BB962C8B-B14F-4D97-AF65-F5344CB8AC3E}">
        <p14:creationId xmlns:p14="http://schemas.microsoft.com/office/powerpoint/2010/main" val="1809183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Limitations:</a:t>
            </a:r>
          </a:p>
          <a:p>
            <a:pPr lvl="1"/>
            <a:r>
              <a:rPr lang="en-US" sz="2600" dirty="0" smtClean="0">
                <a:latin typeface="Candara" panose="020E0502030303020204" pitchFamily="34" charset="0"/>
              </a:rPr>
              <a:t>Vulnerability </a:t>
            </a:r>
            <a:r>
              <a:rPr lang="en-US" sz="2600" dirty="0">
                <a:latin typeface="Candara" panose="020E0502030303020204" pitchFamily="34" charset="0"/>
              </a:rPr>
              <a:t>scanners work in the same manner as antivirus programs do by using databases that store descriptions of different types of </a:t>
            </a:r>
            <a:r>
              <a:rPr lang="en-US" sz="2600" dirty="0" smtClean="0">
                <a:latin typeface="Candara" panose="020E0502030303020204" pitchFamily="34" charset="0"/>
              </a:rPr>
              <a:t>vulnerabilities</a:t>
            </a:r>
          </a:p>
          <a:p>
            <a:pPr lvl="1"/>
            <a:r>
              <a:rPr lang="en-US" sz="2600" dirty="0" smtClean="0">
                <a:latin typeface="Candara" panose="020E0502030303020204" pitchFamily="34" charset="0"/>
              </a:rPr>
              <a:t>False positive or false negative rate</a:t>
            </a:r>
            <a:endParaRPr lang="en-US" sz="2600" dirty="0">
              <a:latin typeface="Candara" panose="020E0502030303020204" pitchFamily="34" charset="0"/>
            </a:endParaRPr>
          </a:p>
          <a:p>
            <a:pPr lvl="1"/>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How Do VM Scanners Work ?</a:t>
            </a:r>
            <a:endParaRPr lang="en-US" sz="3200" dirty="0">
              <a:solidFill>
                <a:srgbClr val="002060"/>
              </a:solidFill>
              <a:latin typeface="Candara" panose="020E0502030303020204" pitchFamily="34" charset="0"/>
              <a:cs typeface="Arial"/>
            </a:endParaRPr>
          </a:p>
        </p:txBody>
      </p:sp>
      <p:sp>
        <p:nvSpPr>
          <p:cNvPr id="4" name="Rectangle 3"/>
          <p:cNvSpPr/>
          <p:nvPr/>
        </p:nvSpPr>
        <p:spPr>
          <a:xfrm>
            <a:off x="4892722" y="5794462"/>
            <a:ext cx="3896436" cy="646331"/>
          </a:xfrm>
          <a:prstGeom prst="rect">
            <a:avLst/>
          </a:prstGeom>
        </p:spPr>
        <p:txBody>
          <a:bodyPr wrap="square">
            <a:spAutoFit/>
          </a:bodyPr>
          <a:lstStyle/>
          <a:p>
            <a:r>
              <a:rPr lang="en-US" dirty="0"/>
              <a:t>http://www.spamlaws.com/how-vulnerability-scanning-works.html</a:t>
            </a:r>
          </a:p>
        </p:txBody>
      </p:sp>
    </p:spTree>
    <p:extLst>
      <p:ext uri="{BB962C8B-B14F-4D97-AF65-F5344CB8AC3E}">
        <p14:creationId xmlns:p14="http://schemas.microsoft.com/office/powerpoint/2010/main" val="1943569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err="1">
                <a:latin typeface="Candara" panose="020E0502030303020204" pitchFamily="34" charset="0"/>
              </a:rPr>
              <a:t>QualysGuard</a:t>
            </a:r>
            <a:r>
              <a:rPr lang="en-US" sz="2600" dirty="0">
                <a:latin typeface="Candara" panose="020E0502030303020204" pitchFamily="34" charset="0"/>
              </a:rPr>
              <a:t> scanning methodology mainly focuses on the different steps that an attacker might follow in order to perform an attack. </a:t>
            </a:r>
            <a:endParaRPr lang="en-US" sz="2600" dirty="0" smtClean="0">
              <a:latin typeface="Candara" panose="020E0502030303020204" pitchFamily="34" charset="0"/>
            </a:endParaRPr>
          </a:p>
          <a:p>
            <a:r>
              <a:rPr lang="en-US" sz="2600" dirty="0" smtClean="0">
                <a:latin typeface="Candara" panose="020E0502030303020204" pitchFamily="34" charset="0"/>
              </a:rPr>
              <a:t>It </a:t>
            </a:r>
            <a:r>
              <a:rPr lang="en-US" sz="2600" dirty="0">
                <a:latin typeface="Candara" panose="020E0502030303020204" pitchFamily="34" charset="0"/>
              </a:rPr>
              <a:t>tries to use exactly the same discovery and information gathering techniques that will be used by an attacker.</a:t>
            </a:r>
          </a:p>
        </p:txBody>
      </p:sp>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How Do VM Scanners Work ?</a:t>
            </a:r>
            <a:endParaRPr lang="en-US" sz="3200" dirty="0">
              <a:solidFill>
                <a:srgbClr val="002060"/>
              </a:solidFill>
              <a:latin typeface="Candara" panose="020E0502030303020204" pitchFamily="34" charset="0"/>
              <a:cs typeface="Arial"/>
            </a:endParaRPr>
          </a:p>
        </p:txBody>
      </p:sp>
      <p:sp>
        <p:nvSpPr>
          <p:cNvPr id="3" name="Rectangle 2"/>
          <p:cNvSpPr/>
          <p:nvPr/>
        </p:nvSpPr>
        <p:spPr>
          <a:xfrm>
            <a:off x="4865426" y="5958191"/>
            <a:ext cx="3787254" cy="584775"/>
          </a:xfrm>
          <a:prstGeom prst="rect">
            <a:avLst/>
          </a:prstGeom>
        </p:spPr>
        <p:txBody>
          <a:bodyPr wrap="square">
            <a:spAutoFit/>
          </a:bodyPr>
          <a:lstStyle/>
          <a:p>
            <a:r>
              <a:rPr lang="en-US" sz="1600" dirty="0"/>
              <a:t>https://community.qualys.com/docs/DOC-1068</a:t>
            </a:r>
          </a:p>
        </p:txBody>
      </p:sp>
    </p:spTree>
    <p:extLst>
      <p:ext uri="{BB962C8B-B14F-4D97-AF65-F5344CB8AC3E}">
        <p14:creationId xmlns:p14="http://schemas.microsoft.com/office/powerpoint/2010/main" val="1640034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514350" indent="-514350">
              <a:buAutoNum type="arabicPeriod"/>
            </a:pPr>
            <a:r>
              <a:rPr lang="en-US" sz="2600" b="1" dirty="0" smtClean="0">
                <a:latin typeface="Candara" panose="020E0502030303020204" pitchFamily="34" charset="0"/>
              </a:rPr>
              <a:t>Checking </a:t>
            </a:r>
            <a:r>
              <a:rPr lang="en-US" sz="2600" b="1" dirty="0">
                <a:latin typeface="Candara" panose="020E0502030303020204" pitchFamily="34" charset="0"/>
              </a:rPr>
              <a:t>if the remote host is </a:t>
            </a:r>
            <a:r>
              <a:rPr lang="en-US" sz="2600" b="1" dirty="0" smtClean="0">
                <a:latin typeface="Candara" panose="020E0502030303020204" pitchFamily="34" charset="0"/>
              </a:rPr>
              <a:t>alive</a:t>
            </a:r>
            <a:endParaRPr lang="en-US" sz="2600" dirty="0">
              <a:latin typeface="Candara" panose="020E0502030303020204" pitchFamily="34" charset="0"/>
            </a:endParaRPr>
          </a:p>
          <a:p>
            <a:pPr marL="914400" lvl="1" indent="-514350"/>
            <a:r>
              <a:rPr lang="en-US" sz="2600" dirty="0" smtClean="0">
                <a:latin typeface="Candara" panose="020E0502030303020204" pitchFamily="34" charset="0"/>
              </a:rPr>
              <a:t>The </a:t>
            </a:r>
            <a:r>
              <a:rPr lang="en-US" sz="2600" dirty="0">
                <a:latin typeface="Candara" panose="020E0502030303020204" pitchFamily="34" charset="0"/>
              </a:rPr>
              <a:t>first step is to </a:t>
            </a:r>
            <a:r>
              <a:rPr lang="en-US" sz="2600" dirty="0" smtClean="0">
                <a:latin typeface="Candara" panose="020E0502030303020204" pitchFamily="34" charset="0"/>
              </a:rPr>
              <a:t>check </a:t>
            </a:r>
            <a:r>
              <a:rPr lang="en-US" sz="2600" dirty="0">
                <a:latin typeface="Candara" panose="020E0502030303020204" pitchFamily="34" charset="0"/>
              </a:rPr>
              <a:t>if the host to be scanned is up and running in order to avoid wasting time on scanning a dead or unreachable </a:t>
            </a:r>
            <a:r>
              <a:rPr lang="en-US" sz="2600" dirty="0" smtClean="0">
                <a:latin typeface="Candara" panose="020E0502030303020204" pitchFamily="34" charset="0"/>
              </a:rPr>
              <a:t>host</a:t>
            </a: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How Do VM Scanners Work ?</a:t>
            </a:r>
            <a:endParaRPr lang="en-US" sz="3200" dirty="0">
              <a:solidFill>
                <a:srgbClr val="002060"/>
              </a:solidFill>
              <a:latin typeface="Candara" panose="020E0502030303020204" pitchFamily="34" charset="0"/>
              <a:cs typeface="Arial"/>
            </a:endParaRPr>
          </a:p>
        </p:txBody>
      </p:sp>
      <p:sp>
        <p:nvSpPr>
          <p:cNvPr id="8" name="Rectangle 7"/>
          <p:cNvSpPr/>
          <p:nvPr/>
        </p:nvSpPr>
        <p:spPr>
          <a:xfrm>
            <a:off x="4724400" y="6012806"/>
            <a:ext cx="4114800" cy="338554"/>
          </a:xfrm>
          <a:prstGeom prst="rect">
            <a:avLst/>
          </a:prstGeom>
        </p:spPr>
        <p:txBody>
          <a:bodyPr wrap="square">
            <a:spAutoFit/>
          </a:bodyPr>
          <a:lstStyle/>
          <a:p>
            <a:r>
              <a:rPr lang="en-US" sz="1600" dirty="0"/>
              <a:t>https://community.qualys.com/docs/DOC-1068</a:t>
            </a:r>
          </a:p>
        </p:txBody>
      </p:sp>
    </p:spTree>
    <p:extLst>
      <p:ext uri="{BB962C8B-B14F-4D97-AF65-F5344CB8AC3E}">
        <p14:creationId xmlns:p14="http://schemas.microsoft.com/office/powerpoint/2010/main" val="137602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514350" indent="-514350">
              <a:buAutoNum type="arabicPeriod"/>
            </a:pPr>
            <a:r>
              <a:rPr lang="en-US" sz="2600" b="1" dirty="0" smtClean="0">
                <a:latin typeface="Candara" panose="020E0502030303020204" pitchFamily="34" charset="0"/>
              </a:rPr>
              <a:t>Checking </a:t>
            </a:r>
            <a:r>
              <a:rPr lang="en-US" sz="2600" b="1" dirty="0">
                <a:latin typeface="Candara" panose="020E0502030303020204" pitchFamily="34" charset="0"/>
              </a:rPr>
              <a:t>if the remote host is </a:t>
            </a:r>
            <a:r>
              <a:rPr lang="en-US" sz="2600" b="1" dirty="0" smtClean="0">
                <a:latin typeface="Candara" panose="020E0502030303020204" pitchFamily="34" charset="0"/>
              </a:rPr>
              <a:t>alive</a:t>
            </a:r>
            <a:endParaRPr lang="en-US" sz="2600" dirty="0">
              <a:latin typeface="Candara" panose="020E0502030303020204" pitchFamily="34" charset="0"/>
            </a:endParaRPr>
          </a:p>
          <a:p>
            <a:pPr marL="914400" lvl="1" indent="-514350"/>
            <a:r>
              <a:rPr lang="en-US" sz="2600" dirty="0" smtClean="0">
                <a:latin typeface="Candara" panose="020E0502030303020204" pitchFamily="34" charset="0"/>
              </a:rPr>
              <a:t>This </a:t>
            </a:r>
            <a:r>
              <a:rPr lang="en-US" sz="2600" dirty="0">
                <a:latin typeface="Candara" panose="020E0502030303020204" pitchFamily="34" charset="0"/>
              </a:rPr>
              <a:t>detection is done by probing some well-known TCP and UDP ports.  </a:t>
            </a:r>
            <a:r>
              <a:rPr lang="en-US" sz="2600" dirty="0" smtClean="0">
                <a:latin typeface="Candara" panose="020E0502030303020204" pitchFamily="34" charset="0"/>
              </a:rPr>
              <a:t>If </a:t>
            </a:r>
            <a:r>
              <a:rPr lang="en-US" sz="2600" dirty="0">
                <a:latin typeface="Candara" panose="020E0502030303020204" pitchFamily="34" charset="0"/>
              </a:rPr>
              <a:t>the scanner receives at least one reply from the remote host, it continues the scan</a:t>
            </a:r>
            <a:r>
              <a:rPr lang="en-US" sz="2600" dirty="0" smtClean="0">
                <a:latin typeface="Candara" panose="020E0502030303020204" pitchFamily="34" charset="0"/>
              </a:rPr>
              <a:t> </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How Do VM Scanners Work ?</a:t>
            </a:r>
            <a:endParaRPr lang="en-US" sz="3200" dirty="0">
              <a:solidFill>
                <a:srgbClr val="002060"/>
              </a:solidFill>
              <a:latin typeface="Candara" panose="020E0502030303020204" pitchFamily="34" charset="0"/>
              <a:cs typeface="Arial"/>
            </a:endParaRPr>
          </a:p>
        </p:txBody>
      </p:sp>
      <p:sp>
        <p:nvSpPr>
          <p:cNvPr id="5" name="Rectangle 4"/>
          <p:cNvSpPr/>
          <p:nvPr/>
        </p:nvSpPr>
        <p:spPr>
          <a:xfrm>
            <a:off x="4724400" y="5999158"/>
            <a:ext cx="4114800" cy="338554"/>
          </a:xfrm>
          <a:prstGeom prst="rect">
            <a:avLst/>
          </a:prstGeom>
        </p:spPr>
        <p:txBody>
          <a:bodyPr wrap="square">
            <a:spAutoFit/>
          </a:bodyPr>
          <a:lstStyle/>
          <a:p>
            <a:r>
              <a:rPr lang="en-US" sz="1600" dirty="0"/>
              <a:t>https://community.qualys.com/docs/DOC-1068</a:t>
            </a:r>
          </a:p>
        </p:txBody>
      </p:sp>
    </p:spTree>
    <p:extLst>
      <p:ext uri="{BB962C8B-B14F-4D97-AF65-F5344CB8AC3E}">
        <p14:creationId xmlns:p14="http://schemas.microsoft.com/office/powerpoint/2010/main" val="2493428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a:latin typeface="Candara" panose="020E0502030303020204" pitchFamily="34" charset="0"/>
              </a:rPr>
              <a:t>2. Firewall </a:t>
            </a:r>
            <a:r>
              <a:rPr lang="en-US" sz="2600" b="1" dirty="0" smtClean="0">
                <a:latin typeface="Candara" panose="020E0502030303020204" pitchFamily="34" charset="0"/>
              </a:rPr>
              <a:t>detection</a:t>
            </a:r>
            <a:endParaRPr lang="en-US" sz="2600" dirty="0">
              <a:latin typeface="Candara" panose="020E0502030303020204" pitchFamily="34" charset="0"/>
            </a:endParaRPr>
          </a:p>
          <a:p>
            <a:pPr marL="0" indent="0">
              <a:buNone/>
            </a:pPr>
            <a:r>
              <a:rPr lang="en-US" sz="2600" dirty="0" smtClean="0">
                <a:latin typeface="Candara" panose="020E0502030303020204" pitchFamily="34" charset="0"/>
              </a:rPr>
              <a:t>The </a:t>
            </a:r>
            <a:r>
              <a:rPr lang="en-US" sz="2600" dirty="0">
                <a:latin typeface="Candara" panose="020E0502030303020204" pitchFamily="34" charset="0"/>
              </a:rPr>
              <a:t>second test is to check if the host is behind any firewalling/filtering device. This test enables the scanner to gather more information about the network infrastructure and will help during the scan of TCP and UDP ports.</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How Do VM Scanners Work ?</a:t>
            </a:r>
            <a:endParaRPr lang="en-US" sz="3200" dirty="0">
              <a:solidFill>
                <a:srgbClr val="002060"/>
              </a:solidFill>
              <a:latin typeface="Candara" panose="020E0502030303020204" pitchFamily="34" charset="0"/>
              <a:cs typeface="Arial"/>
            </a:endParaRPr>
          </a:p>
        </p:txBody>
      </p:sp>
      <p:sp>
        <p:nvSpPr>
          <p:cNvPr id="5" name="Rectangle 4"/>
          <p:cNvSpPr/>
          <p:nvPr/>
        </p:nvSpPr>
        <p:spPr>
          <a:xfrm>
            <a:off x="4724400" y="6012806"/>
            <a:ext cx="4114800" cy="338554"/>
          </a:xfrm>
          <a:prstGeom prst="rect">
            <a:avLst/>
          </a:prstGeom>
        </p:spPr>
        <p:txBody>
          <a:bodyPr wrap="square">
            <a:spAutoFit/>
          </a:bodyPr>
          <a:lstStyle/>
          <a:p>
            <a:r>
              <a:rPr lang="en-US" sz="1600" dirty="0"/>
              <a:t>https://community.qualys.com/docs/DOC-1068</a:t>
            </a:r>
          </a:p>
        </p:txBody>
      </p:sp>
    </p:spTree>
    <p:extLst>
      <p:ext uri="{BB962C8B-B14F-4D97-AF65-F5344CB8AC3E}">
        <p14:creationId xmlns:p14="http://schemas.microsoft.com/office/powerpoint/2010/main" val="615904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a:latin typeface="Candara" panose="020E0502030303020204" pitchFamily="34" charset="0"/>
              </a:rPr>
              <a:t>3. TCP / UDP Port scanning</a:t>
            </a:r>
            <a:r>
              <a:rPr lang="en-US" sz="2600" dirty="0">
                <a:latin typeface="Candara" panose="020E0502030303020204" pitchFamily="34" charset="0"/>
              </a:rPr>
              <a:t> </a:t>
            </a:r>
          </a:p>
          <a:p>
            <a:pPr marL="0" indent="0">
              <a:buNone/>
            </a:pPr>
            <a:r>
              <a:rPr lang="en-US" sz="2600" dirty="0" smtClean="0">
                <a:latin typeface="Candara" panose="020E0502030303020204" pitchFamily="34" charset="0"/>
              </a:rPr>
              <a:t>The </a:t>
            </a:r>
            <a:r>
              <a:rPr lang="en-US" sz="2600" dirty="0">
                <a:latin typeface="Candara" panose="020E0502030303020204" pitchFamily="34" charset="0"/>
              </a:rPr>
              <a:t>third step is to detect all open TCP and UDP ports to determine which services are running on this host. The number of ports is configurable, but the default scan is approximately 1900 TCP ports and 180 UDP ports.</a:t>
            </a: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How Do VM Scanners Work ?</a:t>
            </a:r>
            <a:endParaRPr lang="en-US" sz="3200" dirty="0">
              <a:solidFill>
                <a:srgbClr val="002060"/>
              </a:solidFill>
              <a:latin typeface="Candara" panose="020E0502030303020204" pitchFamily="34" charset="0"/>
              <a:cs typeface="Arial"/>
            </a:endParaRPr>
          </a:p>
        </p:txBody>
      </p:sp>
      <p:sp>
        <p:nvSpPr>
          <p:cNvPr id="5" name="Rectangle 4"/>
          <p:cNvSpPr/>
          <p:nvPr/>
        </p:nvSpPr>
        <p:spPr>
          <a:xfrm>
            <a:off x="4724400" y="5985510"/>
            <a:ext cx="4114800" cy="338554"/>
          </a:xfrm>
          <a:prstGeom prst="rect">
            <a:avLst/>
          </a:prstGeom>
        </p:spPr>
        <p:txBody>
          <a:bodyPr wrap="square">
            <a:spAutoFit/>
          </a:bodyPr>
          <a:lstStyle/>
          <a:p>
            <a:r>
              <a:rPr lang="en-US" sz="1600" dirty="0"/>
              <a:t>https://community.qualys.com/docs/DOC-1068</a:t>
            </a:r>
          </a:p>
        </p:txBody>
      </p:sp>
    </p:spTree>
    <p:extLst>
      <p:ext uri="{BB962C8B-B14F-4D97-AF65-F5344CB8AC3E}">
        <p14:creationId xmlns:p14="http://schemas.microsoft.com/office/powerpoint/2010/main" val="329789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a:latin typeface="Candara" panose="020E0502030303020204" pitchFamily="34" charset="0"/>
              </a:rPr>
              <a:t>4. OS </a:t>
            </a:r>
            <a:r>
              <a:rPr lang="en-US" sz="2600" b="1" dirty="0" smtClean="0">
                <a:latin typeface="Candara" panose="020E0502030303020204" pitchFamily="34" charset="0"/>
              </a:rPr>
              <a:t>Detection</a:t>
            </a:r>
            <a:endParaRPr lang="en-US" sz="2600" dirty="0">
              <a:latin typeface="Candara" panose="020E0502030303020204" pitchFamily="34" charset="0"/>
            </a:endParaRPr>
          </a:p>
          <a:p>
            <a:pPr marL="0" indent="0">
              <a:buNone/>
            </a:pPr>
            <a:r>
              <a:rPr lang="en-US" sz="2600" dirty="0" smtClean="0">
                <a:latin typeface="Candara" panose="020E0502030303020204" pitchFamily="34" charset="0"/>
              </a:rPr>
              <a:t>Once </a:t>
            </a:r>
            <a:r>
              <a:rPr lang="en-US" sz="2600" dirty="0">
                <a:latin typeface="Candara" panose="020E0502030303020204" pitchFamily="34" charset="0"/>
              </a:rPr>
              <a:t>the TCP port scanning has been performed, the scanner tries to identify the operating system running on the host. </a:t>
            </a:r>
            <a:endParaRPr lang="en-US" sz="2600" dirty="0" smtClean="0">
              <a:latin typeface="Candara" panose="020E0502030303020204" pitchFamily="34" charset="0"/>
            </a:endParaRPr>
          </a:p>
          <a:p>
            <a:pPr marL="0" indent="0">
              <a:buNone/>
            </a:pPr>
            <a:r>
              <a:rPr lang="en-US" sz="2600" dirty="0" smtClean="0">
                <a:latin typeface="Candara" panose="020E0502030303020204" pitchFamily="34" charset="0"/>
              </a:rPr>
              <a:t>This </a:t>
            </a:r>
            <a:r>
              <a:rPr lang="en-US" sz="2600" dirty="0">
                <a:latin typeface="Candara" panose="020E0502030303020204" pitchFamily="34" charset="0"/>
              </a:rPr>
              <a:t>detection is based on sending specific TCP packets to open and closed ports.</a:t>
            </a: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How Do VM Scanners Work ?</a:t>
            </a:r>
            <a:endParaRPr lang="en-US" sz="3200" dirty="0">
              <a:solidFill>
                <a:srgbClr val="002060"/>
              </a:solidFill>
              <a:latin typeface="Candara" panose="020E0502030303020204" pitchFamily="34" charset="0"/>
              <a:cs typeface="Arial"/>
            </a:endParaRPr>
          </a:p>
        </p:txBody>
      </p:sp>
      <p:sp>
        <p:nvSpPr>
          <p:cNvPr id="5" name="Rectangle 4"/>
          <p:cNvSpPr/>
          <p:nvPr/>
        </p:nvSpPr>
        <p:spPr>
          <a:xfrm>
            <a:off x="4724400" y="6026454"/>
            <a:ext cx="4114800" cy="338554"/>
          </a:xfrm>
          <a:prstGeom prst="rect">
            <a:avLst/>
          </a:prstGeom>
        </p:spPr>
        <p:txBody>
          <a:bodyPr wrap="square">
            <a:spAutoFit/>
          </a:bodyPr>
          <a:lstStyle/>
          <a:p>
            <a:r>
              <a:rPr lang="en-US" sz="1600" dirty="0"/>
              <a:t>https://community.qualys.com/docs/DOC-1068</a:t>
            </a:r>
          </a:p>
        </p:txBody>
      </p:sp>
    </p:spTree>
    <p:extLst>
      <p:ext uri="{BB962C8B-B14F-4D97-AF65-F5344CB8AC3E}">
        <p14:creationId xmlns:p14="http://schemas.microsoft.com/office/powerpoint/2010/main" val="3947073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a:latin typeface="Candara" panose="020E0502030303020204" pitchFamily="34" charset="0"/>
              </a:rPr>
              <a:t>5. TCP / UDP Service </a:t>
            </a:r>
            <a:r>
              <a:rPr lang="en-US" sz="2600" b="1" dirty="0" smtClean="0">
                <a:latin typeface="Candara" panose="020E0502030303020204" pitchFamily="34" charset="0"/>
              </a:rPr>
              <a:t>Discovery</a:t>
            </a:r>
            <a:endParaRPr lang="en-US" sz="2600" dirty="0">
              <a:latin typeface="Candara" panose="020E0502030303020204" pitchFamily="34" charset="0"/>
            </a:endParaRPr>
          </a:p>
          <a:p>
            <a:pPr marL="0" indent="0">
              <a:buNone/>
            </a:pPr>
            <a:r>
              <a:rPr lang="en-US" sz="2600" dirty="0" smtClean="0">
                <a:latin typeface="Candara" panose="020E0502030303020204" pitchFamily="34" charset="0"/>
              </a:rPr>
              <a:t>Once </a:t>
            </a:r>
            <a:r>
              <a:rPr lang="en-US" sz="2600" dirty="0">
                <a:latin typeface="Candara" panose="020E0502030303020204" pitchFamily="34" charset="0"/>
              </a:rPr>
              <a:t>TCP/UDP ports have been found open, the scanner tries to identify which service runs on each open port by using active discovery </a:t>
            </a:r>
            <a:r>
              <a:rPr lang="en-US" sz="2600" dirty="0" smtClean="0">
                <a:latin typeface="Candara" panose="020E0502030303020204" pitchFamily="34" charset="0"/>
              </a:rPr>
              <a:t>tests</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How Do VM Scanners Work ?</a:t>
            </a:r>
            <a:endParaRPr lang="en-US" sz="3200" dirty="0">
              <a:solidFill>
                <a:srgbClr val="002060"/>
              </a:solidFill>
              <a:latin typeface="Candara" panose="020E0502030303020204" pitchFamily="34" charset="0"/>
              <a:cs typeface="Arial"/>
            </a:endParaRPr>
          </a:p>
        </p:txBody>
      </p:sp>
      <p:sp>
        <p:nvSpPr>
          <p:cNvPr id="5" name="Rectangle 4"/>
          <p:cNvSpPr/>
          <p:nvPr/>
        </p:nvSpPr>
        <p:spPr>
          <a:xfrm>
            <a:off x="4724400" y="6012806"/>
            <a:ext cx="4114800" cy="338554"/>
          </a:xfrm>
          <a:prstGeom prst="rect">
            <a:avLst/>
          </a:prstGeom>
        </p:spPr>
        <p:txBody>
          <a:bodyPr wrap="square">
            <a:spAutoFit/>
          </a:bodyPr>
          <a:lstStyle/>
          <a:p>
            <a:r>
              <a:rPr lang="en-US" sz="1600" dirty="0"/>
              <a:t>https://community.qualys.com/docs/DOC-1068</a:t>
            </a:r>
          </a:p>
        </p:txBody>
      </p:sp>
    </p:spTree>
    <p:extLst>
      <p:ext uri="{BB962C8B-B14F-4D97-AF65-F5344CB8AC3E}">
        <p14:creationId xmlns:p14="http://schemas.microsoft.com/office/powerpoint/2010/main" val="1865353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b="1" dirty="0">
                <a:latin typeface="Candara" panose="020E0502030303020204" pitchFamily="34" charset="0"/>
              </a:rPr>
              <a:t>6. Vulnerability assessment based on the services </a:t>
            </a:r>
            <a:r>
              <a:rPr lang="en-US" sz="2600" b="1" dirty="0" smtClean="0">
                <a:latin typeface="Candara" panose="020E0502030303020204" pitchFamily="34" charset="0"/>
              </a:rPr>
              <a:t>detected</a:t>
            </a:r>
            <a:endParaRPr lang="en-US" sz="2600" dirty="0">
              <a:latin typeface="Candara" panose="020E0502030303020204" pitchFamily="34" charset="0"/>
            </a:endParaRPr>
          </a:p>
          <a:p>
            <a:pPr marL="0" indent="0">
              <a:buNone/>
            </a:pPr>
            <a:r>
              <a:rPr lang="en-US" sz="2600" dirty="0" smtClean="0">
                <a:latin typeface="Candara" panose="020E0502030303020204" pitchFamily="34" charset="0"/>
              </a:rPr>
              <a:t>Once </a:t>
            </a:r>
            <a:r>
              <a:rPr lang="en-US" sz="2600" dirty="0">
                <a:latin typeface="Candara" panose="020E0502030303020204" pitchFamily="34" charset="0"/>
              </a:rPr>
              <a:t>the scanner has identified the specific services running on each open TCP and UDP port, it performs the actual vulnerability assessment. The scanner first tries to check the version of the service in order to </a:t>
            </a:r>
            <a:r>
              <a:rPr lang="en-US" sz="2600" dirty="0" smtClean="0">
                <a:latin typeface="Candara" panose="020E0502030303020204" pitchFamily="34" charset="0"/>
              </a:rPr>
              <a:t>detect...</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How Do VM Scanners Work ?</a:t>
            </a:r>
            <a:endParaRPr lang="en-US" sz="3200" dirty="0">
              <a:solidFill>
                <a:srgbClr val="002060"/>
              </a:solidFill>
              <a:latin typeface="Candara" panose="020E0502030303020204" pitchFamily="34" charset="0"/>
              <a:cs typeface="Arial"/>
            </a:endParaRPr>
          </a:p>
        </p:txBody>
      </p:sp>
      <p:sp>
        <p:nvSpPr>
          <p:cNvPr id="5" name="Rectangle 4"/>
          <p:cNvSpPr/>
          <p:nvPr/>
        </p:nvSpPr>
        <p:spPr>
          <a:xfrm>
            <a:off x="4724400" y="6108342"/>
            <a:ext cx="4114800" cy="338554"/>
          </a:xfrm>
          <a:prstGeom prst="rect">
            <a:avLst/>
          </a:prstGeom>
        </p:spPr>
        <p:txBody>
          <a:bodyPr wrap="square">
            <a:spAutoFit/>
          </a:bodyPr>
          <a:lstStyle/>
          <a:p>
            <a:r>
              <a:rPr lang="en-US" sz="1600" dirty="0"/>
              <a:t>https://community.qualys.com/docs/DOC-1068</a:t>
            </a:r>
          </a:p>
        </p:txBody>
      </p:sp>
    </p:spTree>
    <p:extLst>
      <p:ext uri="{BB962C8B-B14F-4D97-AF65-F5344CB8AC3E}">
        <p14:creationId xmlns:p14="http://schemas.microsoft.com/office/powerpoint/2010/main" val="2526901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15296</TotalTime>
  <Words>474</Words>
  <Application>Microsoft Office PowerPoint</Application>
  <PresentationFormat>On-screen Show (4:3)</PresentationFormat>
  <Paragraphs>67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Candara</vt:lpstr>
      <vt:lpstr>Office Theme</vt:lpstr>
      <vt:lpstr>How Do VM Scanners Work ?</vt:lpstr>
      <vt:lpstr>How Do VM Scanners Work ?</vt:lpstr>
      <vt:lpstr>How Do VM Scanners Work ?</vt:lpstr>
      <vt:lpstr>How Do VM Scanners Work ?</vt:lpstr>
      <vt:lpstr>How Do VM Scanners Work ?</vt:lpstr>
      <vt:lpstr>How Do VM Scanners Work ?</vt:lpstr>
      <vt:lpstr>How Do VM Scanners Work ?</vt:lpstr>
      <vt:lpstr>How Do VM Scanners Work ?</vt:lpstr>
      <vt:lpstr>How Do VM Scanners Work ?</vt:lpstr>
      <vt:lpstr>How Do VM Scanners Work ?</vt:lpstr>
      <vt:lpstr>How Do VM Scanners Work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937</cp:revision>
  <cp:lastPrinted>2017-07-15T17:14:51Z</cp:lastPrinted>
  <dcterms:modified xsi:type="dcterms:W3CDTF">2017-07-16T06:24:01Z</dcterms:modified>
</cp:coreProperties>
</file>